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notesMasterIdLst>
    <p:notesMasterId r:id="rId56"/>
  </p:notesMasterIdLst>
  <p:sldIdLst>
    <p:sldId id="256" r:id="rId2"/>
    <p:sldId id="265" r:id="rId3"/>
    <p:sldId id="257" r:id="rId4"/>
    <p:sldId id="266" r:id="rId5"/>
    <p:sldId id="258" r:id="rId6"/>
    <p:sldId id="259" r:id="rId7"/>
    <p:sldId id="267" r:id="rId8"/>
    <p:sldId id="268" r:id="rId9"/>
    <p:sldId id="269" r:id="rId10"/>
    <p:sldId id="270" r:id="rId11"/>
    <p:sldId id="271" r:id="rId12"/>
    <p:sldId id="272" r:id="rId13"/>
    <p:sldId id="273" r:id="rId14"/>
    <p:sldId id="274" r:id="rId15"/>
    <p:sldId id="275" r:id="rId16"/>
    <p:sldId id="276" r:id="rId17"/>
    <p:sldId id="278" r:id="rId18"/>
    <p:sldId id="279" r:id="rId19"/>
    <p:sldId id="280" r:id="rId20"/>
    <p:sldId id="281" r:id="rId21"/>
    <p:sldId id="282" r:id="rId22"/>
    <p:sldId id="283" r:id="rId23"/>
    <p:sldId id="284" r:id="rId24"/>
    <p:sldId id="286" r:id="rId25"/>
    <p:sldId id="287" r:id="rId26"/>
    <p:sldId id="288" r:id="rId27"/>
    <p:sldId id="289" r:id="rId28"/>
    <p:sldId id="290" r:id="rId29"/>
    <p:sldId id="291" r:id="rId30"/>
    <p:sldId id="292" r:id="rId31"/>
    <p:sldId id="293" r:id="rId32"/>
    <p:sldId id="294" r:id="rId33"/>
    <p:sldId id="295" r:id="rId34"/>
    <p:sldId id="296" r:id="rId35"/>
    <p:sldId id="297" r:id="rId36"/>
    <p:sldId id="298" r:id="rId37"/>
    <p:sldId id="299" r:id="rId38"/>
    <p:sldId id="300" r:id="rId39"/>
    <p:sldId id="301" r:id="rId40"/>
    <p:sldId id="302" r:id="rId41"/>
    <p:sldId id="303" r:id="rId42"/>
    <p:sldId id="304" r:id="rId43"/>
    <p:sldId id="305" r:id="rId44"/>
    <p:sldId id="306" r:id="rId45"/>
    <p:sldId id="307" r:id="rId46"/>
    <p:sldId id="308" r:id="rId47"/>
    <p:sldId id="309" r:id="rId48"/>
    <p:sldId id="310" r:id="rId49"/>
    <p:sldId id="311" r:id="rId50"/>
    <p:sldId id="312" r:id="rId51"/>
    <p:sldId id="313" r:id="rId52"/>
    <p:sldId id="314" r:id="rId53"/>
    <p:sldId id="393" r:id="rId54"/>
    <p:sldId id="392" r:id="rId55"/>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7171"/>
    <a:srgbClr val="4700D8"/>
    <a:srgbClr val="0072FF"/>
    <a:srgbClr val="00C6FF"/>
    <a:srgbClr val="1CB5E0"/>
    <a:srgbClr val="000046"/>
    <a:srgbClr val="00F7FF"/>
    <a:srgbClr val="0A4671"/>
    <a:srgbClr val="114F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06"/>
    <p:restoredTop sz="85714"/>
  </p:normalViewPr>
  <p:slideViewPr>
    <p:cSldViewPr snapToGrid="0">
      <p:cViewPr varScale="1">
        <p:scale>
          <a:sx n="57" d="100"/>
          <a:sy n="57" d="100"/>
        </p:scale>
        <p:origin x="1212"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jpeg>
</file>

<file path=ppt/media/image10.jpeg>
</file>

<file path=ppt/media/image11.png>
</file>

<file path=ppt/media/image12.svg>
</file>

<file path=ppt/media/image2.png>
</file>

<file path=ppt/media/image3.jpeg>
</file>

<file path=ppt/media/image4.png>
</file>

<file path=ppt/media/image5.svg>
</file>

<file path=ppt/media/image6.png>
</file>

<file path=ppt/media/image7.pn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01B713-64C2-0949-8ADC-A04FFD1F6467}" type="datetimeFigureOut">
              <a:rPr lang="en-VN" smtClean="0"/>
              <a:t>11/02/2023</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19F204-C7F4-F140-967F-D2FA889DA617}" type="slidenum">
              <a:rPr lang="en-VN" smtClean="0"/>
              <a:t>‹#›</a:t>
            </a:fld>
            <a:endParaRPr lang="en-VN"/>
          </a:p>
        </p:txBody>
      </p:sp>
    </p:spTree>
    <p:extLst>
      <p:ext uri="{BB962C8B-B14F-4D97-AF65-F5344CB8AC3E}">
        <p14:creationId xmlns:p14="http://schemas.microsoft.com/office/powerpoint/2010/main" val="2989964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sz="1200" dirty="0"/>
              <a:t>*Các giải pháp hỗ trợ từ phần cứng thì </a:t>
            </a:r>
            <a:r>
              <a:rPr lang="en-VN" sz="1200" b="1" dirty="0">
                <a:gradFill>
                  <a:gsLst>
                    <a:gs pos="0">
                      <a:srgbClr val="FFC000"/>
                    </a:gs>
                    <a:gs pos="100000">
                      <a:srgbClr val="FF0000"/>
                    </a:gs>
                  </a:gsLst>
                  <a:lin ang="2700000" scaled="1"/>
                </a:gradFill>
              </a:rPr>
              <a:t>khá phức tạp </a:t>
            </a:r>
            <a:r>
              <a:rPr lang="en-VN" sz="1200" dirty="0"/>
              <a:t>và </a:t>
            </a:r>
            <a:r>
              <a:rPr lang="en-VN" sz="1200" b="1" dirty="0">
                <a:gradFill>
                  <a:gsLst>
                    <a:gs pos="0">
                      <a:srgbClr val="FFC000"/>
                    </a:gs>
                    <a:gs pos="100000">
                      <a:srgbClr val="FF0000"/>
                    </a:gs>
                  </a:gsLst>
                  <a:lin ang="2700000" scaled="1"/>
                </a:gradFill>
              </a:rPr>
              <a:t>không thể truy cập</a:t>
            </a:r>
            <a:r>
              <a:rPr lang="en-VN" sz="1200" b="0" dirty="0">
                <a:gradFill>
                  <a:gsLst>
                    <a:gs pos="0">
                      <a:srgbClr val="FFC000"/>
                    </a:gs>
                    <a:gs pos="100000">
                      <a:srgbClr val="FF0000"/>
                    </a:gs>
                  </a:gsLst>
                  <a:lin ang="2700000" scaled="1"/>
                </a:gradFill>
              </a:rPr>
              <a:t> được do các giải pháp này chỉ có thể được sử dụng bởi hệ thống/hệ điều hành, không có cơ chế hay API nào cho phép lập trình viên sử dụng chúng.</a:t>
            </a:r>
            <a:endParaRPr lang="en-VN" b="0" dirty="0"/>
          </a:p>
        </p:txBody>
      </p:sp>
      <p:sp>
        <p:nvSpPr>
          <p:cNvPr id="4" name="Slide Number Placeholder 3"/>
          <p:cNvSpPr>
            <a:spLocks noGrp="1"/>
          </p:cNvSpPr>
          <p:nvPr>
            <p:ph type="sldNum" sz="quarter" idx="5"/>
          </p:nvPr>
        </p:nvSpPr>
        <p:spPr/>
        <p:txBody>
          <a:bodyPr/>
          <a:lstStyle/>
          <a:p>
            <a:fld id="{DC19F204-C7F4-F140-967F-D2FA889DA617}" type="slidenum">
              <a:rPr lang="en-VN" smtClean="0"/>
              <a:t>4</a:t>
            </a:fld>
            <a:endParaRPr lang="en-VN"/>
          </a:p>
        </p:txBody>
      </p:sp>
    </p:spTree>
    <p:extLst>
      <p:ext uri="{BB962C8B-B14F-4D97-AF65-F5344CB8AC3E}">
        <p14:creationId xmlns:p14="http://schemas.microsoft.com/office/powerpoint/2010/main" val="1932594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Bài đọc DEADLOCK vs. STARVATION</a:t>
            </a:r>
          </a:p>
        </p:txBody>
      </p:sp>
      <p:sp>
        <p:nvSpPr>
          <p:cNvPr id="4" name="Slide Number Placeholder 3"/>
          <p:cNvSpPr>
            <a:spLocks noGrp="1"/>
          </p:cNvSpPr>
          <p:nvPr>
            <p:ph type="sldNum" sz="quarter" idx="5"/>
          </p:nvPr>
        </p:nvSpPr>
        <p:spPr/>
        <p:txBody>
          <a:bodyPr/>
          <a:lstStyle/>
          <a:p>
            <a:fld id="{DC19F204-C7F4-F140-967F-D2FA889DA617}" type="slidenum">
              <a:rPr lang="en-VN" smtClean="0"/>
              <a:t>40</a:t>
            </a:fld>
            <a:endParaRPr lang="en-VN"/>
          </a:p>
        </p:txBody>
      </p:sp>
    </p:spTree>
    <p:extLst>
      <p:ext uri="{BB962C8B-B14F-4D97-AF65-F5344CB8AC3E}">
        <p14:creationId xmlns:p14="http://schemas.microsoft.com/office/powerpoint/2010/main" val="21068904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DC19F204-C7F4-F140-967F-D2FA889DA617}" type="slidenum">
              <a:rPr lang="en-VN" smtClean="0"/>
              <a:t>41</a:t>
            </a:fld>
            <a:endParaRPr lang="en-VN"/>
          </a:p>
        </p:txBody>
      </p:sp>
    </p:spTree>
    <p:extLst>
      <p:ext uri="{BB962C8B-B14F-4D97-AF65-F5344CB8AC3E}">
        <p14:creationId xmlns:p14="http://schemas.microsoft.com/office/powerpoint/2010/main" val="26382665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a:t>Urgent queue là gì?</a:t>
            </a:r>
          </a:p>
        </p:txBody>
      </p:sp>
      <p:sp>
        <p:nvSpPr>
          <p:cNvPr id="4" name="Slide Number Placeholder 3"/>
          <p:cNvSpPr>
            <a:spLocks noGrp="1"/>
          </p:cNvSpPr>
          <p:nvPr>
            <p:ph type="sldNum" sz="quarter" idx="5"/>
          </p:nvPr>
        </p:nvSpPr>
        <p:spPr/>
        <p:txBody>
          <a:bodyPr/>
          <a:lstStyle/>
          <a:p>
            <a:fld id="{DC19F204-C7F4-F140-967F-D2FA889DA617}" type="slidenum">
              <a:rPr lang="en-VN" smtClean="0"/>
              <a:t>48</a:t>
            </a:fld>
            <a:endParaRPr lang="en-VN"/>
          </a:p>
        </p:txBody>
      </p:sp>
    </p:spTree>
    <p:extLst>
      <p:ext uri="{BB962C8B-B14F-4D97-AF65-F5344CB8AC3E}">
        <p14:creationId xmlns:p14="http://schemas.microsoft.com/office/powerpoint/2010/main" val="13964784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a:t>*Bài đọc thêm: </a:t>
            </a:r>
            <a:r>
              <a:rPr lang="en-VN" sz="1200">
                <a:latin typeface="Arial" panose="020B0604020202020204" pitchFamily="34" charset="0"/>
                <a:cs typeface="Arial" panose="020B0604020202020204" pitchFamily="34" charset="0"/>
              </a:rPr>
              <a:t>priority inheritance protocol</a:t>
            </a:r>
            <a:endParaRPr lang="en-VN"/>
          </a:p>
        </p:txBody>
      </p:sp>
      <p:sp>
        <p:nvSpPr>
          <p:cNvPr id="4" name="Slide Number Placeholder 3"/>
          <p:cNvSpPr>
            <a:spLocks noGrp="1"/>
          </p:cNvSpPr>
          <p:nvPr>
            <p:ph type="sldNum" sz="quarter" idx="5"/>
          </p:nvPr>
        </p:nvSpPr>
        <p:spPr/>
        <p:txBody>
          <a:bodyPr/>
          <a:lstStyle/>
          <a:p>
            <a:fld id="{DC19F204-C7F4-F140-967F-D2FA889DA617}" type="slidenum">
              <a:rPr lang="en-VN" smtClean="0"/>
              <a:t>52</a:t>
            </a:fld>
            <a:endParaRPr lang="en-VN"/>
          </a:p>
        </p:txBody>
      </p:sp>
    </p:spTree>
    <p:extLst>
      <p:ext uri="{BB962C8B-B14F-4D97-AF65-F5344CB8AC3E}">
        <p14:creationId xmlns:p14="http://schemas.microsoft.com/office/powerpoint/2010/main" val="18976376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9D7235-7D46-4FEA-A007-68D1C591E286}" type="slidenum">
              <a:rPr kumimoji="1" lang="ja-JP" altLang="en-US" smtClean="0"/>
              <a:pPr/>
              <a:t>53</a:t>
            </a:fld>
            <a:endParaRPr kumimoji="1" lang="ja-JP" altLang="en-US"/>
          </a:p>
        </p:txBody>
      </p:sp>
    </p:spTree>
    <p:extLst>
      <p:ext uri="{BB962C8B-B14F-4D97-AF65-F5344CB8AC3E}">
        <p14:creationId xmlns:p14="http://schemas.microsoft.com/office/powerpoint/2010/main" val="1214066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Câu hỏi về compare_and_swap</a:t>
            </a:r>
          </a:p>
        </p:txBody>
      </p:sp>
      <p:sp>
        <p:nvSpPr>
          <p:cNvPr id="4" name="Slide Number Placeholder 3"/>
          <p:cNvSpPr>
            <a:spLocks noGrp="1"/>
          </p:cNvSpPr>
          <p:nvPr>
            <p:ph type="sldNum" sz="quarter" idx="5"/>
          </p:nvPr>
        </p:nvSpPr>
        <p:spPr/>
        <p:txBody>
          <a:bodyPr/>
          <a:lstStyle/>
          <a:p>
            <a:fld id="{DC19F204-C7F4-F140-967F-D2FA889DA617}" type="slidenum">
              <a:rPr lang="en-VN" smtClean="0"/>
              <a:t>7</a:t>
            </a:fld>
            <a:endParaRPr lang="en-VN"/>
          </a:p>
        </p:txBody>
      </p:sp>
    </p:spTree>
    <p:extLst>
      <p:ext uri="{BB962C8B-B14F-4D97-AF65-F5344CB8AC3E}">
        <p14:creationId xmlns:p14="http://schemas.microsoft.com/office/powerpoint/2010/main" val="28416424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DC19F204-C7F4-F140-967F-D2FA889DA617}" type="slidenum">
              <a:rPr lang="en-VN" smtClean="0"/>
              <a:t>8</a:t>
            </a:fld>
            <a:endParaRPr lang="en-VN"/>
          </a:p>
        </p:txBody>
      </p:sp>
    </p:spTree>
    <p:extLst>
      <p:ext uri="{BB962C8B-B14F-4D97-AF65-F5344CB8AC3E}">
        <p14:creationId xmlns:p14="http://schemas.microsoft.com/office/powerpoint/2010/main" val="929714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Quiz: bài tập x++, x == 20</a:t>
            </a:r>
          </a:p>
        </p:txBody>
      </p:sp>
      <p:sp>
        <p:nvSpPr>
          <p:cNvPr id="4" name="Slide Number Placeholder 3"/>
          <p:cNvSpPr>
            <a:spLocks noGrp="1"/>
          </p:cNvSpPr>
          <p:nvPr>
            <p:ph type="sldNum" sz="quarter" idx="5"/>
          </p:nvPr>
        </p:nvSpPr>
        <p:spPr/>
        <p:txBody>
          <a:bodyPr/>
          <a:lstStyle/>
          <a:p>
            <a:fld id="{DC19F204-C7F4-F140-967F-D2FA889DA617}" type="slidenum">
              <a:rPr lang="en-VN" smtClean="0"/>
              <a:t>13</a:t>
            </a:fld>
            <a:endParaRPr lang="en-VN"/>
          </a:p>
        </p:txBody>
      </p:sp>
    </p:spTree>
    <p:extLst>
      <p:ext uri="{BB962C8B-B14F-4D97-AF65-F5344CB8AC3E}">
        <p14:creationId xmlns:p14="http://schemas.microsoft.com/office/powerpoint/2010/main" val="3701252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DC19F204-C7F4-F140-967F-D2FA889DA617}" type="slidenum">
              <a:rPr lang="en-VN" smtClean="0"/>
              <a:t>29</a:t>
            </a:fld>
            <a:endParaRPr lang="en-VN"/>
          </a:p>
        </p:txBody>
      </p:sp>
    </p:spTree>
    <p:extLst>
      <p:ext uri="{BB962C8B-B14F-4D97-AF65-F5344CB8AC3E}">
        <p14:creationId xmlns:p14="http://schemas.microsoft.com/office/powerpoint/2010/main" val="488038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DC19F204-C7F4-F140-967F-D2FA889DA617}" type="slidenum">
              <a:rPr lang="en-VN" smtClean="0"/>
              <a:t>30</a:t>
            </a:fld>
            <a:endParaRPr lang="en-VN"/>
          </a:p>
        </p:txBody>
      </p:sp>
    </p:spTree>
    <p:extLst>
      <p:ext uri="{BB962C8B-B14F-4D97-AF65-F5344CB8AC3E}">
        <p14:creationId xmlns:p14="http://schemas.microsoft.com/office/powerpoint/2010/main" val="2802083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Câu hỏi:</a:t>
            </a:r>
          </a:p>
          <a:p>
            <a:r>
              <a:rPr lang="en-VN" dirty="0"/>
              <a:t>- Nếu S-&gt;value = -5 thì có nghĩa là gì?</a:t>
            </a:r>
          </a:p>
        </p:txBody>
      </p:sp>
      <p:sp>
        <p:nvSpPr>
          <p:cNvPr id="4" name="Slide Number Placeholder 3"/>
          <p:cNvSpPr>
            <a:spLocks noGrp="1"/>
          </p:cNvSpPr>
          <p:nvPr>
            <p:ph type="sldNum" sz="quarter" idx="5"/>
          </p:nvPr>
        </p:nvSpPr>
        <p:spPr/>
        <p:txBody>
          <a:bodyPr/>
          <a:lstStyle/>
          <a:p>
            <a:fld id="{DC19F204-C7F4-F140-967F-D2FA889DA617}" type="slidenum">
              <a:rPr lang="en-VN" smtClean="0"/>
              <a:t>31</a:t>
            </a:fld>
            <a:endParaRPr lang="en-VN"/>
          </a:p>
        </p:txBody>
      </p:sp>
    </p:spTree>
    <p:extLst>
      <p:ext uri="{BB962C8B-B14F-4D97-AF65-F5344CB8AC3E}">
        <p14:creationId xmlns:p14="http://schemas.microsoft.com/office/powerpoint/2010/main" val="42906539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Fill in the blanks</a:t>
            </a:r>
          </a:p>
          <a:p>
            <a:pPr marL="171450" indent="-171450">
              <a:buFontTx/>
              <a:buChar char="-"/>
            </a:pPr>
            <a:r>
              <a:rPr lang="en-VN" dirty="0"/>
              <a:t>Nếu P1 thực thi trước </a:t>
            </a:r>
            <a:r>
              <a:rPr lang="en-VN" dirty="0">
                <a:sym typeface="Wingdings" pitchFamily="2" charset="2"/>
              </a:rPr>
              <a:t> synch = </a:t>
            </a:r>
            <a:endParaRPr lang="en-VN" dirty="0"/>
          </a:p>
          <a:p>
            <a:pPr marL="171450" indent="-171450">
              <a:buFontTx/>
              <a:buChar char="-"/>
            </a:pPr>
            <a:r>
              <a:rPr lang="en-VN" dirty="0"/>
              <a:t>Nếu P2 thực thi trước </a:t>
            </a:r>
            <a:r>
              <a:rPr lang="en-VN" dirty="0">
                <a:sym typeface="Wingdings" pitchFamily="2" charset="2"/>
              </a:rPr>
              <a:t> synch =</a:t>
            </a:r>
            <a:endParaRPr lang="en-VN" dirty="0"/>
          </a:p>
        </p:txBody>
      </p:sp>
      <p:sp>
        <p:nvSpPr>
          <p:cNvPr id="4" name="Slide Number Placeholder 3"/>
          <p:cNvSpPr>
            <a:spLocks noGrp="1"/>
          </p:cNvSpPr>
          <p:nvPr>
            <p:ph type="sldNum" sz="quarter" idx="5"/>
          </p:nvPr>
        </p:nvSpPr>
        <p:spPr/>
        <p:txBody>
          <a:bodyPr/>
          <a:lstStyle/>
          <a:p>
            <a:fld id="{DC19F204-C7F4-F140-967F-D2FA889DA617}" type="slidenum">
              <a:rPr lang="en-VN" smtClean="0"/>
              <a:t>34</a:t>
            </a:fld>
            <a:endParaRPr lang="en-VN"/>
          </a:p>
        </p:txBody>
      </p:sp>
    </p:spTree>
    <p:extLst>
      <p:ext uri="{BB962C8B-B14F-4D97-AF65-F5344CB8AC3E}">
        <p14:creationId xmlns:p14="http://schemas.microsoft.com/office/powerpoint/2010/main" val="4833334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Fill in the blanks:</a:t>
            </a:r>
          </a:p>
          <a:p>
            <a:r>
              <a:rPr lang="en-VN" dirty="0"/>
              <a:t>Nếu products = 100, sells = 75 thì sem = 25.</a:t>
            </a:r>
          </a:p>
          <a:p>
            <a:r>
              <a:rPr lang="en-VN" dirty="0"/>
              <a:t>Bài đọc: Vấn đề khi sử dụng semaphore</a:t>
            </a:r>
            <a:br>
              <a:rPr lang="en-VN" dirty="0"/>
            </a:br>
            <a:r>
              <a:rPr lang="en-VN" dirty="0"/>
              <a:t>Bài đọc: </a:t>
            </a:r>
          </a:p>
        </p:txBody>
      </p:sp>
      <p:sp>
        <p:nvSpPr>
          <p:cNvPr id="4" name="Slide Number Placeholder 3"/>
          <p:cNvSpPr>
            <a:spLocks noGrp="1"/>
          </p:cNvSpPr>
          <p:nvPr>
            <p:ph type="sldNum" sz="quarter" idx="5"/>
          </p:nvPr>
        </p:nvSpPr>
        <p:spPr/>
        <p:txBody>
          <a:bodyPr/>
          <a:lstStyle/>
          <a:p>
            <a:fld id="{DC19F204-C7F4-F140-967F-D2FA889DA617}" type="slidenum">
              <a:rPr lang="en-VN" smtClean="0"/>
              <a:t>35</a:t>
            </a:fld>
            <a:endParaRPr lang="en-VN"/>
          </a:p>
        </p:txBody>
      </p:sp>
    </p:spTree>
    <p:extLst>
      <p:ext uri="{BB962C8B-B14F-4D97-AF65-F5344CB8AC3E}">
        <p14:creationId xmlns:p14="http://schemas.microsoft.com/office/powerpoint/2010/main" val="35419051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êu đề">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54F319A-62FB-D9AB-91DD-E1478E7A521A}"/>
              </a:ext>
            </a:extLst>
          </p:cNvPr>
          <p:cNvSpPr>
            <a:spLocks noGrp="1"/>
          </p:cNvSpPr>
          <p:nvPr>
            <p:ph type="ftr" sz="quarter" idx="11"/>
          </p:nvPr>
        </p:nvSpPr>
        <p:spPr>
          <a:xfrm>
            <a:off x="2353680" y="6480629"/>
            <a:ext cx="4288103" cy="236770"/>
          </a:xfrm>
        </p:spPr>
        <p:txBody>
          <a:bodyPr/>
          <a:lstStyle>
            <a:lvl1pPr algn="l">
              <a:defRPr sz="1100">
                <a:latin typeface="Arial" panose="020B0604020202020204" pitchFamily="34" charset="0"/>
                <a:cs typeface="Arial" panose="020B0604020202020204" pitchFamily="34" charset="0"/>
              </a:defRPr>
            </a:lvl1pPr>
          </a:lstStyle>
          <a:p>
            <a:r>
              <a:rPr lang="vi-VN"/>
              <a:t>Thực hiện bởi Trường Đại học Công nghệ Thông tin, ĐHQG-HCM</a:t>
            </a:r>
            <a:endParaRPr lang="en-VN" dirty="0"/>
          </a:p>
        </p:txBody>
      </p:sp>
      <p:sp>
        <p:nvSpPr>
          <p:cNvPr id="7" name="Freeform 6">
            <a:extLst>
              <a:ext uri="{FF2B5EF4-FFF2-40B4-BE49-F238E27FC236}">
                <a16:creationId xmlns:a16="http://schemas.microsoft.com/office/drawing/2014/main" id="{88E55FBA-E532-BB1F-9AD4-40205F001925}"/>
              </a:ext>
            </a:extLst>
          </p:cNvPr>
          <p:cNvSpPr/>
          <p:nvPr/>
        </p:nvSpPr>
        <p:spPr>
          <a:xfrm rot="10800000">
            <a:off x="-1" y="0"/>
            <a:ext cx="12192000" cy="6858000"/>
          </a:xfrm>
          <a:custGeom>
            <a:avLst/>
            <a:gdLst>
              <a:gd name="connsiteX0" fmla="*/ 12192000 w 12192000"/>
              <a:gd name="connsiteY0" fmla="*/ 304800 h 6858000"/>
              <a:gd name="connsiteX1" fmla="*/ 9909279 w 12192000"/>
              <a:gd name="connsiteY1" fmla="*/ 304800 h 6858000"/>
              <a:gd name="connsiteX2" fmla="*/ 9732789 w 12192000"/>
              <a:gd name="connsiteY2" fmla="*/ 152400 h 6858000"/>
              <a:gd name="connsiteX3" fmla="*/ 5617499 w 12192000"/>
              <a:gd name="connsiteY3" fmla="*/ 152400 h 6858000"/>
              <a:gd name="connsiteX4" fmla="*/ 5441009 w 12192000"/>
              <a:gd name="connsiteY4" fmla="*/ 0 h 6858000"/>
              <a:gd name="connsiteX5" fmla="*/ 12192000 w 12192000"/>
              <a:gd name="connsiteY5" fmla="*/ 0 h 6858000"/>
              <a:gd name="connsiteX6" fmla="*/ 0 w 12192000"/>
              <a:gd name="connsiteY6" fmla="*/ 616911 h 6858000"/>
              <a:gd name="connsiteX7" fmla="*/ 0 w 12192000"/>
              <a:gd name="connsiteY7" fmla="*/ 0 h 6858000"/>
              <a:gd name="connsiteX8" fmla="*/ 715617 w 12192000"/>
              <a:gd name="connsiteY8" fmla="*/ 0 h 6858000"/>
              <a:gd name="connsiteX9" fmla="*/ 12191999 w 12192000"/>
              <a:gd name="connsiteY9" fmla="*/ 6858000 h 6858000"/>
              <a:gd name="connsiteX10" fmla="*/ 11476382 w 12192000"/>
              <a:gd name="connsiteY10" fmla="*/ 6858000 h 6858000"/>
              <a:gd name="connsiteX11" fmla="*/ 12191999 w 12192000"/>
              <a:gd name="connsiteY11" fmla="*/ 6241089 h 6858000"/>
              <a:gd name="connsiteX12" fmla="*/ 6750991 w 12192000"/>
              <a:gd name="connsiteY12" fmla="*/ 6858000 h 6858000"/>
              <a:gd name="connsiteX13" fmla="*/ 0 w 12192000"/>
              <a:gd name="connsiteY13" fmla="*/ 6858000 h 6858000"/>
              <a:gd name="connsiteX14" fmla="*/ 0 w 12192000"/>
              <a:gd name="connsiteY14" fmla="*/ 6553200 h 6858000"/>
              <a:gd name="connsiteX15" fmla="*/ 2282721 w 12192000"/>
              <a:gd name="connsiteY15" fmla="*/ 6553200 h 6858000"/>
              <a:gd name="connsiteX16" fmla="*/ 2459211 w 12192000"/>
              <a:gd name="connsiteY16" fmla="*/ 6705600 h 6858000"/>
              <a:gd name="connsiteX17" fmla="*/ 6574500 w 12192000"/>
              <a:gd name="connsiteY17" fmla="*/ 67056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2000" h="6858000">
                <a:moveTo>
                  <a:pt x="12192000" y="304800"/>
                </a:moveTo>
                <a:lnTo>
                  <a:pt x="9909279" y="304800"/>
                </a:lnTo>
                <a:lnTo>
                  <a:pt x="9732789" y="152400"/>
                </a:lnTo>
                <a:lnTo>
                  <a:pt x="5617499" y="152400"/>
                </a:lnTo>
                <a:lnTo>
                  <a:pt x="5441009" y="0"/>
                </a:lnTo>
                <a:lnTo>
                  <a:pt x="12192000" y="0"/>
                </a:lnTo>
                <a:close/>
                <a:moveTo>
                  <a:pt x="0" y="616911"/>
                </a:moveTo>
                <a:lnTo>
                  <a:pt x="0" y="0"/>
                </a:lnTo>
                <a:lnTo>
                  <a:pt x="715617" y="0"/>
                </a:lnTo>
                <a:close/>
                <a:moveTo>
                  <a:pt x="12191999" y="6858000"/>
                </a:moveTo>
                <a:lnTo>
                  <a:pt x="11476382" y="6858000"/>
                </a:lnTo>
                <a:lnTo>
                  <a:pt x="12191999" y="6241089"/>
                </a:lnTo>
                <a:close/>
                <a:moveTo>
                  <a:pt x="6750991" y="6858000"/>
                </a:moveTo>
                <a:lnTo>
                  <a:pt x="0" y="6858000"/>
                </a:lnTo>
                <a:lnTo>
                  <a:pt x="0" y="6553200"/>
                </a:lnTo>
                <a:lnTo>
                  <a:pt x="2282721" y="6553200"/>
                </a:lnTo>
                <a:lnTo>
                  <a:pt x="2459211" y="6705600"/>
                </a:lnTo>
                <a:lnTo>
                  <a:pt x="6574500" y="6705600"/>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Isosceles Triangle 12">
            <a:extLst>
              <a:ext uri="{FF2B5EF4-FFF2-40B4-BE49-F238E27FC236}">
                <a16:creationId xmlns:a16="http://schemas.microsoft.com/office/drawing/2014/main" id="{BF14C68C-3577-C657-9E87-056612AF8E42}"/>
              </a:ext>
            </a:extLst>
          </p:cNvPr>
          <p:cNvSpPr/>
          <p:nvPr/>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9B88E437-A7E4-9E4B-E374-2DBE3AB8DADD}"/>
              </a:ext>
            </a:extLst>
          </p:cNvPr>
          <p:cNvGrpSpPr/>
          <p:nvPr/>
        </p:nvGrpSpPr>
        <p:grpSpPr>
          <a:xfrm>
            <a:off x="58527" y="40944"/>
            <a:ext cx="2869771" cy="1563379"/>
            <a:chOff x="44879" y="27296"/>
            <a:chExt cx="2869771" cy="1563379"/>
          </a:xfrm>
          <a:solidFill>
            <a:srgbClr val="0072FF"/>
          </a:solidFill>
        </p:grpSpPr>
        <p:cxnSp>
          <p:nvCxnSpPr>
            <p:cNvPr id="10" name="Straight Connector 9">
              <a:extLst>
                <a:ext uri="{FF2B5EF4-FFF2-40B4-BE49-F238E27FC236}">
                  <a16:creationId xmlns:a16="http://schemas.microsoft.com/office/drawing/2014/main" id="{F4A3AA59-2194-A31F-AA96-7C291846580A}"/>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1C352A7-0B18-D7E9-465D-F3B1274BB055}"/>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01A6BB9-0E9C-8F74-60DB-2DA463D47FDB}"/>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3" name="Isosceles Triangle 12">
            <a:extLst>
              <a:ext uri="{FF2B5EF4-FFF2-40B4-BE49-F238E27FC236}">
                <a16:creationId xmlns:a16="http://schemas.microsoft.com/office/drawing/2014/main" id="{1DA43496-358A-E9F0-8CFC-6A952BD4F3E7}"/>
              </a:ext>
            </a:extLst>
          </p:cNvPr>
          <p:cNvSpPr/>
          <p:nvPr/>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8593DC9D-C96B-54B0-5413-508E29245B5C}"/>
              </a:ext>
            </a:extLst>
          </p:cNvPr>
          <p:cNvGrpSpPr/>
          <p:nvPr/>
        </p:nvGrpSpPr>
        <p:grpSpPr>
          <a:xfrm flipH="1" flipV="1">
            <a:off x="9263702" y="5253677"/>
            <a:ext cx="2869771" cy="1563379"/>
            <a:chOff x="44879" y="27296"/>
            <a:chExt cx="2869771" cy="1563379"/>
          </a:xfrm>
          <a:solidFill>
            <a:srgbClr val="0072FF"/>
          </a:solidFill>
        </p:grpSpPr>
        <p:cxnSp>
          <p:nvCxnSpPr>
            <p:cNvPr id="15" name="Straight Connector 14">
              <a:extLst>
                <a:ext uri="{FF2B5EF4-FFF2-40B4-BE49-F238E27FC236}">
                  <a16:creationId xmlns:a16="http://schemas.microsoft.com/office/drawing/2014/main" id="{81C856C5-8D5F-4945-AAA3-959D25DF2A5E}"/>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8FA7FF3-8245-17A0-DB3A-F0257D516679}"/>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31A1CF5-6C4E-34E9-65C0-4B4D78575756}"/>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18" name="Freeform 17">
            <a:extLst>
              <a:ext uri="{FF2B5EF4-FFF2-40B4-BE49-F238E27FC236}">
                <a16:creationId xmlns:a16="http://schemas.microsoft.com/office/drawing/2014/main" id="{3366D05A-8A62-ADE1-F4B2-73F9CA085276}"/>
              </a:ext>
            </a:extLst>
          </p:cNvPr>
          <p:cNvSpPr/>
          <p:nvPr/>
        </p:nvSpPr>
        <p:spPr>
          <a:xfrm flipH="1">
            <a:off x="5441009" y="0"/>
            <a:ext cx="6750991" cy="304800"/>
          </a:xfrm>
          <a:custGeom>
            <a:avLst/>
            <a:gdLst>
              <a:gd name="connsiteX0" fmla="*/ 0 w 6750991"/>
              <a:gd name="connsiteY0" fmla="*/ 0 h 304800"/>
              <a:gd name="connsiteX1" fmla="*/ 6750991 w 6750991"/>
              <a:gd name="connsiteY1" fmla="*/ 0 h 304800"/>
              <a:gd name="connsiteX2" fmla="*/ 6574501 w 6750991"/>
              <a:gd name="connsiteY2" fmla="*/ 152400 h 304800"/>
              <a:gd name="connsiteX3" fmla="*/ 2459211 w 6750991"/>
              <a:gd name="connsiteY3" fmla="*/ 152400 h 304800"/>
              <a:gd name="connsiteX4" fmla="*/ 2282721 w 6750991"/>
              <a:gd name="connsiteY4" fmla="*/ 304800 h 304800"/>
              <a:gd name="connsiteX5" fmla="*/ 0 w 6750991"/>
              <a:gd name="connsiteY5"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991" h="304800">
                <a:moveTo>
                  <a:pt x="0" y="0"/>
                </a:moveTo>
                <a:lnTo>
                  <a:pt x="6750991" y="0"/>
                </a:lnTo>
                <a:lnTo>
                  <a:pt x="6574501" y="152400"/>
                </a:lnTo>
                <a:lnTo>
                  <a:pt x="2459211" y="152400"/>
                </a:lnTo>
                <a:lnTo>
                  <a:pt x="2282721" y="304800"/>
                </a:lnTo>
                <a:lnTo>
                  <a:pt x="0" y="304800"/>
                </a:lnTo>
                <a:close/>
              </a:path>
            </a:pathLst>
          </a:custGeom>
          <a:gradFill flip="none" rotWithShape="1">
            <a:gsLst>
              <a:gs pos="0">
                <a:srgbClr val="0072FF">
                  <a:alpha val="80000"/>
                </a:srgbClr>
              </a:gs>
              <a:gs pos="100000">
                <a:srgbClr val="00C6FF">
                  <a:alpha val="8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19" name="Freeform 18">
            <a:extLst>
              <a:ext uri="{FF2B5EF4-FFF2-40B4-BE49-F238E27FC236}">
                <a16:creationId xmlns:a16="http://schemas.microsoft.com/office/drawing/2014/main" id="{E7E6E6A9-35CE-D953-F678-DB52C8ED6EC1}"/>
              </a:ext>
            </a:extLst>
          </p:cNvPr>
          <p:cNvSpPr/>
          <p:nvPr/>
        </p:nvSpPr>
        <p:spPr>
          <a:xfrm flipV="1">
            <a:off x="0" y="6553200"/>
            <a:ext cx="6750991" cy="304800"/>
          </a:xfrm>
          <a:custGeom>
            <a:avLst/>
            <a:gdLst>
              <a:gd name="connsiteX0" fmla="*/ 0 w 6750991"/>
              <a:gd name="connsiteY0" fmla="*/ 0 h 304800"/>
              <a:gd name="connsiteX1" fmla="*/ 6750991 w 6750991"/>
              <a:gd name="connsiteY1" fmla="*/ 0 h 304800"/>
              <a:gd name="connsiteX2" fmla="*/ 6574501 w 6750991"/>
              <a:gd name="connsiteY2" fmla="*/ 152400 h 304800"/>
              <a:gd name="connsiteX3" fmla="*/ 2459211 w 6750991"/>
              <a:gd name="connsiteY3" fmla="*/ 152400 h 304800"/>
              <a:gd name="connsiteX4" fmla="*/ 2282721 w 6750991"/>
              <a:gd name="connsiteY4" fmla="*/ 304800 h 304800"/>
              <a:gd name="connsiteX5" fmla="*/ 0 w 6750991"/>
              <a:gd name="connsiteY5"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991" h="304800">
                <a:moveTo>
                  <a:pt x="0" y="0"/>
                </a:moveTo>
                <a:lnTo>
                  <a:pt x="6750991" y="0"/>
                </a:lnTo>
                <a:lnTo>
                  <a:pt x="6574501" y="152400"/>
                </a:lnTo>
                <a:lnTo>
                  <a:pt x="2459211" y="152400"/>
                </a:lnTo>
                <a:lnTo>
                  <a:pt x="2282721" y="304800"/>
                </a:lnTo>
                <a:lnTo>
                  <a:pt x="0" y="304800"/>
                </a:lnTo>
                <a:close/>
              </a:path>
            </a:pathLst>
          </a:custGeom>
          <a:gradFill flip="none" rotWithShape="1">
            <a:gsLst>
              <a:gs pos="0">
                <a:srgbClr val="0072FF">
                  <a:alpha val="80000"/>
                </a:srgbClr>
              </a:gs>
              <a:gs pos="100000">
                <a:srgbClr val="00C6FF">
                  <a:alpha val="8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pic>
        <p:nvPicPr>
          <p:cNvPr id="23" name="Picture 22" descr="A picture containing clipart, vector graphics&#10;&#10;Description automatically generated">
            <a:extLst>
              <a:ext uri="{FF2B5EF4-FFF2-40B4-BE49-F238E27FC236}">
                <a16:creationId xmlns:a16="http://schemas.microsoft.com/office/drawing/2014/main" id="{314FA3D3-A61E-753A-BCC3-7785EC3F2C1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
        <p:nvSpPr>
          <p:cNvPr id="24" name="TextBox 23">
            <a:extLst>
              <a:ext uri="{FF2B5EF4-FFF2-40B4-BE49-F238E27FC236}">
                <a16:creationId xmlns:a16="http://schemas.microsoft.com/office/drawing/2014/main" id="{3272C38A-5DF7-B873-F169-2EA590FF1122}"/>
              </a:ext>
            </a:extLst>
          </p:cNvPr>
          <p:cNvSpPr txBox="1"/>
          <p:nvPr/>
        </p:nvSpPr>
        <p:spPr>
          <a:xfrm>
            <a:off x="956926" y="326133"/>
            <a:ext cx="3996607" cy="523220"/>
          </a:xfrm>
          <a:prstGeom prst="rect">
            <a:avLst/>
          </a:prstGeom>
          <a:noFill/>
        </p:spPr>
        <p:txBody>
          <a:bodyPr wrap="none" rtlCol="0" anchor="ctr">
            <a:spAutoFit/>
          </a:bodyPr>
          <a:lstStyle/>
          <a:p>
            <a:r>
              <a:rPr lang="en-VN" sz="1400" dirty="0">
                <a:gradFill flip="none" rotWithShape="1">
                  <a:gsLst>
                    <a:gs pos="0">
                      <a:srgbClr val="000046"/>
                    </a:gs>
                    <a:gs pos="100000">
                      <a:srgbClr val="1CB5E0"/>
                    </a:gs>
                  </a:gsLst>
                  <a:lin ang="2700000" scaled="1"/>
                  <a:tileRect/>
                </a:gradFill>
                <a:latin typeface="Arial" panose="020B0604020202020204" pitchFamily="34" charset="0"/>
                <a:cs typeface="Arial" panose="020B0604020202020204" pitchFamily="34" charset="0"/>
              </a:rPr>
              <a:t>ĐẠI HỌC QUỐC GIA TP. HỒ CHÍ MINH</a:t>
            </a:r>
          </a:p>
          <a:p>
            <a:r>
              <a:rPr lang="en-VN" sz="1400" b="1" dirty="0">
                <a:gradFill flip="none" rotWithShape="1">
                  <a:gsLst>
                    <a:gs pos="0">
                      <a:srgbClr val="000046"/>
                    </a:gs>
                    <a:gs pos="100000">
                      <a:srgbClr val="1CB5E0"/>
                    </a:gs>
                  </a:gsLst>
                  <a:lin ang="2700000" scaled="1"/>
                  <a:tileRect/>
                </a:gradFill>
                <a:latin typeface="Arial" panose="020B0604020202020204" pitchFamily="34" charset="0"/>
                <a:cs typeface="Arial" panose="020B0604020202020204" pitchFamily="34" charset="0"/>
              </a:rPr>
              <a:t>TRƯỜNG ĐẠI HỌC CÔNG NGHỆ THÔNG TIN</a:t>
            </a:r>
          </a:p>
        </p:txBody>
      </p:sp>
      <p:sp>
        <p:nvSpPr>
          <p:cNvPr id="34" name="Text Placeholder 33">
            <a:extLst>
              <a:ext uri="{FF2B5EF4-FFF2-40B4-BE49-F238E27FC236}">
                <a16:creationId xmlns:a16="http://schemas.microsoft.com/office/drawing/2014/main" id="{C4981174-E1E5-D0CF-F74E-4BBA287A5C73}"/>
              </a:ext>
            </a:extLst>
          </p:cNvPr>
          <p:cNvSpPr>
            <a:spLocks noGrp="1"/>
          </p:cNvSpPr>
          <p:nvPr>
            <p:ph type="body" sz="quarter" idx="13" hasCustomPrompt="1"/>
          </p:nvPr>
        </p:nvSpPr>
        <p:spPr>
          <a:xfrm>
            <a:off x="1850807" y="2208158"/>
            <a:ext cx="8490387" cy="696165"/>
          </a:xfrm>
        </p:spPr>
        <p:txBody>
          <a:bodyPr anchor="ctr">
            <a:normAutofit/>
          </a:bodyPr>
          <a:lstStyle>
            <a:lvl1pPr marL="0" indent="0" algn="ctr" defTabSz="914400" rtl="0" eaLnBrk="1" latinLnBrk="0" hangingPunct="1">
              <a:buNone/>
              <a:defRPr lang="en-VN" sz="4400" b="1" kern="1200" dirty="0">
                <a:ln>
                  <a:gradFill>
                    <a:gsLst>
                      <a:gs pos="0">
                        <a:srgbClr val="000046"/>
                      </a:gs>
                      <a:gs pos="100000">
                        <a:srgbClr val="1CB5E0"/>
                      </a:gs>
                    </a:gsLst>
                    <a:lin ang="5400000" scaled="1"/>
                  </a:gradFill>
                </a:ln>
                <a:noFill/>
                <a:latin typeface="Arial" panose="020B0604020202020204" pitchFamily="34" charset="0"/>
                <a:ea typeface="+mn-ea"/>
                <a:cs typeface="Arial" panose="020B0604020202020204" pitchFamily="34" charset="0"/>
              </a:defRPr>
            </a:lvl1pPr>
          </a:lstStyle>
          <a:p>
            <a:pPr lvl="0"/>
            <a:r>
              <a:rPr lang="en-VN" dirty="0"/>
              <a:t>TÊN MÔN HỌC</a:t>
            </a:r>
          </a:p>
        </p:txBody>
      </p:sp>
      <p:sp>
        <p:nvSpPr>
          <p:cNvPr id="36" name="Text Placeholder 35">
            <a:extLst>
              <a:ext uri="{FF2B5EF4-FFF2-40B4-BE49-F238E27FC236}">
                <a16:creationId xmlns:a16="http://schemas.microsoft.com/office/drawing/2014/main" id="{F1F814F0-EAC8-84E1-83C4-B5C359387C5C}"/>
              </a:ext>
            </a:extLst>
          </p:cNvPr>
          <p:cNvSpPr>
            <a:spLocks noGrp="1"/>
          </p:cNvSpPr>
          <p:nvPr>
            <p:ph type="body" sz="quarter" idx="14" hasCustomPrompt="1"/>
          </p:nvPr>
        </p:nvSpPr>
        <p:spPr>
          <a:xfrm>
            <a:off x="876991" y="3039455"/>
            <a:ext cx="10438019" cy="459447"/>
          </a:xfrm>
        </p:spPr>
        <p:txBody>
          <a:bodyPr anchor="ctr">
            <a:normAutofit/>
          </a:bodyPr>
          <a:lstStyle>
            <a:lvl1pPr marL="0" indent="0" algn="ctr" defTabSz="914400" rtl="0" eaLnBrk="1" latinLnBrk="0" hangingPunct="1">
              <a:buNone/>
              <a:defRPr lang="en-VN" sz="2000" b="1" kern="1200" dirty="0">
                <a:gradFill>
                  <a:gsLst>
                    <a:gs pos="0">
                      <a:srgbClr val="000046"/>
                    </a:gs>
                    <a:gs pos="100000">
                      <a:srgbClr val="1CB5E0"/>
                    </a:gs>
                  </a:gsLst>
                  <a:lin ang="2700000" scaled="1"/>
                </a:gradFill>
                <a:effectLst>
                  <a:innerShdw blurRad="114300">
                    <a:schemeClr val="bg1"/>
                  </a:innerShdw>
                </a:effectLst>
                <a:latin typeface="Times New Roman" panose="02020603050405020304" pitchFamily="18" charset="0"/>
                <a:ea typeface="+mn-ea"/>
                <a:cs typeface="Times New Roman" panose="02020603050405020304" pitchFamily="18" charset="0"/>
              </a:defRPr>
            </a:lvl1pPr>
          </a:lstStyle>
          <a:p>
            <a:pPr lvl="0"/>
            <a:r>
              <a:rPr lang="en-VN" dirty="0"/>
              <a:t>CHƯƠNG X: TÊN CHƯƠNG</a:t>
            </a:r>
          </a:p>
        </p:txBody>
      </p:sp>
      <p:sp>
        <p:nvSpPr>
          <p:cNvPr id="42" name="Text Placeholder 41">
            <a:extLst>
              <a:ext uri="{FF2B5EF4-FFF2-40B4-BE49-F238E27FC236}">
                <a16:creationId xmlns:a16="http://schemas.microsoft.com/office/drawing/2014/main" id="{2B8543E7-0085-7DF3-5351-E097219BEE40}"/>
              </a:ext>
            </a:extLst>
          </p:cNvPr>
          <p:cNvSpPr>
            <a:spLocks noGrp="1"/>
          </p:cNvSpPr>
          <p:nvPr>
            <p:ph type="body" sz="quarter" idx="15" hasCustomPrompt="1"/>
          </p:nvPr>
        </p:nvSpPr>
        <p:spPr>
          <a:xfrm>
            <a:off x="4680970" y="4963048"/>
            <a:ext cx="2830058" cy="345005"/>
          </a:xfrm>
          <a:gradFill>
            <a:gsLst>
              <a:gs pos="0">
                <a:srgbClr val="0072FF"/>
              </a:gs>
              <a:gs pos="100000">
                <a:srgbClr val="00C6FF"/>
              </a:gs>
            </a:gsLst>
            <a:lin ang="2700000" scaled="1"/>
          </a:gradFill>
        </p:spPr>
        <p:txBody>
          <a:bodyPr anchor="ctr">
            <a:normAutofit/>
          </a:bodyPr>
          <a:lstStyle>
            <a:lvl1pPr marL="0" indent="0" algn="ctr">
              <a:buNone/>
              <a:defRPr sz="1400" b="1" i="0">
                <a:solidFill>
                  <a:schemeClr val="bg1"/>
                </a:solidFill>
                <a:latin typeface="Times New Roman" panose="02020603050405020304" pitchFamily="18" charset="0"/>
                <a:cs typeface="Times New Roman" panose="02020603050405020304" pitchFamily="18" charset="0"/>
              </a:defRPr>
            </a:lvl1pPr>
          </a:lstStyle>
          <a:p>
            <a:pPr lvl="0"/>
            <a:r>
              <a:rPr lang="en-VN" dirty="0"/>
              <a:t>Trình bày: Tên Giảng viên</a:t>
            </a:r>
          </a:p>
        </p:txBody>
      </p:sp>
      <p:sp>
        <p:nvSpPr>
          <p:cNvPr id="46" name="Text Placeholder 45">
            <a:extLst>
              <a:ext uri="{FF2B5EF4-FFF2-40B4-BE49-F238E27FC236}">
                <a16:creationId xmlns:a16="http://schemas.microsoft.com/office/drawing/2014/main" id="{18BC0B81-9708-34C0-3CBB-EA50270B9105}"/>
              </a:ext>
            </a:extLst>
          </p:cNvPr>
          <p:cNvSpPr>
            <a:spLocks noGrp="1"/>
          </p:cNvSpPr>
          <p:nvPr>
            <p:ph type="body" sz="quarter" idx="16" hasCustomPrompt="1"/>
          </p:nvPr>
        </p:nvSpPr>
        <p:spPr>
          <a:xfrm>
            <a:off x="1850807" y="3630811"/>
            <a:ext cx="8490387" cy="644210"/>
          </a:xfrm>
        </p:spPr>
        <p:txBody>
          <a:bodyPr anchor="ctr">
            <a:normAutofit/>
          </a:bodyPr>
          <a:lstStyle>
            <a:lvl1pPr marL="0" indent="0" algn="ctr">
              <a:buNone/>
              <a:defRPr sz="1200" spc="150" baseline="0">
                <a:solidFill>
                  <a:schemeClr val="bg1">
                    <a:lumMod val="75000"/>
                  </a:schemeClr>
                </a:solidFill>
                <a:latin typeface="Times New Roman" panose="02020603050405020304" pitchFamily="18" charset="0"/>
                <a:cs typeface="Times New Roman" panose="02020603050405020304" pitchFamily="18" charset="0"/>
              </a:defRPr>
            </a:lvl1pPr>
          </a:lstStyle>
          <a:p>
            <a:pPr lvl="0"/>
            <a:r>
              <a:rPr lang="en-US" dirty="0"/>
              <a:t>(</a:t>
            </a:r>
            <a:r>
              <a:rPr lang="en-US" dirty="0" err="1"/>
              <a:t>Tóm</a:t>
            </a:r>
            <a:r>
              <a:rPr lang="en-US" dirty="0"/>
              <a:t> </a:t>
            </a:r>
            <a:r>
              <a:rPr lang="en-US" dirty="0" err="1"/>
              <a:t>tắt</a:t>
            </a:r>
            <a:r>
              <a:rPr lang="en-US" dirty="0"/>
              <a:t> </a:t>
            </a:r>
            <a:r>
              <a:rPr lang="en-US" dirty="0" err="1"/>
              <a:t>nếu</a:t>
            </a:r>
            <a:r>
              <a:rPr lang="en-US" dirty="0"/>
              <a:t> </a:t>
            </a:r>
            <a:r>
              <a:rPr lang="en-US" dirty="0" err="1"/>
              <a:t>có</a:t>
            </a:r>
            <a:r>
              <a:rPr lang="en-US" dirty="0"/>
              <a:t>): Lorem ipsum dolor sit amet, consectetuer adipiscing elit. Maecenas porttitor congue massa. Fusce posuere, magna sed pulvinar ultricies, purus lectus malesuada libero, sit amet commodo magna eros quis </a:t>
            </a:r>
            <a:r>
              <a:rPr lang="en-US" dirty="0" err="1"/>
              <a:t>urna</a:t>
            </a:r>
            <a:r>
              <a:rPr lang="en-US" dirty="0"/>
              <a:t>.</a:t>
            </a:r>
            <a:endParaRPr lang="en-VN" dirty="0"/>
          </a:p>
        </p:txBody>
      </p:sp>
      <p:sp>
        <p:nvSpPr>
          <p:cNvPr id="2" name="Date Placeholder 1">
            <a:extLst>
              <a:ext uri="{FF2B5EF4-FFF2-40B4-BE49-F238E27FC236}">
                <a16:creationId xmlns:a16="http://schemas.microsoft.com/office/drawing/2014/main" id="{98B28119-6BAB-C115-873B-3333E0D709F1}"/>
              </a:ext>
            </a:extLst>
          </p:cNvPr>
          <p:cNvSpPr>
            <a:spLocks noGrp="1"/>
          </p:cNvSpPr>
          <p:nvPr>
            <p:ph type="dt" sz="half" idx="17"/>
          </p:nvPr>
        </p:nvSpPr>
        <p:spPr>
          <a:xfrm>
            <a:off x="6767806" y="6476999"/>
            <a:ext cx="2495896" cy="236763"/>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593707D6-BC4F-40EB-BA9E-237E5DBBADCB}" type="datetime4">
              <a:rPr lang="en-US" smtClean="0"/>
              <a:t>November 2, 2023</a:t>
            </a:fld>
            <a:endParaRPr lang="en-US" dirty="0"/>
          </a:p>
        </p:txBody>
      </p:sp>
      <p:sp>
        <p:nvSpPr>
          <p:cNvPr id="3" name="Freeform 6">
            <a:extLst>
              <a:ext uri="{FF2B5EF4-FFF2-40B4-BE49-F238E27FC236}">
                <a16:creationId xmlns:a16="http://schemas.microsoft.com/office/drawing/2014/main" id="{5CD020DF-1263-CF38-24A9-285A092C4974}"/>
              </a:ext>
            </a:extLst>
          </p:cNvPr>
          <p:cNvSpPr/>
          <p:nvPr userDrawn="1"/>
        </p:nvSpPr>
        <p:spPr>
          <a:xfrm rot="10800000">
            <a:off x="-1" y="0"/>
            <a:ext cx="12192000" cy="6858000"/>
          </a:xfrm>
          <a:custGeom>
            <a:avLst/>
            <a:gdLst>
              <a:gd name="connsiteX0" fmla="*/ 12192000 w 12192000"/>
              <a:gd name="connsiteY0" fmla="*/ 304800 h 6858000"/>
              <a:gd name="connsiteX1" fmla="*/ 9909279 w 12192000"/>
              <a:gd name="connsiteY1" fmla="*/ 304800 h 6858000"/>
              <a:gd name="connsiteX2" fmla="*/ 9732789 w 12192000"/>
              <a:gd name="connsiteY2" fmla="*/ 152400 h 6858000"/>
              <a:gd name="connsiteX3" fmla="*/ 5617499 w 12192000"/>
              <a:gd name="connsiteY3" fmla="*/ 152400 h 6858000"/>
              <a:gd name="connsiteX4" fmla="*/ 5441009 w 12192000"/>
              <a:gd name="connsiteY4" fmla="*/ 0 h 6858000"/>
              <a:gd name="connsiteX5" fmla="*/ 12192000 w 12192000"/>
              <a:gd name="connsiteY5" fmla="*/ 0 h 6858000"/>
              <a:gd name="connsiteX6" fmla="*/ 0 w 12192000"/>
              <a:gd name="connsiteY6" fmla="*/ 616911 h 6858000"/>
              <a:gd name="connsiteX7" fmla="*/ 0 w 12192000"/>
              <a:gd name="connsiteY7" fmla="*/ 0 h 6858000"/>
              <a:gd name="connsiteX8" fmla="*/ 715617 w 12192000"/>
              <a:gd name="connsiteY8" fmla="*/ 0 h 6858000"/>
              <a:gd name="connsiteX9" fmla="*/ 12191999 w 12192000"/>
              <a:gd name="connsiteY9" fmla="*/ 6858000 h 6858000"/>
              <a:gd name="connsiteX10" fmla="*/ 11476382 w 12192000"/>
              <a:gd name="connsiteY10" fmla="*/ 6858000 h 6858000"/>
              <a:gd name="connsiteX11" fmla="*/ 12191999 w 12192000"/>
              <a:gd name="connsiteY11" fmla="*/ 6241089 h 6858000"/>
              <a:gd name="connsiteX12" fmla="*/ 6750991 w 12192000"/>
              <a:gd name="connsiteY12" fmla="*/ 6858000 h 6858000"/>
              <a:gd name="connsiteX13" fmla="*/ 0 w 12192000"/>
              <a:gd name="connsiteY13" fmla="*/ 6858000 h 6858000"/>
              <a:gd name="connsiteX14" fmla="*/ 0 w 12192000"/>
              <a:gd name="connsiteY14" fmla="*/ 6553200 h 6858000"/>
              <a:gd name="connsiteX15" fmla="*/ 2282721 w 12192000"/>
              <a:gd name="connsiteY15" fmla="*/ 6553200 h 6858000"/>
              <a:gd name="connsiteX16" fmla="*/ 2459211 w 12192000"/>
              <a:gd name="connsiteY16" fmla="*/ 6705600 h 6858000"/>
              <a:gd name="connsiteX17" fmla="*/ 6574500 w 12192000"/>
              <a:gd name="connsiteY17" fmla="*/ 67056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2000" h="6858000">
                <a:moveTo>
                  <a:pt x="12192000" y="304800"/>
                </a:moveTo>
                <a:lnTo>
                  <a:pt x="9909279" y="304800"/>
                </a:lnTo>
                <a:lnTo>
                  <a:pt x="9732789" y="152400"/>
                </a:lnTo>
                <a:lnTo>
                  <a:pt x="5617499" y="152400"/>
                </a:lnTo>
                <a:lnTo>
                  <a:pt x="5441009" y="0"/>
                </a:lnTo>
                <a:lnTo>
                  <a:pt x="12192000" y="0"/>
                </a:lnTo>
                <a:close/>
                <a:moveTo>
                  <a:pt x="0" y="616911"/>
                </a:moveTo>
                <a:lnTo>
                  <a:pt x="0" y="0"/>
                </a:lnTo>
                <a:lnTo>
                  <a:pt x="715617" y="0"/>
                </a:lnTo>
                <a:close/>
                <a:moveTo>
                  <a:pt x="12191999" y="6858000"/>
                </a:moveTo>
                <a:lnTo>
                  <a:pt x="11476382" y="6858000"/>
                </a:lnTo>
                <a:lnTo>
                  <a:pt x="12191999" y="6241089"/>
                </a:lnTo>
                <a:close/>
                <a:moveTo>
                  <a:pt x="6750991" y="6858000"/>
                </a:moveTo>
                <a:lnTo>
                  <a:pt x="0" y="6858000"/>
                </a:lnTo>
                <a:lnTo>
                  <a:pt x="0" y="6553200"/>
                </a:lnTo>
                <a:lnTo>
                  <a:pt x="2282721" y="6553200"/>
                </a:lnTo>
                <a:lnTo>
                  <a:pt x="2459211" y="6705600"/>
                </a:lnTo>
                <a:lnTo>
                  <a:pt x="6574500" y="6705600"/>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Isosceles Triangle 12">
            <a:extLst>
              <a:ext uri="{FF2B5EF4-FFF2-40B4-BE49-F238E27FC236}">
                <a16:creationId xmlns:a16="http://schemas.microsoft.com/office/drawing/2014/main" id="{F5FCE205-1A0F-2C3F-F548-886E371BA88C}"/>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63668AA2-57E0-1EE6-E621-7CA3210DA3DF}"/>
              </a:ext>
            </a:extLst>
          </p:cNvPr>
          <p:cNvGrpSpPr/>
          <p:nvPr userDrawn="1"/>
        </p:nvGrpSpPr>
        <p:grpSpPr>
          <a:xfrm>
            <a:off x="58527" y="40944"/>
            <a:ext cx="2869771" cy="1563379"/>
            <a:chOff x="44879" y="27296"/>
            <a:chExt cx="2869771" cy="1563379"/>
          </a:xfrm>
          <a:solidFill>
            <a:srgbClr val="0072FF"/>
          </a:solidFill>
        </p:grpSpPr>
        <p:cxnSp>
          <p:nvCxnSpPr>
            <p:cNvPr id="21" name="Straight Connector 20">
              <a:extLst>
                <a:ext uri="{FF2B5EF4-FFF2-40B4-BE49-F238E27FC236}">
                  <a16:creationId xmlns:a16="http://schemas.microsoft.com/office/drawing/2014/main" id="{810B3158-24E6-8084-A835-052578C4252E}"/>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7991E95-121B-E56B-2BD6-4CA12BC5413B}"/>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D413FD5-3A25-0798-E6E4-B6889016F852}"/>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27" name="Isosceles Triangle 26">
            <a:extLst>
              <a:ext uri="{FF2B5EF4-FFF2-40B4-BE49-F238E27FC236}">
                <a16:creationId xmlns:a16="http://schemas.microsoft.com/office/drawing/2014/main" id="{3B6C94C2-24A6-B830-3088-886EA0CCC138}"/>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312B27B0-83CA-D0E1-C810-4A406DE8B661}"/>
              </a:ext>
            </a:extLst>
          </p:cNvPr>
          <p:cNvGrpSpPr/>
          <p:nvPr userDrawn="1"/>
        </p:nvGrpSpPr>
        <p:grpSpPr>
          <a:xfrm flipH="1" flipV="1">
            <a:off x="9263702" y="5253677"/>
            <a:ext cx="2869771" cy="1563379"/>
            <a:chOff x="44879" y="27296"/>
            <a:chExt cx="2869771" cy="1563379"/>
          </a:xfrm>
          <a:solidFill>
            <a:srgbClr val="0072FF"/>
          </a:solidFill>
        </p:grpSpPr>
        <p:cxnSp>
          <p:nvCxnSpPr>
            <p:cNvPr id="29" name="Straight Connector 28">
              <a:extLst>
                <a:ext uri="{FF2B5EF4-FFF2-40B4-BE49-F238E27FC236}">
                  <a16:creationId xmlns:a16="http://schemas.microsoft.com/office/drawing/2014/main" id="{FC9B7E3B-BF61-9CAD-50F3-9CF972304510}"/>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A27A9EC-84F3-11C8-7ED0-1019CF315C7D}"/>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10A4096-F161-0ABF-C648-5A616240D9B1}"/>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32" name="Freeform 17">
            <a:extLst>
              <a:ext uri="{FF2B5EF4-FFF2-40B4-BE49-F238E27FC236}">
                <a16:creationId xmlns:a16="http://schemas.microsoft.com/office/drawing/2014/main" id="{64017D6F-CBCE-64C3-884C-CC1053EFADD2}"/>
              </a:ext>
            </a:extLst>
          </p:cNvPr>
          <p:cNvSpPr/>
          <p:nvPr userDrawn="1"/>
        </p:nvSpPr>
        <p:spPr>
          <a:xfrm flipH="1">
            <a:off x="5441009" y="0"/>
            <a:ext cx="6750991" cy="304800"/>
          </a:xfrm>
          <a:custGeom>
            <a:avLst/>
            <a:gdLst>
              <a:gd name="connsiteX0" fmla="*/ 0 w 6750991"/>
              <a:gd name="connsiteY0" fmla="*/ 0 h 304800"/>
              <a:gd name="connsiteX1" fmla="*/ 6750991 w 6750991"/>
              <a:gd name="connsiteY1" fmla="*/ 0 h 304800"/>
              <a:gd name="connsiteX2" fmla="*/ 6574501 w 6750991"/>
              <a:gd name="connsiteY2" fmla="*/ 152400 h 304800"/>
              <a:gd name="connsiteX3" fmla="*/ 2459211 w 6750991"/>
              <a:gd name="connsiteY3" fmla="*/ 152400 h 304800"/>
              <a:gd name="connsiteX4" fmla="*/ 2282721 w 6750991"/>
              <a:gd name="connsiteY4" fmla="*/ 304800 h 304800"/>
              <a:gd name="connsiteX5" fmla="*/ 0 w 6750991"/>
              <a:gd name="connsiteY5"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991" h="304800">
                <a:moveTo>
                  <a:pt x="0" y="0"/>
                </a:moveTo>
                <a:lnTo>
                  <a:pt x="6750991" y="0"/>
                </a:lnTo>
                <a:lnTo>
                  <a:pt x="6574501" y="152400"/>
                </a:lnTo>
                <a:lnTo>
                  <a:pt x="2459211" y="152400"/>
                </a:lnTo>
                <a:lnTo>
                  <a:pt x="2282721" y="304800"/>
                </a:lnTo>
                <a:lnTo>
                  <a:pt x="0" y="304800"/>
                </a:lnTo>
                <a:close/>
              </a:path>
            </a:pathLst>
          </a:custGeom>
          <a:gradFill flip="none" rotWithShape="1">
            <a:gsLst>
              <a:gs pos="0">
                <a:srgbClr val="0072FF">
                  <a:alpha val="80000"/>
                </a:srgbClr>
              </a:gs>
              <a:gs pos="100000">
                <a:srgbClr val="00C6FF">
                  <a:alpha val="8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33" name="Freeform 18">
            <a:extLst>
              <a:ext uri="{FF2B5EF4-FFF2-40B4-BE49-F238E27FC236}">
                <a16:creationId xmlns:a16="http://schemas.microsoft.com/office/drawing/2014/main" id="{0E0534DE-C7B9-4F47-5F3F-2C522C8C96B5}"/>
              </a:ext>
            </a:extLst>
          </p:cNvPr>
          <p:cNvSpPr/>
          <p:nvPr userDrawn="1"/>
        </p:nvSpPr>
        <p:spPr>
          <a:xfrm flipV="1">
            <a:off x="0" y="6553200"/>
            <a:ext cx="6750991" cy="304800"/>
          </a:xfrm>
          <a:custGeom>
            <a:avLst/>
            <a:gdLst>
              <a:gd name="connsiteX0" fmla="*/ 0 w 6750991"/>
              <a:gd name="connsiteY0" fmla="*/ 0 h 304800"/>
              <a:gd name="connsiteX1" fmla="*/ 6750991 w 6750991"/>
              <a:gd name="connsiteY1" fmla="*/ 0 h 304800"/>
              <a:gd name="connsiteX2" fmla="*/ 6574501 w 6750991"/>
              <a:gd name="connsiteY2" fmla="*/ 152400 h 304800"/>
              <a:gd name="connsiteX3" fmla="*/ 2459211 w 6750991"/>
              <a:gd name="connsiteY3" fmla="*/ 152400 h 304800"/>
              <a:gd name="connsiteX4" fmla="*/ 2282721 w 6750991"/>
              <a:gd name="connsiteY4" fmla="*/ 304800 h 304800"/>
              <a:gd name="connsiteX5" fmla="*/ 0 w 6750991"/>
              <a:gd name="connsiteY5"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991" h="304800">
                <a:moveTo>
                  <a:pt x="0" y="0"/>
                </a:moveTo>
                <a:lnTo>
                  <a:pt x="6750991" y="0"/>
                </a:lnTo>
                <a:lnTo>
                  <a:pt x="6574501" y="152400"/>
                </a:lnTo>
                <a:lnTo>
                  <a:pt x="2459211" y="152400"/>
                </a:lnTo>
                <a:lnTo>
                  <a:pt x="2282721" y="304800"/>
                </a:lnTo>
                <a:lnTo>
                  <a:pt x="0" y="304800"/>
                </a:lnTo>
                <a:close/>
              </a:path>
            </a:pathLst>
          </a:custGeom>
          <a:gradFill flip="none" rotWithShape="1">
            <a:gsLst>
              <a:gs pos="0">
                <a:srgbClr val="0072FF">
                  <a:alpha val="80000"/>
                </a:srgbClr>
              </a:gs>
              <a:gs pos="100000">
                <a:srgbClr val="00C6FF">
                  <a:alpha val="8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pic>
        <p:nvPicPr>
          <p:cNvPr id="35" name="Picture 34" descr="A picture containing clipart, vector graphics&#10;&#10;Description automatically generated">
            <a:extLst>
              <a:ext uri="{FF2B5EF4-FFF2-40B4-BE49-F238E27FC236}">
                <a16:creationId xmlns:a16="http://schemas.microsoft.com/office/drawing/2014/main" id="{94571D19-1CA9-7F1F-88C5-1B6B036208C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
        <p:nvSpPr>
          <p:cNvPr id="37" name="TextBox 36">
            <a:extLst>
              <a:ext uri="{FF2B5EF4-FFF2-40B4-BE49-F238E27FC236}">
                <a16:creationId xmlns:a16="http://schemas.microsoft.com/office/drawing/2014/main" id="{A8651084-F257-4C2E-6272-1B9CC407E03E}"/>
              </a:ext>
            </a:extLst>
          </p:cNvPr>
          <p:cNvSpPr txBox="1"/>
          <p:nvPr userDrawn="1"/>
        </p:nvSpPr>
        <p:spPr>
          <a:xfrm>
            <a:off x="956926" y="326133"/>
            <a:ext cx="3996607" cy="523220"/>
          </a:xfrm>
          <a:prstGeom prst="rect">
            <a:avLst/>
          </a:prstGeom>
          <a:noFill/>
        </p:spPr>
        <p:txBody>
          <a:bodyPr wrap="none" rtlCol="0" anchor="ctr">
            <a:spAutoFit/>
          </a:bodyPr>
          <a:lstStyle/>
          <a:p>
            <a:r>
              <a:rPr lang="en-VN" sz="1400" dirty="0">
                <a:gradFill flip="none" rotWithShape="1">
                  <a:gsLst>
                    <a:gs pos="0">
                      <a:srgbClr val="000046"/>
                    </a:gs>
                    <a:gs pos="100000">
                      <a:srgbClr val="1CB5E0"/>
                    </a:gs>
                  </a:gsLst>
                  <a:lin ang="2700000" scaled="1"/>
                  <a:tileRect/>
                </a:gradFill>
                <a:latin typeface="Arial" panose="020B0604020202020204" pitchFamily="34" charset="0"/>
                <a:cs typeface="Arial" panose="020B0604020202020204" pitchFamily="34" charset="0"/>
              </a:rPr>
              <a:t>ĐẠI HỌC QUỐC GIA TP. HỒ CHÍ MINH</a:t>
            </a:r>
          </a:p>
          <a:p>
            <a:r>
              <a:rPr lang="en-VN" sz="1400" b="1" dirty="0">
                <a:gradFill flip="none" rotWithShape="1">
                  <a:gsLst>
                    <a:gs pos="0">
                      <a:srgbClr val="000046"/>
                    </a:gs>
                    <a:gs pos="100000">
                      <a:srgbClr val="1CB5E0"/>
                    </a:gs>
                  </a:gsLst>
                  <a:lin ang="2700000" scaled="1"/>
                  <a:tileRect/>
                </a:gradFill>
                <a:latin typeface="Arial" panose="020B0604020202020204" pitchFamily="34" charset="0"/>
                <a:cs typeface="Arial" panose="020B0604020202020204" pitchFamily="34" charset="0"/>
              </a:rPr>
              <a:t>TRƯỜNG ĐẠI HỌC CÔNG NGHỆ THÔNG TIN</a:t>
            </a:r>
          </a:p>
        </p:txBody>
      </p:sp>
      <p:sp>
        <p:nvSpPr>
          <p:cNvPr id="26" name="Oval 25">
            <a:extLst>
              <a:ext uri="{FF2B5EF4-FFF2-40B4-BE49-F238E27FC236}">
                <a16:creationId xmlns:a16="http://schemas.microsoft.com/office/drawing/2014/main" id="{390A5A10-F9AF-733C-8C7D-94D87B311EF5}"/>
              </a:ext>
            </a:extLst>
          </p:cNvPr>
          <p:cNvSpPr/>
          <p:nvPr/>
        </p:nvSpPr>
        <p:spPr>
          <a:xfrm>
            <a:off x="30232" y="658314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6" name="Slide Number Placeholder 5">
            <a:extLst>
              <a:ext uri="{FF2B5EF4-FFF2-40B4-BE49-F238E27FC236}">
                <a16:creationId xmlns:a16="http://schemas.microsoft.com/office/drawing/2014/main" id="{2E21DEB9-E93C-A8E4-074F-F195EB1D8ABF}"/>
              </a:ext>
            </a:extLst>
          </p:cNvPr>
          <p:cNvSpPr>
            <a:spLocks noGrp="1" noChangeAspect="1"/>
          </p:cNvSpPr>
          <p:nvPr>
            <p:ph type="sldNum" sz="quarter" idx="12"/>
          </p:nvPr>
        </p:nvSpPr>
        <p:spPr>
          <a:xfrm>
            <a:off x="0" y="6566401"/>
            <a:ext cx="291600" cy="291600"/>
          </a:xfrm>
          <a:prstGeom prst="rect">
            <a:avLst/>
          </a:prstGeom>
        </p:spPr>
        <p:txBody>
          <a:bodyPr vert="horz" lIns="91440" tIns="45720" rIns="91440" bIns="45720" rtlCol="0" anchor="ctr"/>
          <a:lstStyle>
            <a:lvl1pPr>
              <a:defRPr lang="en-VN" sz="700" smtClean="0">
                <a:solidFill>
                  <a:schemeClr val="tx1"/>
                </a:solidFill>
                <a:latin typeface="Arial" panose="020B0604020202020204" pitchFamily="34" charset="0"/>
                <a:cs typeface="Arial" panose="020B0604020202020204" pitchFamily="34" charset="0"/>
              </a:defRPr>
            </a:lvl1pPr>
          </a:lstStyle>
          <a:p>
            <a:pPr algn="ctr"/>
            <a:fld id="{D8B0B3AC-44A8-D142-AAF6-9A453466E1A4}" type="slidenum">
              <a:rPr lang="en-VN" smtClean="0"/>
              <a:pPr algn="ctr"/>
              <a:t>‹#›</a:t>
            </a:fld>
            <a:endParaRPr lang="en-VN" dirty="0"/>
          </a:p>
        </p:txBody>
      </p:sp>
    </p:spTree>
    <p:extLst>
      <p:ext uri="{BB962C8B-B14F-4D97-AF65-F5344CB8AC3E}">
        <p14:creationId xmlns:p14="http://schemas.microsoft.com/office/powerpoint/2010/main" val="1070110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Mục lục">
    <p:spTree>
      <p:nvGrpSpPr>
        <p:cNvPr id="1" name=""/>
        <p:cNvGrpSpPr/>
        <p:nvPr/>
      </p:nvGrpSpPr>
      <p:grpSpPr>
        <a:xfrm>
          <a:off x="0" y="0"/>
          <a:ext cx="0" cy="0"/>
          <a:chOff x="0" y="0"/>
          <a:chExt cx="0" cy="0"/>
        </a:xfrm>
      </p:grpSpPr>
      <p:sp>
        <p:nvSpPr>
          <p:cNvPr id="80" name="Isosceles Triangle 12">
            <a:extLst>
              <a:ext uri="{FF2B5EF4-FFF2-40B4-BE49-F238E27FC236}">
                <a16:creationId xmlns:a16="http://schemas.microsoft.com/office/drawing/2014/main" id="{72826670-EA95-0D41-31A4-F445474455F7}"/>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FC178CED-135F-0B63-CD69-F01713607F73}"/>
              </a:ext>
            </a:extLst>
          </p:cNvPr>
          <p:cNvGrpSpPr/>
          <p:nvPr userDrawn="1"/>
        </p:nvGrpSpPr>
        <p:grpSpPr>
          <a:xfrm flipH="1" flipV="1">
            <a:off x="9263702" y="5930537"/>
            <a:ext cx="2869771" cy="886519"/>
            <a:chOff x="44879" y="27296"/>
            <a:chExt cx="2869771" cy="886519"/>
          </a:xfrm>
          <a:solidFill>
            <a:srgbClr val="0072FF"/>
          </a:solidFill>
        </p:grpSpPr>
        <p:cxnSp>
          <p:nvCxnSpPr>
            <p:cNvPr id="82" name="Straight Connector 81">
              <a:extLst>
                <a:ext uri="{FF2B5EF4-FFF2-40B4-BE49-F238E27FC236}">
                  <a16:creationId xmlns:a16="http://schemas.microsoft.com/office/drawing/2014/main" id="{D0441D2A-FC76-0844-7EA5-B632F99E2E0D}"/>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E0C48DFD-25B4-6AF8-8C94-3C8B50B23C18}"/>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CA6305E-4BEE-7CC0-EE96-38938F764389}"/>
                </a:ext>
              </a:extLst>
            </p:cNvPr>
            <p:cNvCxnSpPr>
              <a:cxnSpLocks/>
            </p:cNvCxnSpPr>
            <p:nvPr/>
          </p:nvCxnSpPr>
          <p:spPr>
            <a:xfrm flipH="1" flipV="1">
              <a:off x="52214" y="654128"/>
              <a:ext cx="0" cy="25968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4" name="Footer Placeholder 3">
            <a:extLst>
              <a:ext uri="{FF2B5EF4-FFF2-40B4-BE49-F238E27FC236}">
                <a16:creationId xmlns:a16="http://schemas.microsoft.com/office/drawing/2014/main" id="{745F02F9-19CB-F108-6F35-1A02C9BECF5E}"/>
              </a:ext>
            </a:extLst>
          </p:cNvPr>
          <p:cNvSpPr>
            <a:spLocks noGrp="1"/>
          </p:cNvSpPr>
          <p:nvPr>
            <p:ph type="ftr" sz="quarter" idx="11"/>
          </p:nvPr>
        </p:nvSpPr>
        <p:spPr>
          <a:xfrm>
            <a:off x="3465443" y="6466114"/>
            <a:ext cx="5261114" cy="255361"/>
          </a:xfrm>
        </p:spPr>
        <p:txBody>
          <a:bodyPr/>
          <a:lstStyle>
            <a:lvl1pPr>
              <a:defRPr sz="1100">
                <a:latin typeface="Arial" panose="020B0604020202020204" pitchFamily="34" charset="0"/>
                <a:cs typeface="Arial" panose="020B0604020202020204" pitchFamily="34" charset="0"/>
              </a:defRPr>
            </a:lvl1pPr>
          </a:lstStyle>
          <a:p>
            <a:r>
              <a:rPr lang="vi-VN" dirty="0"/>
              <a:t>Thực hiện bởi Trường Đại học Công nghệ Thông tin, ĐHQG-HCM</a:t>
            </a:r>
            <a:endParaRPr lang="en-VN" dirty="0"/>
          </a:p>
        </p:txBody>
      </p:sp>
      <p:grpSp>
        <p:nvGrpSpPr>
          <p:cNvPr id="36" name="Group 35">
            <a:extLst>
              <a:ext uri="{FF2B5EF4-FFF2-40B4-BE49-F238E27FC236}">
                <a16:creationId xmlns:a16="http://schemas.microsoft.com/office/drawing/2014/main" id="{11E5AAB4-F14E-4F9C-E123-7635A7EF6275}"/>
              </a:ext>
            </a:extLst>
          </p:cNvPr>
          <p:cNvGrpSpPr/>
          <p:nvPr userDrawn="1"/>
        </p:nvGrpSpPr>
        <p:grpSpPr>
          <a:xfrm>
            <a:off x="-1259888" y="1121391"/>
            <a:ext cx="4841288" cy="5054000"/>
            <a:chOff x="-1259888" y="901609"/>
            <a:chExt cx="4841288" cy="5054000"/>
          </a:xfrm>
        </p:grpSpPr>
        <p:grpSp>
          <p:nvGrpSpPr>
            <p:cNvPr id="6" name="Group 5">
              <a:extLst>
                <a:ext uri="{FF2B5EF4-FFF2-40B4-BE49-F238E27FC236}">
                  <a16:creationId xmlns:a16="http://schemas.microsoft.com/office/drawing/2014/main" id="{A2E31223-939B-D84C-4ACC-CDC6CEB64FEF}"/>
                </a:ext>
              </a:extLst>
            </p:cNvPr>
            <p:cNvGrpSpPr/>
            <p:nvPr userDrawn="1"/>
          </p:nvGrpSpPr>
          <p:grpSpPr>
            <a:xfrm>
              <a:off x="-1225468" y="901609"/>
              <a:ext cx="4806868" cy="664514"/>
              <a:chOff x="0" y="901609"/>
              <a:chExt cx="4806868" cy="664514"/>
            </a:xfrm>
          </p:grpSpPr>
          <p:cxnSp>
            <p:nvCxnSpPr>
              <p:cNvPr id="7" name="Straight Connector 6">
                <a:extLst>
                  <a:ext uri="{FF2B5EF4-FFF2-40B4-BE49-F238E27FC236}">
                    <a16:creationId xmlns:a16="http://schemas.microsoft.com/office/drawing/2014/main" id="{2DB06BED-50E6-B29E-B929-6D7717DB8E5E}"/>
                  </a:ext>
                </a:extLst>
              </p:cNvPr>
              <p:cNvCxnSpPr/>
              <p:nvPr/>
            </p:nvCxnSpPr>
            <p:spPr>
              <a:xfrm>
                <a:off x="0" y="1566123"/>
                <a:ext cx="253393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58C69F9-0B5B-5D9E-7034-C8237177065E}"/>
                  </a:ext>
                </a:extLst>
              </p:cNvPr>
              <p:cNvCxnSpPr>
                <a:cxnSpLocks/>
              </p:cNvCxnSpPr>
              <p:nvPr/>
            </p:nvCxnSpPr>
            <p:spPr>
              <a:xfrm flipV="1">
                <a:off x="2520285" y="1059987"/>
                <a:ext cx="591405" cy="506136"/>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F5F07FD-916F-9286-7ADA-4A2252FCBB28}"/>
                  </a:ext>
                </a:extLst>
              </p:cNvPr>
              <p:cNvCxnSpPr>
                <a:cxnSpLocks/>
              </p:cNvCxnSpPr>
              <p:nvPr/>
            </p:nvCxnSpPr>
            <p:spPr>
              <a:xfrm>
                <a:off x="3111690" y="1059987"/>
                <a:ext cx="137842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23A8BE15-FC97-76D3-BF6B-29B7114D4716}"/>
                  </a:ext>
                </a:extLst>
              </p:cNvPr>
              <p:cNvSpPr/>
              <p:nvPr/>
            </p:nvSpPr>
            <p:spPr>
              <a:xfrm>
                <a:off x="4490113" y="901609"/>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04AB711F-106D-5EA6-AAFA-CF1A979FF6F9}"/>
                </a:ext>
              </a:extLst>
            </p:cNvPr>
            <p:cNvGrpSpPr/>
            <p:nvPr userDrawn="1"/>
          </p:nvGrpSpPr>
          <p:grpSpPr>
            <a:xfrm flipV="1">
              <a:off x="-1225468" y="5291095"/>
              <a:ext cx="4806868" cy="664514"/>
              <a:chOff x="0" y="1232525"/>
              <a:chExt cx="4806868" cy="664514"/>
            </a:xfrm>
          </p:grpSpPr>
          <p:cxnSp>
            <p:nvCxnSpPr>
              <p:cNvPr id="12" name="Straight Connector 11">
                <a:extLst>
                  <a:ext uri="{FF2B5EF4-FFF2-40B4-BE49-F238E27FC236}">
                    <a16:creationId xmlns:a16="http://schemas.microsoft.com/office/drawing/2014/main" id="{5660A401-E892-4348-0DC3-086E4EF0B6E4}"/>
                  </a:ext>
                </a:extLst>
              </p:cNvPr>
              <p:cNvCxnSpPr/>
              <p:nvPr/>
            </p:nvCxnSpPr>
            <p:spPr>
              <a:xfrm>
                <a:off x="0" y="1897039"/>
                <a:ext cx="253393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AFDB122-E638-017C-654A-F8EC6AB0B27F}"/>
                  </a:ext>
                </a:extLst>
              </p:cNvPr>
              <p:cNvCxnSpPr>
                <a:cxnSpLocks/>
              </p:cNvCxnSpPr>
              <p:nvPr/>
            </p:nvCxnSpPr>
            <p:spPr>
              <a:xfrm flipV="1">
                <a:off x="2520285" y="1390903"/>
                <a:ext cx="591405" cy="506136"/>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C676F38-72FE-4F76-7E67-580148C08A51}"/>
                  </a:ext>
                </a:extLst>
              </p:cNvPr>
              <p:cNvCxnSpPr>
                <a:cxnSpLocks/>
              </p:cNvCxnSpPr>
              <p:nvPr/>
            </p:nvCxnSpPr>
            <p:spPr>
              <a:xfrm>
                <a:off x="3111690" y="1390903"/>
                <a:ext cx="137842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7E06E3C-C182-FD6B-BB7B-4847F4323944}"/>
                  </a:ext>
                </a:extLst>
              </p:cNvPr>
              <p:cNvSpPr/>
              <p:nvPr/>
            </p:nvSpPr>
            <p:spPr>
              <a:xfrm>
                <a:off x="4490113" y="1232525"/>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821F68F9-560D-A608-4130-5D9040FE3F01}"/>
                </a:ext>
              </a:extLst>
            </p:cNvPr>
            <p:cNvGrpSpPr/>
            <p:nvPr userDrawn="1"/>
          </p:nvGrpSpPr>
          <p:grpSpPr>
            <a:xfrm>
              <a:off x="-1225469" y="1860637"/>
              <a:ext cx="3835321" cy="547270"/>
              <a:chOff x="-1" y="1860637"/>
              <a:chExt cx="3835321" cy="547270"/>
            </a:xfrm>
          </p:grpSpPr>
          <p:sp>
            <p:nvSpPr>
              <p:cNvPr id="17" name="Oval 16">
                <a:extLst>
                  <a:ext uri="{FF2B5EF4-FFF2-40B4-BE49-F238E27FC236}">
                    <a16:creationId xmlns:a16="http://schemas.microsoft.com/office/drawing/2014/main" id="{A6A5574E-F30D-A49F-E874-231C445514E4}"/>
                  </a:ext>
                </a:extLst>
              </p:cNvPr>
              <p:cNvSpPr/>
              <p:nvPr/>
            </p:nvSpPr>
            <p:spPr>
              <a:xfrm>
                <a:off x="3518565" y="1860637"/>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1AABF66E-DE89-B1F6-062E-2BC96ADE0530}"/>
                  </a:ext>
                </a:extLst>
              </p:cNvPr>
              <p:cNvCxnSpPr/>
              <p:nvPr/>
            </p:nvCxnSpPr>
            <p:spPr>
              <a:xfrm>
                <a:off x="-1" y="2407907"/>
                <a:ext cx="1985654"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B0E2531-6E1E-6A7F-6704-D0334B1AB6C8}"/>
                  </a:ext>
                </a:extLst>
              </p:cNvPr>
              <p:cNvCxnSpPr>
                <a:cxnSpLocks/>
              </p:cNvCxnSpPr>
              <p:nvPr/>
            </p:nvCxnSpPr>
            <p:spPr>
              <a:xfrm flipV="1">
                <a:off x="1974958" y="2019015"/>
                <a:ext cx="463440" cy="388892"/>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6A1DDC-0D65-0297-E1E5-DC4B2441C524}"/>
                  </a:ext>
                </a:extLst>
              </p:cNvPr>
              <p:cNvCxnSpPr>
                <a:cxnSpLocks/>
              </p:cNvCxnSpPr>
              <p:nvPr/>
            </p:nvCxnSpPr>
            <p:spPr>
              <a:xfrm>
                <a:off x="2438398" y="2019015"/>
                <a:ext cx="1080167"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C25C9018-B01E-F47F-3802-C002B3E7B2AF}"/>
                </a:ext>
              </a:extLst>
            </p:cNvPr>
            <p:cNvGrpSpPr/>
            <p:nvPr userDrawn="1"/>
          </p:nvGrpSpPr>
          <p:grpSpPr>
            <a:xfrm flipV="1">
              <a:off x="-1259888" y="4408929"/>
              <a:ext cx="3835321" cy="547270"/>
              <a:chOff x="-1" y="1860637"/>
              <a:chExt cx="3835321" cy="547270"/>
            </a:xfrm>
          </p:grpSpPr>
          <p:sp>
            <p:nvSpPr>
              <p:cNvPr id="22" name="Oval 21">
                <a:extLst>
                  <a:ext uri="{FF2B5EF4-FFF2-40B4-BE49-F238E27FC236}">
                    <a16:creationId xmlns:a16="http://schemas.microsoft.com/office/drawing/2014/main" id="{17C82ECD-21F2-F43B-6992-AE7FB9F2798F}"/>
                  </a:ext>
                </a:extLst>
              </p:cNvPr>
              <p:cNvSpPr/>
              <p:nvPr/>
            </p:nvSpPr>
            <p:spPr>
              <a:xfrm>
                <a:off x="3518565" y="1860637"/>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99F69DC7-3AE7-E60B-2377-4B4F72314B92}"/>
                  </a:ext>
                </a:extLst>
              </p:cNvPr>
              <p:cNvCxnSpPr/>
              <p:nvPr/>
            </p:nvCxnSpPr>
            <p:spPr>
              <a:xfrm>
                <a:off x="-1" y="2407907"/>
                <a:ext cx="1985654"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27743B-09AF-DFA3-B333-99F4D9A43DFB}"/>
                  </a:ext>
                </a:extLst>
              </p:cNvPr>
              <p:cNvCxnSpPr>
                <a:cxnSpLocks/>
              </p:cNvCxnSpPr>
              <p:nvPr/>
            </p:nvCxnSpPr>
            <p:spPr>
              <a:xfrm flipV="1">
                <a:off x="1974958" y="2019015"/>
                <a:ext cx="463440" cy="388892"/>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F40737-164C-459C-2ABE-C4DE4A29E373}"/>
                  </a:ext>
                </a:extLst>
              </p:cNvPr>
              <p:cNvCxnSpPr>
                <a:cxnSpLocks/>
              </p:cNvCxnSpPr>
              <p:nvPr/>
            </p:nvCxnSpPr>
            <p:spPr>
              <a:xfrm>
                <a:off x="2438398" y="2019015"/>
                <a:ext cx="1080167"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74A28006-5F76-1896-7905-6715849C97AC}"/>
                </a:ext>
              </a:extLst>
            </p:cNvPr>
            <p:cNvGrpSpPr/>
            <p:nvPr userDrawn="1"/>
          </p:nvGrpSpPr>
          <p:grpSpPr>
            <a:xfrm>
              <a:off x="-1252333" y="2715185"/>
              <a:ext cx="2776521" cy="436736"/>
              <a:chOff x="-26865" y="2715185"/>
              <a:chExt cx="2776521" cy="436736"/>
            </a:xfrm>
          </p:grpSpPr>
          <p:cxnSp>
            <p:nvCxnSpPr>
              <p:cNvPr id="27" name="Straight Connector 26">
                <a:extLst>
                  <a:ext uri="{FF2B5EF4-FFF2-40B4-BE49-F238E27FC236}">
                    <a16:creationId xmlns:a16="http://schemas.microsoft.com/office/drawing/2014/main" id="{02985FB7-4D54-A096-221C-AB21916398BD}"/>
                  </a:ext>
                </a:extLst>
              </p:cNvPr>
              <p:cNvCxnSpPr/>
              <p:nvPr/>
            </p:nvCxnSpPr>
            <p:spPr>
              <a:xfrm>
                <a:off x="-26865" y="3151921"/>
                <a:ext cx="140272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DDEC85B-E1F4-38FE-0E5C-E5850D2C995F}"/>
                  </a:ext>
                </a:extLst>
              </p:cNvPr>
              <p:cNvCxnSpPr>
                <a:cxnSpLocks/>
              </p:cNvCxnSpPr>
              <p:nvPr/>
            </p:nvCxnSpPr>
            <p:spPr>
              <a:xfrm flipV="1">
                <a:off x="1368303" y="2877197"/>
                <a:ext cx="327387" cy="274724"/>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E6622AE-52DB-9FD4-5FA6-F8C5F2606706}"/>
                  </a:ext>
                </a:extLst>
              </p:cNvPr>
              <p:cNvCxnSpPr>
                <a:cxnSpLocks/>
              </p:cNvCxnSpPr>
              <p:nvPr/>
            </p:nvCxnSpPr>
            <p:spPr>
              <a:xfrm>
                <a:off x="1695690" y="2877197"/>
                <a:ext cx="763061"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9264108-0C61-CCC7-04EF-695A004F44BA}"/>
                  </a:ext>
                </a:extLst>
              </p:cNvPr>
              <p:cNvSpPr/>
              <p:nvPr/>
            </p:nvSpPr>
            <p:spPr>
              <a:xfrm>
                <a:off x="2432901" y="2715185"/>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A1F8E5A4-A013-ABE4-F3E5-36BBEE45994B}"/>
                </a:ext>
              </a:extLst>
            </p:cNvPr>
            <p:cNvGrpSpPr/>
            <p:nvPr userDrawn="1"/>
          </p:nvGrpSpPr>
          <p:grpSpPr>
            <a:xfrm>
              <a:off x="-1225468" y="3843225"/>
              <a:ext cx="2802371" cy="433101"/>
              <a:chOff x="-34420" y="3843718"/>
              <a:chExt cx="2802371" cy="433101"/>
            </a:xfrm>
          </p:grpSpPr>
          <p:cxnSp>
            <p:nvCxnSpPr>
              <p:cNvPr id="32" name="Straight Connector 31">
                <a:extLst>
                  <a:ext uri="{FF2B5EF4-FFF2-40B4-BE49-F238E27FC236}">
                    <a16:creationId xmlns:a16="http://schemas.microsoft.com/office/drawing/2014/main" id="{92CA967D-77D2-F89E-9996-2B247282DA6A}"/>
                  </a:ext>
                </a:extLst>
              </p:cNvPr>
              <p:cNvCxnSpPr/>
              <p:nvPr/>
            </p:nvCxnSpPr>
            <p:spPr>
              <a:xfrm flipV="1">
                <a:off x="-34420" y="3843718"/>
                <a:ext cx="140272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D106A27-9FB0-65D0-E42B-5A9345BBE7A8}"/>
                  </a:ext>
                </a:extLst>
              </p:cNvPr>
              <p:cNvCxnSpPr>
                <a:cxnSpLocks/>
              </p:cNvCxnSpPr>
              <p:nvPr/>
            </p:nvCxnSpPr>
            <p:spPr>
              <a:xfrm>
                <a:off x="1360748" y="3843718"/>
                <a:ext cx="327387" cy="274724"/>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A310D0-0781-F61D-3188-05A327C3E38C}"/>
                  </a:ext>
                </a:extLst>
              </p:cNvPr>
              <p:cNvCxnSpPr>
                <a:cxnSpLocks/>
              </p:cNvCxnSpPr>
              <p:nvPr/>
            </p:nvCxnSpPr>
            <p:spPr>
              <a:xfrm flipV="1">
                <a:off x="1688135" y="4118442"/>
                <a:ext cx="763061"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74C60948-61FC-2116-FCE6-F05185B2432A}"/>
                  </a:ext>
                </a:extLst>
              </p:cNvPr>
              <p:cNvSpPr/>
              <p:nvPr/>
            </p:nvSpPr>
            <p:spPr>
              <a:xfrm>
                <a:off x="2451196" y="3960064"/>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37" name="Group 36">
            <a:extLst>
              <a:ext uri="{FF2B5EF4-FFF2-40B4-BE49-F238E27FC236}">
                <a16:creationId xmlns:a16="http://schemas.microsoft.com/office/drawing/2014/main" id="{A9D55038-C512-E74F-0316-32FA44AC85DA}"/>
              </a:ext>
            </a:extLst>
          </p:cNvPr>
          <p:cNvGrpSpPr/>
          <p:nvPr userDrawn="1"/>
        </p:nvGrpSpPr>
        <p:grpSpPr>
          <a:xfrm flipH="1">
            <a:off x="8607643" y="1121391"/>
            <a:ext cx="4841288" cy="5054000"/>
            <a:chOff x="-1259888" y="901609"/>
            <a:chExt cx="4841288" cy="5054000"/>
          </a:xfrm>
        </p:grpSpPr>
        <p:grpSp>
          <p:nvGrpSpPr>
            <p:cNvPr id="38" name="Group 37">
              <a:extLst>
                <a:ext uri="{FF2B5EF4-FFF2-40B4-BE49-F238E27FC236}">
                  <a16:creationId xmlns:a16="http://schemas.microsoft.com/office/drawing/2014/main" id="{CC8D5E8A-34C2-98F5-01F2-D2CAA76A0A9E}"/>
                </a:ext>
              </a:extLst>
            </p:cNvPr>
            <p:cNvGrpSpPr/>
            <p:nvPr userDrawn="1"/>
          </p:nvGrpSpPr>
          <p:grpSpPr>
            <a:xfrm>
              <a:off x="-1225468" y="901609"/>
              <a:ext cx="4806868" cy="664514"/>
              <a:chOff x="0" y="901609"/>
              <a:chExt cx="4806868" cy="664514"/>
            </a:xfrm>
          </p:grpSpPr>
          <p:cxnSp>
            <p:nvCxnSpPr>
              <p:cNvPr id="64" name="Straight Connector 63">
                <a:extLst>
                  <a:ext uri="{FF2B5EF4-FFF2-40B4-BE49-F238E27FC236}">
                    <a16:creationId xmlns:a16="http://schemas.microsoft.com/office/drawing/2014/main" id="{E6EEF1F3-D1D1-DEB4-E491-3B5E510B766B}"/>
                  </a:ext>
                </a:extLst>
              </p:cNvPr>
              <p:cNvCxnSpPr/>
              <p:nvPr/>
            </p:nvCxnSpPr>
            <p:spPr>
              <a:xfrm>
                <a:off x="0" y="1566123"/>
                <a:ext cx="253393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6BAF104D-64C5-1843-2B4A-2AEDAF0D6175}"/>
                  </a:ext>
                </a:extLst>
              </p:cNvPr>
              <p:cNvCxnSpPr>
                <a:cxnSpLocks/>
              </p:cNvCxnSpPr>
              <p:nvPr/>
            </p:nvCxnSpPr>
            <p:spPr>
              <a:xfrm flipV="1">
                <a:off x="2520285" y="1059987"/>
                <a:ext cx="591405" cy="506136"/>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91F5277-EE93-31FB-AAD8-F64F97837DDA}"/>
                  </a:ext>
                </a:extLst>
              </p:cNvPr>
              <p:cNvCxnSpPr>
                <a:cxnSpLocks/>
              </p:cNvCxnSpPr>
              <p:nvPr/>
            </p:nvCxnSpPr>
            <p:spPr>
              <a:xfrm>
                <a:off x="3111690" y="1059987"/>
                <a:ext cx="137842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36A6A4EA-512C-BD8D-6200-C1B6D161AF96}"/>
                  </a:ext>
                </a:extLst>
              </p:cNvPr>
              <p:cNvSpPr/>
              <p:nvPr/>
            </p:nvSpPr>
            <p:spPr>
              <a:xfrm>
                <a:off x="4490113" y="901609"/>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9" name="Group 38">
              <a:extLst>
                <a:ext uri="{FF2B5EF4-FFF2-40B4-BE49-F238E27FC236}">
                  <a16:creationId xmlns:a16="http://schemas.microsoft.com/office/drawing/2014/main" id="{48417325-5CBC-9245-EBBF-5495BB114BB9}"/>
                </a:ext>
              </a:extLst>
            </p:cNvPr>
            <p:cNvGrpSpPr/>
            <p:nvPr userDrawn="1"/>
          </p:nvGrpSpPr>
          <p:grpSpPr>
            <a:xfrm flipV="1">
              <a:off x="-1225468" y="5291095"/>
              <a:ext cx="4806868" cy="664514"/>
              <a:chOff x="0" y="1232525"/>
              <a:chExt cx="4806868" cy="664514"/>
            </a:xfrm>
          </p:grpSpPr>
          <p:cxnSp>
            <p:nvCxnSpPr>
              <p:cNvPr id="60" name="Straight Connector 59">
                <a:extLst>
                  <a:ext uri="{FF2B5EF4-FFF2-40B4-BE49-F238E27FC236}">
                    <a16:creationId xmlns:a16="http://schemas.microsoft.com/office/drawing/2014/main" id="{2ABA872F-CF9E-97F0-0BEB-43E95F81970F}"/>
                  </a:ext>
                </a:extLst>
              </p:cNvPr>
              <p:cNvCxnSpPr/>
              <p:nvPr/>
            </p:nvCxnSpPr>
            <p:spPr>
              <a:xfrm>
                <a:off x="0" y="1897039"/>
                <a:ext cx="253393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E558871-BCDE-178B-024F-81DBE95811F1}"/>
                  </a:ext>
                </a:extLst>
              </p:cNvPr>
              <p:cNvCxnSpPr>
                <a:cxnSpLocks/>
              </p:cNvCxnSpPr>
              <p:nvPr/>
            </p:nvCxnSpPr>
            <p:spPr>
              <a:xfrm flipV="1">
                <a:off x="2520285" y="1390903"/>
                <a:ext cx="591405" cy="506136"/>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13BB9F5-0BB8-705B-E8A1-5FA6735325E4}"/>
                  </a:ext>
                </a:extLst>
              </p:cNvPr>
              <p:cNvCxnSpPr>
                <a:cxnSpLocks/>
              </p:cNvCxnSpPr>
              <p:nvPr/>
            </p:nvCxnSpPr>
            <p:spPr>
              <a:xfrm>
                <a:off x="3111690" y="1390903"/>
                <a:ext cx="137842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2DF72871-077F-48BE-91AF-DE72A1841D14}"/>
                  </a:ext>
                </a:extLst>
              </p:cNvPr>
              <p:cNvSpPr/>
              <p:nvPr/>
            </p:nvSpPr>
            <p:spPr>
              <a:xfrm>
                <a:off x="4490113" y="1232525"/>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0917CABE-75B7-599D-4246-DCB5968A10A9}"/>
                </a:ext>
              </a:extLst>
            </p:cNvPr>
            <p:cNvGrpSpPr/>
            <p:nvPr userDrawn="1"/>
          </p:nvGrpSpPr>
          <p:grpSpPr>
            <a:xfrm>
              <a:off x="-1225469" y="1860637"/>
              <a:ext cx="3835321" cy="547270"/>
              <a:chOff x="-1" y="1860637"/>
              <a:chExt cx="3835321" cy="547270"/>
            </a:xfrm>
          </p:grpSpPr>
          <p:sp>
            <p:nvSpPr>
              <p:cNvPr id="56" name="Oval 55">
                <a:extLst>
                  <a:ext uri="{FF2B5EF4-FFF2-40B4-BE49-F238E27FC236}">
                    <a16:creationId xmlns:a16="http://schemas.microsoft.com/office/drawing/2014/main" id="{98A88CE2-C346-6A1C-2ECA-F96ED3759F52}"/>
                  </a:ext>
                </a:extLst>
              </p:cNvPr>
              <p:cNvSpPr/>
              <p:nvPr/>
            </p:nvSpPr>
            <p:spPr>
              <a:xfrm>
                <a:off x="3518565" y="1860637"/>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7" name="Straight Connector 56">
                <a:extLst>
                  <a:ext uri="{FF2B5EF4-FFF2-40B4-BE49-F238E27FC236}">
                    <a16:creationId xmlns:a16="http://schemas.microsoft.com/office/drawing/2014/main" id="{5A2C42DA-B857-1726-C8D9-FE4710E5AF27}"/>
                  </a:ext>
                </a:extLst>
              </p:cNvPr>
              <p:cNvCxnSpPr/>
              <p:nvPr/>
            </p:nvCxnSpPr>
            <p:spPr>
              <a:xfrm>
                <a:off x="-1" y="2407907"/>
                <a:ext cx="1985654"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22A1339-07A9-9E34-F0B5-0FC956E053B1}"/>
                  </a:ext>
                </a:extLst>
              </p:cNvPr>
              <p:cNvCxnSpPr>
                <a:cxnSpLocks/>
              </p:cNvCxnSpPr>
              <p:nvPr/>
            </p:nvCxnSpPr>
            <p:spPr>
              <a:xfrm flipV="1">
                <a:off x="1974958" y="2019015"/>
                <a:ext cx="463440" cy="388892"/>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39CB6646-AD5A-592F-1BBF-6F86BE47C2E5}"/>
                  </a:ext>
                </a:extLst>
              </p:cNvPr>
              <p:cNvCxnSpPr>
                <a:cxnSpLocks/>
              </p:cNvCxnSpPr>
              <p:nvPr/>
            </p:nvCxnSpPr>
            <p:spPr>
              <a:xfrm>
                <a:off x="2438398" y="2019015"/>
                <a:ext cx="1080167"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D2335E1C-3065-23F6-E27F-3F0198899BD3}"/>
                </a:ext>
              </a:extLst>
            </p:cNvPr>
            <p:cNvGrpSpPr/>
            <p:nvPr userDrawn="1"/>
          </p:nvGrpSpPr>
          <p:grpSpPr>
            <a:xfrm flipV="1">
              <a:off x="-1259888" y="4408929"/>
              <a:ext cx="3835321" cy="547270"/>
              <a:chOff x="-1" y="1860637"/>
              <a:chExt cx="3835321" cy="547270"/>
            </a:xfrm>
          </p:grpSpPr>
          <p:sp>
            <p:nvSpPr>
              <p:cNvPr id="52" name="Oval 51">
                <a:extLst>
                  <a:ext uri="{FF2B5EF4-FFF2-40B4-BE49-F238E27FC236}">
                    <a16:creationId xmlns:a16="http://schemas.microsoft.com/office/drawing/2014/main" id="{0054D5F9-BD76-DFA5-747D-63210423AF11}"/>
                  </a:ext>
                </a:extLst>
              </p:cNvPr>
              <p:cNvSpPr/>
              <p:nvPr/>
            </p:nvSpPr>
            <p:spPr>
              <a:xfrm>
                <a:off x="3518565" y="1860637"/>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3" name="Straight Connector 52">
                <a:extLst>
                  <a:ext uri="{FF2B5EF4-FFF2-40B4-BE49-F238E27FC236}">
                    <a16:creationId xmlns:a16="http://schemas.microsoft.com/office/drawing/2014/main" id="{CCE92875-704E-A1B5-07E6-FAEFE45DBA51}"/>
                  </a:ext>
                </a:extLst>
              </p:cNvPr>
              <p:cNvCxnSpPr/>
              <p:nvPr/>
            </p:nvCxnSpPr>
            <p:spPr>
              <a:xfrm>
                <a:off x="-1" y="2407907"/>
                <a:ext cx="1985654"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465DD13-4162-48B0-8660-1DA77169F84E}"/>
                  </a:ext>
                </a:extLst>
              </p:cNvPr>
              <p:cNvCxnSpPr>
                <a:cxnSpLocks/>
              </p:cNvCxnSpPr>
              <p:nvPr/>
            </p:nvCxnSpPr>
            <p:spPr>
              <a:xfrm flipV="1">
                <a:off x="1974958" y="2019015"/>
                <a:ext cx="463440" cy="388892"/>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5D16174-2600-C069-974A-6FEA86E0360D}"/>
                  </a:ext>
                </a:extLst>
              </p:cNvPr>
              <p:cNvCxnSpPr>
                <a:cxnSpLocks/>
              </p:cNvCxnSpPr>
              <p:nvPr/>
            </p:nvCxnSpPr>
            <p:spPr>
              <a:xfrm>
                <a:off x="2438398" y="2019015"/>
                <a:ext cx="1080167"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273999E9-4737-2309-371C-9E0670D1FA16}"/>
                </a:ext>
              </a:extLst>
            </p:cNvPr>
            <p:cNvGrpSpPr/>
            <p:nvPr userDrawn="1"/>
          </p:nvGrpSpPr>
          <p:grpSpPr>
            <a:xfrm>
              <a:off x="-1252333" y="2715185"/>
              <a:ext cx="2776521" cy="436736"/>
              <a:chOff x="-26865" y="2715185"/>
              <a:chExt cx="2776521" cy="436736"/>
            </a:xfrm>
          </p:grpSpPr>
          <p:cxnSp>
            <p:nvCxnSpPr>
              <p:cNvPr id="48" name="Straight Connector 47">
                <a:extLst>
                  <a:ext uri="{FF2B5EF4-FFF2-40B4-BE49-F238E27FC236}">
                    <a16:creationId xmlns:a16="http://schemas.microsoft.com/office/drawing/2014/main" id="{F8BEE6AC-D79B-8E2A-ABF5-4EEEA5212958}"/>
                  </a:ext>
                </a:extLst>
              </p:cNvPr>
              <p:cNvCxnSpPr/>
              <p:nvPr/>
            </p:nvCxnSpPr>
            <p:spPr>
              <a:xfrm>
                <a:off x="-26865" y="3151921"/>
                <a:ext cx="140272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71D58E6-0CF0-201A-6AC4-AC76E73B91AC}"/>
                  </a:ext>
                </a:extLst>
              </p:cNvPr>
              <p:cNvCxnSpPr>
                <a:cxnSpLocks/>
              </p:cNvCxnSpPr>
              <p:nvPr/>
            </p:nvCxnSpPr>
            <p:spPr>
              <a:xfrm flipV="1">
                <a:off x="1368303" y="2877197"/>
                <a:ext cx="327387" cy="274724"/>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3F8ECCF-CC37-3AD1-B56C-A8D4EAB0F408}"/>
                  </a:ext>
                </a:extLst>
              </p:cNvPr>
              <p:cNvCxnSpPr>
                <a:cxnSpLocks/>
              </p:cNvCxnSpPr>
              <p:nvPr/>
            </p:nvCxnSpPr>
            <p:spPr>
              <a:xfrm>
                <a:off x="1695690" y="2877197"/>
                <a:ext cx="763061"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31674892-B2C7-136E-8594-C11B8E269F87}"/>
                  </a:ext>
                </a:extLst>
              </p:cNvPr>
              <p:cNvSpPr/>
              <p:nvPr/>
            </p:nvSpPr>
            <p:spPr>
              <a:xfrm>
                <a:off x="2432901" y="2715185"/>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3" name="Group 42">
              <a:extLst>
                <a:ext uri="{FF2B5EF4-FFF2-40B4-BE49-F238E27FC236}">
                  <a16:creationId xmlns:a16="http://schemas.microsoft.com/office/drawing/2014/main" id="{831C3464-516C-C4D2-7CEC-A8FAE9B21FCD}"/>
                </a:ext>
              </a:extLst>
            </p:cNvPr>
            <p:cNvGrpSpPr/>
            <p:nvPr userDrawn="1"/>
          </p:nvGrpSpPr>
          <p:grpSpPr>
            <a:xfrm>
              <a:off x="-1225468" y="3843225"/>
              <a:ext cx="2802371" cy="433101"/>
              <a:chOff x="-34420" y="3843718"/>
              <a:chExt cx="2802371" cy="433101"/>
            </a:xfrm>
          </p:grpSpPr>
          <p:cxnSp>
            <p:nvCxnSpPr>
              <p:cNvPr id="44" name="Straight Connector 43">
                <a:extLst>
                  <a:ext uri="{FF2B5EF4-FFF2-40B4-BE49-F238E27FC236}">
                    <a16:creationId xmlns:a16="http://schemas.microsoft.com/office/drawing/2014/main" id="{408CCADE-8B1D-0E30-0A68-1F46B13BC757}"/>
                  </a:ext>
                </a:extLst>
              </p:cNvPr>
              <p:cNvCxnSpPr/>
              <p:nvPr/>
            </p:nvCxnSpPr>
            <p:spPr>
              <a:xfrm flipV="1">
                <a:off x="-34420" y="3843718"/>
                <a:ext cx="1402723"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817E267-84D9-FC0C-E5D5-1DD3288DCC70}"/>
                  </a:ext>
                </a:extLst>
              </p:cNvPr>
              <p:cNvCxnSpPr>
                <a:cxnSpLocks/>
              </p:cNvCxnSpPr>
              <p:nvPr/>
            </p:nvCxnSpPr>
            <p:spPr>
              <a:xfrm>
                <a:off x="1360748" y="3843718"/>
                <a:ext cx="327387" cy="274724"/>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A383401-6B48-1369-8E23-310FBDF1E0DF}"/>
                  </a:ext>
                </a:extLst>
              </p:cNvPr>
              <p:cNvCxnSpPr>
                <a:cxnSpLocks/>
              </p:cNvCxnSpPr>
              <p:nvPr/>
            </p:nvCxnSpPr>
            <p:spPr>
              <a:xfrm flipV="1">
                <a:off x="1688135" y="4118442"/>
                <a:ext cx="763061" cy="0"/>
              </a:xfrm>
              <a:prstGeom prst="line">
                <a:avLst/>
              </a:prstGeom>
              <a:ln w="38100" cap="rnd">
                <a:gradFill flip="none" rotWithShape="1">
                  <a:gsLst>
                    <a:gs pos="0">
                      <a:srgbClr val="0072FF"/>
                    </a:gs>
                    <a:gs pos="100000">
                      <a:srgbClr val="00C6FF"/>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715E2EA8-3EC1-AFA6-AC3A-1F5D01C1902E}"/>
                  </a:ext>
                </a:extLst>
              </p:cNvPr>
              <p:cNvSpPr/>
              <p:nvPr/>
            </p:nvSpPr>
            <p:spPr>
              <a:xfrm>
                <a:off x="2451196" y="3960064"/>
                <a:ext cx="316755" cy="316755"/>
              </a:xfrm>
              <a:prstGeom prst="ellipse">
                <a:avLst/>
              </a:prstGeom>
              <a:gradFill flip="none" rotWithShape="1">
                <a:gsLst>
                  <a:gs pos="0">
                    <a:srgbClr val="0072FF"/>
                  </a:gs>
                  <a:gs pos="100000">
                    <a:srgbClr val="00C6FF"/>
                  </a:gs>
                </a:gsLst>
                <a:lin ang="2700000" scaled="1"/>
                <a:tileRect/>
              </a:gradFill>
              <a:ln cap="rnd">
                <a:gradFill flip="none" rotWithShape="1">
                  <a:gsLst>
                    <a:gs pos="0">
                      <a:srgbClr val="0072FF"/>
                    </a:gs>
                    <a:gs pos="100000">
                      <a:srgbClr val="00C6FF"/>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69" name="Oval 68">
            <a:extLst>
              <a:ext uri="{FF2B5EF4-FFF2-40B4-BE49-F238E27FC236}">
                <a16:creationId xmlns:a16="http://schemas.microsoft.com/office/drawing/2014/main" id="{18EDBFE5-F6A7-D377-B524-2A5E293A8580}"/>
              </a:ext>
            </a:extLst>
          </p:cNvPr>
          <p:cNvSpPr/>
          <p:nvPr userDrawn="1"/>
        </p:nvSpPr>
        <p:spPr>
          <a:xfrm>
            <a:off x="11924591" y="658314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F24298E1-B4F3-31E6-9C4D-5AE100CD89B6}"/>
              </a:ext>
            </a:extLst>
          </p:cNvPr>
          <p:cNvSpPr>
            <a:spLocks noGrp="1"/>
          </p:cNvSpPr>
          <p:nvPr>
            <p:ph type="sldNum" sz="quarter" idx="12"/>
          </p:nvPr>
        </p:nvSpPr>
        <p:spPr>
          <a:xfrm>
            <a:off x="11900400" y="6566400"/>
            <a:ext cx="291600" cy="291600"/>
          </a:xfrm>
        </p:spPr>
        <p:txBody>
          <a:bodyPr/>
          <a:lstStyle>
            <a:lvl1pPr algn="ctr">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pPr/>
              <a:t>‹#›</a:t>
            </a:fld>
            <a:endParaRPr lang="en-VN" dirty="0"/>
          </a:p>
        </p:txBody>
      </p:sp>
      <p:sp>
        <p:nvSpPr>
          <p:cNvPr id="70" name="TextBox 69">
            <a:extLst>
              <a:ext uri="{FF2B5EF4-FFF2-40B4-BE49-F238E27FC236}">
                <a16:creationId xmlns:a16="http://schemas.microsoft.com/office/drawing/2014/main" id="{03E32705-3D72-A324-09E4-62DB4F73E8B8}"/>
              </a:ext>
            </a:extLst>
          </p:cNvPr>
          <p:cNvSpPr txBox="1"/>
          <p:nvPr userDrawn="1"/>
        </p:nvSpPr>
        <p:spPr>
          <a:xfrm>
            <a:off x="4702630" y="640081"/>
            <a:ext cx="3028822" cy="646331"/>
          </a:xfrm>
          <a:prstGeom prst="rect">
            <a:avLst/>
          </a:prstGeom>
          <a:gradFill>
            <a:gsLst>
              <a:gs pos="0">
                <a:srgbClr val="0072FF"/>
              </a:gs>
              <a:gs pos="100000">
                <a:srgbClr val="00C6FF"/>
              </a:gs>
            </a:gsLst>
            <a:path path="shape">
              <a:fillToRect l="50000" t="50000" r="50000" b="50000"/>
            </a:path>
          </a:gradFill>
        </p:spPr>
        <p:txBody>
          <a:bodyPr wrap="square" rtlCol="0" anchor="ctr">
            <a:spAutoFit/>
          </a:bodyPr>
          <a:lstStyle/>
          <a:p>
            <a:pPr algn="ctr"/>
            <a:endParaRPr lang="en-VN" sz="3600" b="1" dirty="0">
              <a:solidFill>
                <a:schemeClr val="bg1"/>
              </a:solidFill>
              <a:latin typeface="Times New Roman" panose="02020603050405020304" pitchFamily="18" charset="0"/>
              <a:cs typeface="Times New Roman" panose="02020603050405020304" pitchFamily="18" charset="0"/>
            </a:endParaRPr>
          </a:p>
        </p:txBody>
      </p:sp>
      <p:sp>
        <p:nvSpPr>
          <p:cNvPr id="73" name="Text Placeholder 72">
            <a:extLst>
              <a:ext uri="{FF2B5EF4-FFF2-40B4-BE49-F238E27FC236}">
                <a16:creationId xmlns:a16="http://schemas.microsoft.com/office/drawing/2014/main" id="{76C3F59F-1B16-EF53-7B37-4235433DF423}"/>
              </a:ext>
            </a:extLst>
          </p:cNvPr>
          <p:cNvSpPr>
            <a:spLocks noGrp="1"/>
          </p:cNvSpPr>
          <p:nvPr>
            <p:ph type="body" sz="quarter" idx="13" hasCustomPrompt="1"/>
          </p:nvPr>
        </p:nvSpPr>
        <p:spPr>
          <a:xfrm>
            <a:off x="3246051" y="1286346"/>
            <a:ext cx="5699900" cy="4699000"/>
          </a:xfrm>
        </p:spPr>
        <p:txBody>
          <a:bodyPr anchor="ctr">
            <a:normAutofit/>
          </a:bodyPr>
          <a:lstStyle>
            <a:lvl1pPr marL="514350" indent="-514350" algn="just">
              <a:lnSpc>
                <a:spcPct val="130000"/>
              </a:lnSpc>
              <a:spcBef>
                <a:spcPts val="300"/>
              </a:spcBef>
              <a:spcAft>
                <a:spcPts val="300"/>
              </a:spcAft>
              <a:buFont typeface="+mj-lt"/>
              <a:buAutoNum type="arabicPeriod"/>
              <a:defRPr sz="2800">
                <a:latin typeface="Arial" panose="020B0604020202020204" pitchFamily="34" charset="0"/>
                <a:cs typeface="Arial" panose="020B0604020202020204" pitchFamily="34" charset="0"/>
              </a:defRPr>
            </a:lvl1pPr>
            <a:lvl2pPr marL="914400" indent="-457200" algn="ctr">
              <a:buFont typeface="+mj-lt"/>
              <a:buAutoNum type="arabicPeriod"/>
              <a:defRPr>
                <a:latin typeface="Arial" panose="020B0604020202020204" pitchFamily="34" charset="0"/>
                <a:cs typeface="Arial" panose="020B0604020202020204" pitchFamily="34" charset="0"/>
              </a:defRPr>
            </a:lvl2pPr>
            <a:lvl3pPr marL="1371600" indent="-457200" algn="ctr">
              <a:buFont typeface="+mj-lt"/>
              <a:buAutoNum type="arabicPeriod"/>
              <a:defRPr>
                <a:latin typeface="Arial" panose="020B0604020202020204" pitchFamily="34" charset="0"/>
                <a:cs typeface="Arial" panose="020B0604020202020204" pitchFamily="34" charset="0"/>
              </a:defRPr>
            </a:lvl3pPr>
            <a:lvl4pPr marL="1714500" indent="-342900" algn="ctr">
              <a:buFont typeface="+mj-lt"/>
              <a:buAutoNum type="arabicPeriod"/>
              <a:defRPr>
                <a:latin typeface="Arial" panose="020B0604020202020204" pitchFamily="34" charset="0"/>
                <a:cs typeface="Arial" panose="020B0604020202020204" pitchFamily="34" charset="0"/>
              </a:defRPr>
            </a:lvl4pPr>
            <a:lvl5pPr marL="2171700" indent="-342900" algn="ctr">
              <a:buFont typeface="+mj-lt"/>
              <a:buAutoNum type="arabicPeriod"/>
              <a:defRPr>
                <a:latin typeface="Arial" panose="020B0604020202020204" pitchFamily="34" charset="0"/>
                <a:cs typeface="Arial" panose="020B0604020202020204" pitchFamily="34" charset="0"/>
              </a:defRPr>
            </a:lvl5pPr>
          </a:lstStyle>
          <a:p>
            <a:pPr lvl="0"/>
            <a:r>
              <a:rPr lang="en-US" dirty="0" err="1"/>
              <a:t>Mục</a:t>
            </a:r>
            <a:r>
              <a:rPr lang="en-US" dirty="0"/>
              <a:t> 1</a:t>
            </a:r>
          </a:p>
          <a:p>
            <a:pPr lvl="0"/>
            <a:r>
              <a:rPr lang="en-US" dirty="0" err="1"/>
              <a:t>Mục</a:t>
            </a:r>
            <a:r>
              <a:rPr lang="en-US" dirty="0"/>
              <a:t> 2</a:t>
            </a:r>
          </a:p>
          <a:p>
            <a:pPr lvl="0"/>
            <a:r>
              <a:rPr lang="en-US" dirty="0" err="1"/>
              <a:t>Mục</a:t>
            </a:r>
            <a:r>
              <a:rPr lang="en-US" dirty="0"/>
              <a:t> 3</a:t>
            </a:r>
          </a:p>
          <a:p>
            <a:pPr lvl="0"/>
            <a:r>
              <a:rPr lang="en-US" dirty="0" err="1"/>
              <a:t>Mục</a:t>
            </a:r>
            <a:r>
              <a:rPr lang="en-US" dirty="0"/>
              <a:t> 4</a:t>
            </a:r>
          </a:p>
          <a:p>
            <a:pPr lvl="0"/>
            <a:r>
              <a:rPr lang="en-US" dirty="0" err="1"/>
              <a:t>Mục</a:t>
            </a:r>
            <a:r>
              <a:rPr lang="en-US" dirty="0"/>
              <a:t> 5</a:t>
            </a:r>
          </a:p>
        </p:txBody>
      </p:sp>
      <p:sp>
        <p:nvSpPr>
          <p:cNvPr id="75" name="Isosceles Triangle 12">
            <a:extLst>
              <a:ext uri="{FF2B5EF4-FFF2-40B4-BE49-F238E27FC236}">
                <a16:creationId xmlns:a16="http://schemas.microsoft.com/office/drawing/2014/main" id="{A388E1C1-619D-B3DE-405E-FEBD285E8A4D}"/>
              </a:ext>
            </a:extLst>
          </p:cNvPr>
          <p:cNvSpPr/>
          <p:nvPr userDrawn="1"/>
        </p:nvSpPr>
        <p:spPr>
          <a:xfrm rot="10800000">
            <a:off x="0" y="0"/>
            <a:ext cx="715617" cy="616911"/>
          </a:xfrm>
          <a:prstGeom prst="triangle">
            <a:avLst>
              <a:gd name="adj" fmla="val 100000"/>
            </a:avLst>
          </a:prstGeom>
          <a:solidFill>
            <a:srgbClr val="007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7C853EEA-59DB-F0D6-265D-88168C2394BB}"/>
              </a:ext>
            </a:extLst>
          </p:cNvPr>
          <p:cNvGrpSpPr/>
          <p:nvPr userDrawn="1"/>
        </p:nvGrpSpPr>
        <p:grpSpPr>
          <a:xfrm>
            <a:off x="58527" y="40944"/>
            <a:ext cx="2869771" cy="886519"/>
            <a:chOff x="44879" y="27296"/>
            <a:chExt cx="2869771" cy="886519"/>
          </a:xfrm>
          <a:solidFill>
            <a:srgbClr val="0072FF"/>
          </a:solidFill>
        </p:grpSpPr>
        <p:cxnSp>
          <p:nvCxnSpPr>
            <p:cNvPr id="77" name="Straight Connector 76">
              <a:extLst>
                <a:ext uri="{FF2B5EF4-FFF2-40B4-BE49-F238E27FC236}">
                  <a16:creationId xmlns:a16="http://schemas.microsoft.com/office/drawing/2014/main" id="{F437A5D6-1DC7-D389-82D2-23162AC05FBF}"/>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96068C2-8F0E-EB5D-CA9A-7015104FFBD1}"/>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C8D9F136-81C9-C695-8C54-BACD26A69D63}"/>
                </a:ext>
              </a:extLst>
            </p:cNvPr>
            <p:cNvCxnSpPr>
              <a:cxnSpLocks/>
            </p:cNvCxnSpPr>
            <p:nvPr/>
          </p:nvCxnSpPr>
          <p:spPr>
            <a:xfrm flipV="1">
              <a:off x="52214" y="654128"/>
              <a:ext cx="0" cy="25968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pic>
        <p:nvPicPr>
          <p:cNvPr id="86" name="Picture 85" descr="A picture containing clipart, vector graphics&#10;&#10;Description automatically generated">
            <a:extLst>
              <a:ext uri="{FF2B5EF4-FFF2-40B4-BE49-F238E27FC236}">
                <a16:creationId xmlns:a16="http://schemas.microsoft.com/office/drawing/2014/main" id="{59A81B3C-3C09-2267-567B-AD3F47296CD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
        <p:nvSpPr>
          <p:cNvPr id="2" name="Date Placeholder 1">
            <a:extLst>
              <a:ext uri="{FF2B5EF4-FFF2-40B4-BE49-F238E27FC236}">
                <a16:creationId xmlns:a16="http://schemas.microsoft.com/office/drawing/2014/main" id="{D1B4C13D-5A18-5AEA-36B7-4E32F182BE34}"/>
              </a:ext>
            </a:extLst>
          </p:cNvPr>
          <p:cNvSpPr>
            <a:spLocks noGrp="1"/>
          </p:cNvSpPr>
          <p:nvPr>
            <p:ph type="dt" sz="half" idx="14"/>
          </p:nvPr>
        </p:nvSpPr>
        <p:spPr>
          <a:xfrm>
            <a:off x="796022" y="6454635"/>
            <a:ext cx="2132276" cy="266840"/>
          </a:xfrm>
        </p:spPr>
        <p:txBody>
          <a:bodyPr/>
          <a:lstStyle>
            <a:lvl1pPr>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87E8CEB2-D433-44C3-9370-8CBD2B2DAE08}" type="datetime4">
              <a:rPr lang="en-US" smtClean="0"/>
              <a:t>November 2, 2023</a:t>
            </a:fld>
            <a:endParaRPr lang="en-US" dirty="0"/>
          </a:p>
        </p:txBody>
      </p:sp>
      <p:sp>
        <p:nvSpPr>
          <p:cNvPr id="68" name="Text Placeholder 67">
            <a:extLst>
              <a:ext uri="{FF2B5EF4-FFF2-40B4-BE49-F238E27FC236}">
                <a16:creationId xmlns:a16="http://schemas.microsoft.com/office/drawing/2014/main" id="{F56C1099-1EF4-24C1-B5E1-A484342C74DE}"/>
              </a:ext>
            </a:extLst>
          </p:cNvPr>
          <p:cNvSpPr>
            <a:spLocks noGrp="1"/>
          </p:cNvSpPr>
          <p:nvPr>
            <p:ph type="body" sz="quarter" idx="15" hasCustomPrompt="1"/>
          </p:nvPr>
        </p:nvSpPr>
        <p:spPr>
          <a:xfrm>
            <a:off x="4859729" y="734646"/>
            <a:ext cx="2714625" cy="457200"/>
          </a:xfrm>
        </p:spPr>
        <p:txBody>
          <a:bodyPr anchor="ctr">
            <a:noAutofit/>
          </a:bodyPr>
          <a:lstStyle>
            <a:lvl1pPr marL="0" indent="0" algn="ctr">
              <a:buNone/>
              <a:defRPr sz="3600" b="1">
                <a:solidFill>
                  <a:schemeClr val="bg1"/>
                </a:solidFill>
                <a:latin typeface="Times New Roman" panose="02020603050405020304" pitchFamily="18" charset="0"/>
                <a:cs typeface="Times New Roman" panose="02020603050405020304" pitchFamily="18" charset="0"/>
              </a:defRPr>
            </a:lvl1pPr>
          </a:lstStyle>
          <a:p>
            <a:pPr lvl="0"/>
            <a:r>
              <a:rPr lang="en-VN" dirty="0"/>
              <a:t>NỘI DUNG</a:t>
            </a:r>
          </a:p>
        </p:txBody>
      </p:sp>
    </p:spTree>
    <p:extLst>
      <p:ext uri="{BB962C8B-B14F-4D97-AF65-F5344CB8AC3E}">
        <p14:creationId xmlns:p14="http://schemas.microsoft.com/office/powerpoint/2010/main" val="2467889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Tiêu đề chương">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76021CEA-9826-5DD2-8F9F-FCB0E58DFFA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1"/>
            <a:ext cx="12192001" cy="6854889"/>
          </a:xfrm>
          <a:prstGeom prst="rect">
            <a:avLst/>
          </a:prstGeom>
        </p:spPr>
      </p:pic>
      <p:sp>
        <p:nvSpPr>
          <p:cNvPr id="7" name="Rectangle 6">
            <a:extLst>
              <a:ext uri="{FF2B5EF4-FFF2-40B4-BE49-F238E27FC236}">
                <a16:creationId xmlns:a16="http://schemas.microsoft.com/office/drawing/2014/main" id="{70A8EA08-4ACD-C298-69F2-2D88060DD062}"/>
              </a:ext>
            </a:extLst>
          </p:cNvPr>
          <p:cNvSpPr/>
          <p:nvPr userDrawn="1"/>
        </p:nvSpPr>
        <p:spPr>
          <a:xfrm>
            <a:off x="-1" y="-3113"/>
            <a:ext cx="12192000" cy="6858000"/>
          </a:xfrm>
          <a:prstGeom prst="rect">
            <a:avLst/>
          </a:prstGeom>
          <a:gradFill flip="none" rotWithShape="1">
            <a:gsLst>
              <a:gs pos="0">
                <a:srgbClr val="0A4671">
                  <a:alpha val="75000"/>
                </a:srgbClr>
              </a:gs>
              <a:gs pos="100000">
                <a:srgbClr val="0A467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050A66F8-E091-9C03-CD6B-317D0180ADDD}"/>
              </a:ext>
            </a:extLst>
          </p:cNvPr>
          <p:cNvSpPr/>
          <p:nvPr userDrawn="1"/>
        </p:nvSpPr>
        <p:spPr>
          <a:xfrm>
            <a:off x="16026" y="4629289"/>
            <a:ext cx="434350" cy="346950"/>
          </a:xfrm>
          <a:prstGeom prst="rect">
            <a:avLst/>
          </a:prstGeom>
          <a:solidFill>
            <a:srgbClr val="00F7FF"/>
          </a:solid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6A5F01B-1418-7515-A2D9-40BE42BE32BD}"/>
              </a:ext>
            </a:extLst>
          </p:cNvPr>
          <p:cNvSpPr/>
          <p:nvPr userDrawn="1"/>
        </p:nvSpPr>
        <p:spPr>
          <a:xfrm>
            <a:off x="16026" y="5005641"/>
            <a:ext cx="434350" cy="346950"/>
          </a:xfrm>
          <a:prstGeom prst="rect">
            <a:avLst/>
          </a:prstGeom>
          <a:solidFill>
            <a:srgbClr val="00F7FF"/>
          </a:solid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EA161D7-9C70-83EF-EE51-E59464E9FF79}"/>
              </a:ext>
            </a:extLst>
          </p:cNvPr>
          <p:cNvSpPr/>
          <p:nvPr userDrawn="1"/>
        </p:nvSpPr>
        <p:spPr>
          <a:xfrm>
            <a:off x="16026" y="5381993"/>
            <a:ext cx="434350" cy="346950"/>
          </a:xfrm>
          <a:prstGeom prst="rect">
            <a:avLst/>
          </a:prstGeom>
          <a:solidFill>
            <a:srgbClr val="00F7FF"/>
          </a:solid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794F566-E8F9-197C-FC4C-0E96F2163AA2}"/>
              </a:ext>
            </a:extLst>
          </p:cNvPr>
          <p:cNvSpPr/>
          <p:nvPr userDrawn="1"/>
        </p:nvSpPr>
        <p:spPr>
          <a:xfrm>
            <a:off x="16026" y="5758345"/>
            <a:ext cx="434350" cy="346950"/>
          </a:xfrm>
          <a:prstGeom prst="rect">
            <a:avLst/>
          </a:prstGeom>
          <a:no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E20CF87-B708-06C0-11BA-20052748E49F}"/>
              </a:ext>
            </a:extLst>
          </p:cNvPr>
          <p:cNvSpPr/>
          <p:nvPr userDrawn="1"/>
        </p:nvSpPr>
        <p:spPr>
          <a:xfrm>
            <a:off x="16026" y="6134697"/>
            <a:ext cx="434350" cy="346950"/>
          </a:xfrm>
          <a:prstGeom prst="rect">
            <a:avLst/>
          </a:prstGeom>
          <a:no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2E2ADF-9658-9B1B-7EA8-E37B1FC3CB44}"/>
              </a:ext>
            </a:extLst>
          </p:cNvPr>
          <p:cNvSpPr/>
          <p:nvPr userDrawn="1"/>
        </p:nvSpPr>
        <p:spPr>
          <a:xfrm>
            <a:off x="16026" y="6511050"/>
            <a:ext cx="434350" cy="346950"/>
          </a:xfrm>
          <a:prstGeom prst="rect">
            <a:avLst/>
          </a:prstGeom>
          <a:no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2">
            <a:extLst>
              <a:ext uri="{FF2B5EF4-FFF2-40B4-BE49-F238E27FC236}">
                <a16:creationId xmlns:a16="http://schemas.microsoft.com/office/drawing/2014/main" id="{A49F0DD3-DC56-8398-42AE-9819F17BDE3D}"/>
              </a:ext>
            </a:extLst>
          </p:cNvPr>
          <p:cNvSpPr/>
          <p:nvPr userDrawn="1"/>
        </p:nvSpPr>
        <p:spPr>
          <a:xfrm rot="10800000">
            <a:off x="0" y="0"/>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8033CAF6-1926-D8C9-805D-C62294874052}"/>
              </a:ext>
            </a:extLst>
          </p:cNvPr>
          <p:cNvGrpSpPr/>
          <p:nvPr userDrawn="1"/>
        </p:nvGrpSpPr>
        <p:grpSpPr>
          <a:xfrm>
            <a:off x="58527" y="40944"/>
            <a:ext cx="2869771" cy="1563379"/>
            <a:chOff x="44879" y="27296"/>
            <a:chExt cx="2869771" cy="1563379"/>
          </a:xfrm>
          <a:solidFill>
            <a:srgbClr val="0072FF"/>
          </a:solidFill>
        </p:grpSpPr>
        <p:cxnSp>
          <p:nvCxnSpPr>
            <p:cNvPr id="20" name="Straight Connector 19">
              <a:extLst>
                <a:ext uri="{FF2B5EF4-FFF2-40B4-BE49-F238E27FC236}">
                  <a16:creationId xmlns:a16="http://schemas.microsoft.com/office/drawing/2014/main" id="{70625E9E-73EA-1C70-6330-DACC8A9A20A2}"/>
                </a:ext>
              </a:extLst>
            </p:cNvPr>
            <p:cNvCxnSpPr>
              <a:cxnSpLocks/>
            </p:cNvCxnSpPr>
            <p:nvPr/>
          </p:nvCxnSpPr>
          <p:spPr>
            <a:xfrm flipH="1">
              <a:off x="766351" y="34631"/>
              <a:ext cx="2148299" cy="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5225C7FE-6858-40F1-0A49-2AD56C0D4925}"/>
                </a:ext>
              </a:extLst>
            </p:cNvPr>
            <p:cNvCxnSpPr>
              <a:cxnSpLocks/>
            </p:cNvCxnSpPr>
            <p:nvPr/>
          </p:nvCxnSpPr>
          <p:spPr>
            <a:xfrm flipH="1">
              <a:off x="44879" y="27296"/>
              <a:ext cx="737495" cy="64421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8FBED07-28E7-32D7-F629-E50519173585}"/>
                </a:ext>
              </a:extLst>
            </p:cNvPr>
            <p:cNvCxnSpPr>
              <a:cxnSpLocks/>
            </p:cNvCxnSpPr>
            <p:nvPr/>
          </p:nvCxnSpPr>
          <p:spPr>
            <a:xfrm flipV="1">
              <a:off x="52214" y="654128"/>
              <a:ext cx="0" cy="936547"/>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grpSp>
      <p:sp>
        <p:nvSpPr>
          <p:cNvPr id="23" name="Isosceles Triangle 12">
            <a:extLst>
              <a:ext uri="{FF2B5EF4-FFF2-40B4-BE49-F238E27FC236}">
                <a16:creationId xmlns:a16="http://schemas.microsoft.com/office/drawing/2014/main" id="{5DB9FA21-5387-C238-85F9-516A2379F6C0}"/>
              </a:ext>
            </a:extLst>
          </p:cNvPr>
          <p:cNvSpPr/>
          <p:nvPr userDrawn="1"/>
        </p:nvSpPr>
        <p:spPr>
          <a:xfrm rot="10800000" flipH="1" flipV="1">
            <a:off x="11476383" y="6241089"/>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DFCC0B98-57DA-D911-8CE1-C15A09E2C7EC}"/>
              </a:ext>
            </a:extLst>
          </p:cNvPr>
          <p:cNvGrpSpPr/>
          <p:nvPr userDrawn="1"/>
        </p:nvGrpSpPr>
        <p:grpSpPr>
          <a:xfrm flipH="1" flipV="1">
            <a:off x="9263702" y="5253677"/>
            <a:ext cx="2869771" cy="1563379"/>
            <a:chOff x="44879" y="27296"/>
            <a:chExt cx="2869771" cy="1563379"/>
          </a:xfrm>
          <a:solidFill>
            <a:srgbClr val="0072FF"/>
          </a:solidFill>
        </p:grpSpPr>
        <p:cxnSp>
          <p:nvCxnSpPr>
            <p:cNvPr id="25" name="Straight Connector 24">
              <a:extLst>
                <a:ext uri="{FF2B5EF4-FFF2-40B4-BE49-F238E27FC236}">
                  <a16:creationId xmlns:a16="http://schemas.microsoft.com/office/drawing/2014/main" id="{8B160133-C90F-5924-8C1C-D5FAECA895FD}"/>
                </a:ext>
              </a:extLst>
            </p:cNvPr>
            <p:cNvCxnSpPr>
              <a:cxnSpLocks/>
            </p:cNvCxnSpPr>
            <p:nvPr/>
          </p:nvCxnSpPr>
          <p:spPr>
            <a:xfrm flipH="1">
              <a:off x="766351" y="34631"/>
              <a:ext cx="2148299" cy="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5892685-43A4-5ED1-12EC-FAE1547CC149}"/>
                </a:ext>
              </a:extLst>
            </p:cNvPr>
            <p:cNvCxnSpPr>
              <a:cxnSpLocks/>
            </p:cNvCxnSpPr>
            <p:nvPr/>
          </p:nvCxnSpPr>
          <p:spPr>
            <a:xfrm flipH="1">
              <a:off x="44879" y="27296"/>
              <a:ext cx="737495" cy="64421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92B5B59-89DB-8D47-B8D4-6475631C5C47}"/>
                </a:ext>
              </a:extLst>
            </p:cNvPr>
            <p:cNvCxnSpPr>
              <a:cxnSpLocks/>
            </p:cNvCxnSpPr>
            <p:nvPr/>
          </p:nvCxnSpPr>
          <p:spPr>
            <a:xfrm flipV="1">
              <a:off x="52214" y="654128"/>
              <a:ext cx="0" cy="936547"/>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grpSp>
      <p:sp>
        <p:nvSpPr>
          <p:cNvPr id="29" name="Oval 28">
            <a:extLst>
              <a:ext uri="{FF2B5EF4-FFF2-40B4-BE49-F238E27FC236}">
                <a16:creationId xmlns:a16="http://schemas.microsoft.com/office/drawing/2014/main" id="{D48BE0DC-C12B-7B32-5521-E1BCC5CB89B7}"/>
              </a:ext>
            </a:extLst>
          </p:cNvPr>
          <p:cNvSpPr/>
          <p:nvPr/>
        </p:nvSpPr>
        <p:spPr>
          <a:xfrm>
            <a:off x="11928738" y="658315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31" name="Freeform 30">
            <a:extLst>
              <a:ext uri="{FF2B5EF4-FFF2-40B4-BE49-F238E27FC236}">
                <a16:creationId xmlns:a16="http://schemas.microsoft.com/office/drawing/2014/main" id="{F5D728B6-8658-2A5A-4406-097B8D68238B}"/>
              </a:ext>
            </a:extLst>
          </p:cNvPr>
          <p:cNvSpPr/>
          <p:nvPr userDrawn="1"/>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chemeClr val="bg1"/>
          </a:solidFill>
          <a:ln w="2090" cap="flat">
            <a:noFill/>
            <a:prstDash val="solid"/>
            <a:miter/>
          </a:ln>
        </p:spPr>
        <p:txBody>
          <a:bodyPr rtlCol="0" anchor="ctr"/>
          <a:lstStyle/>
          <a:p>
            <a:endParaRPr lang="en-VN"/>
          </a:p>
        </p:txBody>
      </p:sp>
      <p:sp>
        <p:nvSpPr>
          <p:cNvPr id="5" name="Slide Number Placeholder 4">
            <a:extLst>
              <a:ext uri="{FF2B5EF4-FFF2-40B4-BE49-F238E27FC236}">
                <a16:creationId xmlns:a16="http://schemas.microsoft.com/office/drawing/2014/main" id="{BB42E132-2B15-1D22-000B-D9DC548D1B2D}"/>
              </a:ext>
            </a:extLst>
          </p:cNvPr>
          <p:cNvSpPr>
            <a:spLocks noGrp="1"/>
          </p:cNvSpPr>
          <p:nvPr userDrawn="1">
            <p:ph type="sldNum" sz="quarter" idx="12"/>
          </p:nvPr>
        </p:nvSpPr>
        <p:spPr>
          <a:xfrm>
            <a:off x="11899392" y="6542216"/>
            <a:ext cx="292608" cy="315784"/>
          </a:xfrm>
        </p:spPr>
        <p:txBody>
          <a:bodyPr/>
          <a:lstStyle>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pPr/>
              <a:t>‹#›</a:t>
            </a:fld>
            <a:endParaRPr lang="en-VN" dirty="0"/>
          </a:p>
        </p:txBody>
      </p:sp>
      <p:sp>
        <p:nvSpPr>
          <p:cNvPr id="33" name="Text Placeholder 32">
            <a:extLst>
              <a:ext uri="{FF2B5EF4-FFF2-40B4-BE49-F238E27FC236}">
                <a16:creationId xmlns:a16="http://schemas.microsoft.com/office/drawing/2014/main" id="{16FB8E2A-4378-29FE-41E3-42BAD72ADA63}"/>
              </a:ext>
            </a:extLst>
          </p:cNvPr>
          <p:cNvSpPr>
            <a:spLocks noGrp="1"/>
          </p:cNvSpPr>
          <p:nvPr userDrawn="1">
            <p:ph type="body" sz="quarter" idx="13" hasCustomPrompt="1"/>
          </p:nvPr>
        </p:nvSpPr>
        <p:spPr>
          <a:xfrm>
            <a:off x="1470929" y="2095027"/>
            <a:ext cx="9941071" cy="884656"/>
          </a:xfrm>
        </p:spPr>
        <p:txBody>
          <a:bodyPr anchor="ctr">
            <a:normAutofit/>
          </a:bodyPr>
          <a:lstStyle>
            <a:lvl1pPr marL="0" indent="0" algn="l" defTabSz="914400" rtl="0" eaLnBrk="1" latinLnBrk="0" hangingPunct="1">
              <a:buNone/>
              <a:defRPr lang="en-VN" sz="4400" b="1" kern="1200" spc="100" dirty="0">
                <a:solidFill>
                  <a:srgbClr val="00F7FF"/>
                </a:solidFill>
                <a:effectLst>
                  <a:innerShdw blurRad="114300">
                    <a:srgbClr val="0072FF"/>
                  </a:innerShdw>
                </a:effectLst>
                <a:latin typeface="Arial" panose="020B0604020202020204" pitchFamily="34" charset="0"/>
                <a:ea typeface="+mn-ea"/>
                <a:cs typeface="Arial" panose="020B0604020202020204" pitchFamily="34" charset="0"/>
              </a:defRPr>
            </a:lvl1pPr>
          </a:lstStyle>
          <a:p>
            <a:pPr lvl="0"/>
            <a:r>
              <a:rPr lang="en-VN" dirty="0"/>
              <a:t>TÊN MỤC</a:t>
            </a:r>
          </a:p>
        </p:txBody>
      </p:sp>
      <p:sp>
        <p:nvSpPr>
          <p:cNvPr id="35" name="Text Placeholder 34">
            <a:extLst>
              <a:ext uri="{FF2B5EF4-FFF2-40B4-BE49-F238E27FC236}">
                <a16:creationId xmlns:a16="http://schemas.microsoft.com/office/drawing/2014/main" id="{5224296A-39BF-05BD-6DFB-8046C021F7C6}"/>
              </a:ext>
            </a:extLst>
          </p:cNvPr>
          <p:cNvSpPr>
            <a:spLocks noGrp="1"/>
          </p:cNvSpPr>
          <p:nvPr userDrawn="1">
            <p:ph type="body" sz="quarter" idx="14" hasCustomPrompt="1"/>
          </p:nvPr>
        </p:nvSpPr>
        <p:spPr>
          <a:xfrm>
            <a:off x="1470930" y="3169159"/>
            <a:ext cx="9941070" cy="695175"/>
          </a:xfrm>
        </p:spPr>
        <p:txBody>
          <a:bodyPr anchor="ctr">
            <a:normAutofit/>
          </a:bodyPr>
          <a:lstStyle>
            <a:lvl1pPr marL="0" indent="0" algn="l" defTabSz="914400" rtl="0" eaLnBrk="1" latinLnBrk="0" hangingPunct="1">
              <a:buNone/>
              <a:defRPr lang="en-VN" sz="2800" b="1" kern="1200" spc="100" dirty="0">
                <a:solidFill>
                  <a:schemeClr val="bg1"/>
                </a:solidFill>
                <a:latin typeface="Times New Roman" panose="02020603050405020304" pitchFamily="18" charset="0"/>
                <a:ea typeface="+mn-ea"/>
                <a:cs typeface="Times New Roman" panose="02020603050405020304" pitchFamily="18" charset="0"/>
              </a:defRPr>
            </a:lvl1pPr>
          </a:lstStyle>
          <a:p>
            <a:pPr lvl="0"/>
            <a:r>
              <a:rPr lang="en-VN" dirty="0"/>
              <a:t>1.x. TÊN MỤC CON (NẾU CÓ)</a:t>
            </a:r>
          </a:p>
        </p:txBody>
      </p:sp>
      <p:sp>
        <p:nvSpPr>
          <p:cNvPr id="37" name="Text Placeholder 36">
            <a:extLst>
              <a:ext uri="{FF2B5EF4-FFF2-40B4-BE49-F238E27FC236}">
                <a16:creationId xmlns:a16="http://schemas.microsoft.com/office/drawing/2014/main" id="{BE1131F0-02AD-0F75-0384-22C665D9450D}"/>
              </a:ext>
            </a:extLst>
          </p:cNvPr>
          <p:cNvSpPr>
            <a:spLocks noGrp="1"/>
          </p:cNvSpPr>
          <p:nvPr userDrawn="1">
            <p:ph type="body" sz="quarter" idx="15" hasCustomPrompt="1"/>
          </p:nvPr>
        </p:nvSpPr>
        <p:spPr>
          <a:xfrm>
            <a:off x="1470930" y="4137397"/>
            <a:ext cx="7147030" cy="916698"/>
          </a:xfrm>
        </p:spPr>
        <p:txBody>
          <a:bodyPr anchor="t">
            <a:normAutofit/>
          </a:bodyPr>
          <a:lstStyle>
            <a:lvl1pPr marL="0" indent="0" algn="l" defTabSz="914400" rtl="0" eaLnBrk="1" latinLnBrk="0" hangingPunct="1">
              <a:lnSpc>
                <a:spcPct val="150000"/>
              </a:lnSpc>
              <a:buNone/>
              <a:defRPr lang="en-US" sz="1000" kern="1200" spc="100" dirty="0" smtClean="0">
                <a:solidFill>
                  <a:schemeClr val="bg1">
                    <a:lumMod val="95000"/>
                  </a:schemeClr>
                </a:solidFill>
                <a:latin typeface="Times New Roman" panose="02020603050405020304" pitchFamily="18" charset="0"/>
                <a:ea typeface="+mn-ea"/>
                <a:cs typeface="Times New Roman" panose="02020603050405020304" pitchFamily="18" charset="0"/>
              </a:defRPr>
            </a:lvl1pPr>
          </a:lstStyle>
          <a:p>
            <a:pPr lvl="0"/>
            <a:r>
              <a:rPr lang="en-VN" dirty="0"/>
              <a:t>(Tóm tắt mục nếu có) </a:t>
            </a:r>
            <a:r>
              <a:rPr lang="en-US" dirty="0"/>
              <a:t>Lorem ipsum dolor sit amet, consectetuer adipiscing elit. Maecenas porttitor congue massa. Fusce posuere, magna sed pulvinar ultricies, purus lectus malesuada libero, sit amet commodo magna eros quis </a:t>
            </a:r>
            <a:r>
              <a:rPr lang="en-US" dirty="0" err="1"/>
              <a:t>urna</a:t>
            </a:r>
            <a:r>
              <a:rPr lang="en-US" dirty="0"/>
              <a:t>.</a:t>
            </a:r>
          </a:p>
        </p:txBody>
      </p:sp>
      <p:sp>
        <p:nvSpPr>
          <p:cNvPr id="39" name="Text Placeholder 38">
            <a:extLst>
              <a:ext uri="{FF2B5EF4-FFF2-40B4-BE49-F238E27FC236}">
                <a16:creationId xmlns:a16="http://schemas.microsoft.com/office/drawing/2014/main" id="{9E2EB23E-8F15-CEEB-55D8-12309376C6F8}"/>
              </a:ext>
            </a:extLst>
          </p:cNvPr>
          <p:cNvSpPr>
            <a:spLocks noGrp="1"/>
          </p:cNvSpPr>
          <p:nvPr>
            <p:ph type="body" sz="quarter" idx="16" hasCustomPrompt="1"/>
          </p:nvPr>
        </p:nvSpPr>
        <p:spPr>
          <a:xfrm>
            <a:off x="8896576" y="5231902"/>
            <a:ext cx="2521280" cy="1577819"/>
          </a:xfrm>
        </p:spPr>
        <p:txBody>
          <a:bodyPr>
            <a:normAutofit/>
          </a:bodyPr>
          <a:lstStyle>
            <a:lvl1pPr marL="0" indent="0" algn="r" defTabSz="914400" rtl="0" eaLnBrk="1" latinLnBrk="0" hangingPunct="1">
              <a:buNone/>
              <a:defRPr lang="en-VN" sz="12000" b="1" kern="1200" spc="100" dirty="0">
                <a:solidFill>
                  <a:srgbClr val="00F7FF"/>
                </a:solidFill>
                <a:effectLst>
                  <a:innerShdw blurRad="114300">
                    <a:srgbClr val="0072FF"/>
                  </a:innerShdw>
                </a:effectLst>
                <a:latin typeface="Arial" panose="020B0604020202020204" pitchFamily="34" charset="0"/>
                <a:ea typeface="+mn-ea"/>
                <a:cs typeface="Arial" panose="020B0604020202020204" pitchFamily="34" charset="0"/>
              </a:defRPr>
            </a:lvl1pPr>
          </a:lstStyle>
          <a:p>
            <a:pPr lvl="0"/>
            <a:r>
              <a:rPr lang="en-VN" dirty="0"/>
              <a:t>01.</a:t>
            </a:r>
          </a:p>
        </p:txBody>
      </p:sp>
      <p:cxnSp>
        <p:nvCxnSpPr>
          <p:cNvPr id="41" name="Straight Connector 40">
            <a:extLst>
              <a:ext uri="{FF2B5EF4-FFF2-40B4-BE49-F238E27FC236}">
                <a16:creationId xmlns:a16="http://schemas.microsoft.com/office/drawing/2014/main" id="{88382EF5-131E-F7DD-C939-044C31C113C7}"/>
              </a:ext>
            </a:extLst>
          </p:cNvPr>
          <p:cNvCxnSpPr/>
          <p:nvPr userDrawn="1"/>
        </p:nvCxnSpPr>
        <p:spPr>
          <a:xfrm>
            <a:off x="1574156" y="2979683"/>
            <a:ext cx="3565003" cy="0"/>
          </a:xfrm>
          <a:prstGeom prst="line">
            <a:avLst/>
          </a:prstGeom>
          <a:ln w="25400" cap="rnd">
            <a:solidFill>
              <a:srgbClr val="00F7FF"/>
            </a:solidFill>
            <a:round/>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91C15ADC-6970-920B-F52B-57201C4697FC}"/>
              </a:ext>
            </a:extLst>
          </p:cNvPr>
          <p:cNvSpPr>
            <a:spLocks noGrp="1"/>
          </p:cNvSpPr>
          <p:nvPr>
            <p:ph type="dt" sz="half" idx="17"/>
          </p:nvPr>
        </p:nvSpPr>
        <p:spPr>
          <a:xfrm>
            <a:off x="838200" y="6481647"/>
            <a:ext cx="2090098" cy="239828"/>
          </a:xfrm>
        </p:spPr>
        <p:txBody>
          <a:bodyPr/>
          <a:lstStyle>
            <a:lvl1pPr marL="0" algn="ctr" defTabSz="914400" rtl="0" eaLnBrk="1" latinLnBrk="0" hangingPunct="1">
              <a:defRPr lang="en-US" sz="1100" kern="1200" smtClean="0">
                <a:solidFill>
                  <a:schemeClr val="bg1">
                    <a:lumMod val="85000"/>
                  </a:schemeClr>
                </a:solidFill>
                <a:latin typeface="Arial" panose="020B0604020202020204" pitchFamily="34" charset="0"/>
                <a:ea typeface="+mn-ea"/>
                <a:cs typeface="Arial" panose="020B0604020202020204" pitchFamily="34" charset="0"/>
              </a:defRPr>
            </a:lvl1pPr>
          </a:lstStyle>
          <a:p>
            <a:fld id="{705B60BD-E743-4A9D-999B-A9A8E55BF761}" type="datetime4">
              <a:rPr lang="en-US" smtClean="0"/>
              <a:t>November 2, 2023</a:t>
            </a:fld>
            <a:endParaRPr lang="en-US" dirty="0"/>
          </a:p>
        </p:txBody>
      </p:sp>
      <p:sp>
        <p:nvSpPr>
          <p:cNvPr id="3" name="Footer Placeholder 2">
            <a:extLst>
              <a:ext uri="{FF2B5EF4-FFF2-40B4-BE49-F238E27FC236}">
                <a16:creationId xmlns:a16="http://schemas.microsoft.com/office/drawing/2014/main" id="{DDBDDEB0-1D95-2535-D22B-34266EA304CC}"/>
              </a:ext>
            </a:extLst>
          </p:cNvPr>
          <p:cNvSpPr>
            <a:spLocks noGrp="1"/>
          </p:cNvSpPr>
          <p:nvPr>
            <p:ph type="ftr" sz="quarter" idx="18"/>
          </p:nvPr>
        </p:nvSpPr>
        <p:spPr>
          <a:xfrm>
            <a:off x="3677478" y="6481647"/>
            <a:ext cx="4475922" cy="239828"/>
          </a:xfrm>
        </p:spPr>
        <p:txBody>
          <a:bodyPr/>
          <a:lstStyle>
            <a:lvl1pPr marL="0" algn="ctr" defTabSz="914400" rtl="0" eaLnBrk="1" latinLnBrk="0" hangingPunct="1">
              <a:defRPr lang="vi-VN" sz="1100" kern="1200" smtClean="0">
                <a:solidFill>
                  <a:schemeClr val="bg1">
                    <a:lumMod val="85000"/>
                  </a:schemeClr>
                </a:solidFill>
                <a:latin typeface="Arial" panose="020B0604020202020204" pitchFamily="34" charset="0"/>
                <a:ea typeface="+mn-ea"/>
                <a:cs typeface="Arial" panose="020B0604020202020204" pitchFamily="34" charset="0"/>
              </a:defRPr>
            </a:lvl1p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1553150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êu đề">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54F319A-62FB-D9AB-91DD-E1478E7A521A}"/>
              </a:ext>
            </a:extLst>
          </p:cNvPr>
          <p:cNvSpPr>
            <a:spLocks noGrp="1"/>
          </p:cNvSpPr>
          <p:nvPr>
            <p:ph type="ftr" sz="quarter" idx="11"/>
          </p:nvPr>
        </p:nvSpPr>
        <p:spPr>
          <a:xfrm>
            <a:off x="2353680" y="6480629"/>
            <a:ext cx="4288103" cy="236770"/>
          </a:xfrm>
        </p:spPr>
        <p:txBody>
          <a:bodyPr/>
          <a:lstStyle>
            <a:lvl1pPr algn="l">
              <a:defRPr sz="1100">
                <a:latin typeface="Arial" panose="020B0604020202020204" pitchFamily="34" charset="0"/>
                <a:cs typeface="Arial" panose="020B0604020202020204" pitchFamily="34" charset="0"/>
              </a:defRPr>
            </a:lvl1pPr>
          </a:lstStyle>
          <a:p>
            <a:r>
              <a:rPr lang="vi-VN" dirty="0"/>
              <a:t>Thực hiện bởi Trường Đại học Công nghệ Thông tin, ĐHQG-HCM</a:t>
            </a:r>
            <a:endParaRPr lang="en-VN" dirty="0"/>
          </a:p>
        </p:txBody>
      </p:sp>
      <p:sp>
        <p:nvSpPr>
          <p:cNvPr id="7" name="Freeform 6">
            <a:extLst>
              <a:ext uri="{FF2B5EF4-FFF2-40B4-BE49-F238E27FC236}">
                <a16:creationId xmlns:a16="http://schemas.microsoft.com/office/drawing/2014/main" id="{88E55FBA-E532-BB1F-9AD4-40205F001925}"/>
              </a:ext>
            </a:extLst>
          </p:cNvPr>
          <p:cNvSpPr/>
          <p:nvPr userDrawn="1"/>
        </p:nvSpPr>
        <p:spPr>
          <a:xfrm rot="10800000">
            <a:off x="-1" y="0"/>
            <a:ext cx="12192000" cy="6858000"/>
          </a:xfrm>
          <a:custGeom>
            <a:avLst/>
            <a:gdLst>
              <a:gd name="connsiteX0" fmla="*/ 12192000 w 12192000"/>
              <a:gd name="connsiteY0" fmla="*/ 304800 h 6858000"/>
              <a:gd name="connsiteX1" fmla="*/ 9909279 w 12192000"/>
              <a:gd name="connsiteY1" fmla="*/ 304800 h 6858000"/>
              <a:gd name="connsiteX2" fmla="*/ 9732789 w 12192000"/>
              <a:gd name="connsiteY2" fmla="*/ 152400 h 6858000"/>
              <a:gd name="connsiteX3" fmla="*/ 5617499 w 12192000"/>
              <a:gd name="connsiteY3" fmla="*/ 152400 h 6858000"/>
              <a:gd name="connsiteX4" fmla="*/ 5441009 w 12192000"/>
              <a:gd name="connsiteY4" fmla="*/ 0 h 6858000"/>
              <a:gd name="connsiteX5" fmla="*/ 12192000 w 12192000"/>
              <a:gd name="connsiteY5" fmla="*/ 0 h 6858000"/>
              <a:gd name="connsiteX6" fmla="*/ 0 w 12192000"/>
              <a:gd name="connsiteY6" fmla="*/ 616911 h 6858000"/>
              <a:gd name="connsiteX7" fmla="*/ 0 w 12192000"/>
              <a:gd name="connsiteY7" fmla="*/ 0 h 6858000"/>
              <a:gd name="connsiteX8" fmla="*/ 715617 w 12192000"/>
              <a:gd name="connsiteY8" fmla="*/ 0 h 6858000"/>
              <a:gd name="connsiteX9" fmla="*/ 12191999 w 12192000"/>
              <a:gd name="connsiteY9" fmla="*/ 6858000 h 6858000"/>
              <a:gd name="connsiteX10" fmla="*/ 11476382 w 12192000"/>
              <a:gd name="connsiteY10" fmla="*/ 6858000 h 6858000"/>
              <a:gd name="connsiteX11" fmla="*/ 12191999 w 12192000"/>
              <a:gd name="connsiteY11" fmla="*/ 6241089 h 6858000"/>
              <a:gd name="connsiteX12" fmla="*/ 6750991 w 12192000"/>
              <a:gd name="connsiteY12" fmla="*/ 6858000 h 6858000"/>
              <a:gd name="connsiteX13" fmla="*/ 0 w 12192000"/>
              <a:gd name="connsiteY13" fmla="*/ 6858000 h 6858000"/>
              <a:gd name="connsiteX14" fmla="*/ 0 w 12192000"/>
              <a:gd name="connsiteY14" fmla="*/ 6553200 h 6858000"/>
              <a:gd name="connsiteX15" fmla="*/ 2282721 w 12192000"/>
              <a:gd name="connsiteY15" fmla="*/ 6553200 h 6858000"/>
              <a:gd name="connsiteX16" fmla="*/ 2459211 w 12192000"/>
              <a:gd name="connsiteY16" fmla="*/ 6705600 h 6858000"/>
              <a:gd name="connsiteX17" fmla="*/ 6574500 w 12192000"/>
              <a:gd name="connsiteY17" fmla="*/ 67056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2000" h="6858000">
                <a:moveTo>
                  <a:pt x="12192000" y="304800"/>
                </a:moveTo>
                <a:lnTo>
                  <a:pt x="9909279" y="304800"/>
                </a:lnTo>
                <a:lnTo>
                  <a:pt x="9732789" y="152400"/>
                </a:lnTo>
                <a:lnTo>
                  <a:pt x="5617499" y="152400"/>
                </a:lnTo>
                <a:lnTo>
                  <a:pt x="5441009" y="0"/>
                </a:lnTo>
                <a:lnTo>
                  <a:pt x="12192000" y="0"/>
                </a:lnTo>
                <a:close/>
                <a:moveTo>
                  <a:pt x="0" y="616911"/>
                </a:moveTo>
                <a:lnTo>
                  <a:pt x="0" y="0"/>
                </a:lnTo>
                <a:lnTo>
                  <a:pt x="715617" y="0"/>
                </a:lnTo>
                <a:close/>
                <a:moveTo>
                  <a:pt x="12191999" y="6858000"/>
                </a:moveTo>
                <a:lnTo>
                  <a:pt x="11476382" y="6858000"/>
                </a:lnTo>
                <a:lnTo>
                  <a:pt x="12191999" y="6241089"/>
                </a:lnTo>
                <a:close/>
                <a:moveTo>
                  <a:pt x="6750991" y="6858000"/>
                </a:moveTo>
                <a:lnTo>
                  <a:pt x="0" y="6858000"/>
                </a:lnTo>
                <a:lnTo>
                  <a:pt x="0" y="6553200"/>
                </a:lnTo>
                <a:lnTo>
                  <a:pt x="2282721" y="6553200"/>
                </a:lnTo>
                <a:lnTo>
                  <a:pt x="2459211" y="6705600"/>
                </a:lnTo>
                <a:lnTo>
                  <a:pt x="6574500" y="6705600"/>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Isosceles Triangle 12">
            <a:extLst>
              <a:ext uri="{FF2B5EF4-FFF2-40B4-BE49-F238E27FC236}">
                <a16:creationId xmlns:a16="http://schemas.microsoft.com/office/drawing/2014/main" id="{BF14C68C-3577-C657-9E87-056612AF8E42}"/>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9B88E437-A7E4-9E4B-E374-2DBE3AB8DADD}"/>
              </a:ext>
            </a:extLst>
          </p:cNvPr>
          <p:cNvGrpSpPr/>
          <p:nvPr userDrawn="1"/>
        </p:nvGrpSpPr>
        <p:grpSpPr>
          <a:xfrm>
            <a:off x="58527" y="40944"/>
            <a:ext cx="2869771" cy="1563379"/>
            <a:chOff x="44879" y="27296"/>
            <a:chExt cx="2869771" cy="1563379"/>
          </a:xfrm>
          <a:solidFill>
            <a:srgbClr val="0072FF"/>
          </a:solidFill>
        </p:grpSpPr>
        <p:cxnSp>
          <p:nvCxnSpPr>
            <p:cNvPr id="10" name="Straight Connector 9">
              <a:extLst>
                <a:ext uri="{FF2B5EF4-FFF2-40B4-BE49-F238E27FC236}">
                  <a16:creationId xmlns:a16="http://schemas.microsoft.com/office/drawing/2014/main" id="{F4A3AA59-2194-A31F-AA96-7C291846580A}"/>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1C352A7-0B18-D7E9-465D-F3B1274BB055}"/>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01A6BB9-0E9C-8F74-60DB-2DA463D47FDB}"/>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3" name="Isosceles Triangle 12">
            <a:extLst>
              <a:ext uri="{FF2B5EF4-FFF2-40B4-BE49-F238E27FC236}">
                <a16:creationId xmlns:a16="http://schemas.microsoft.com/office/drawing/2014/main" id="{1DA43496-358A-E9F0-8CFC-6A952BD4F3E7}"/>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8593DC9D-C96B-54B0-5413-508E29245B5C}"/>
              </a:ext>
            </a:extLst>
          </p:cNvPr>
          <p:cNvGrpSpPr/>
          <p:nvPr userDrawn="1"/>
        </p:nvGrpSpPr>
        <p:grpSpPr>
          <a:xfrm flipH="1" flipV="1">
            <a:off x="9263702" y="5253677"/>
            <a:ext cx="2869771" cy="1563379"/>
            <a:chOff x="44879" y="27296"/>
            <a:chExt cx="2869771" cy="1563379"/>
          </a:xfrm>
          <a:solidFill>
            <a:srgbClr val="0072FF"/>
          </a:solidFill>
        </p:grpSpPr>
        <p:cxnSp>
          <p:nvCxnSpPr>
            <p:cNvPr id="15" name="Straight Connector 14">
              <a:extLst>
                <a:ext uri="{FF2B5EF4-FFF2-40B4-BE49-F238E27FC236}">
                  <a16:creationId xmlns:a16="http://schemas.microsoft.com/office/drawing/2014/main" id="{81C856C5-8D5F-4945-AAA3-959D25DF2A5E}"/>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8FA7FF3-8245-17A0-DB3A-F0257D516679}"/>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31A1CF5-6C4E-34E9-65C0-4B4D78575756}"/>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18" name="Freeform 17">
            <a:extLst>
              <a:ext uri="{FF2B5EF4-FFF2-40B4-BE49-F238E27FC236}">
                <a16:creationId xmlns:a16="http://schemas.microsoft.com/office/drawing/2014/main" id="{3366D05A-8A62-ADE1-F4B2-73F9CA085276}"/>
              </a:ext>
            </a:extLst>
          </p:cNvPr>
          <p:cNvSpPr/>
          <p:nvPr userDrawn="1"/>
        </p:nvSpPr>
        <p:spPr>
          <a:xfrm flipH="1">
            <a:off x="5441009" y="0"/>
            <a:ext cx="6750991" cy="304800"/>
          </a:xfrm>
          <a:custGeom>
            <a:avLst/>
            <a:gdLst>
              <a:gd name="connsiteX0" fmla="*/ 0 w 6750991"/>
              <a:gd name="connsiteY0" fmla="*/ 0 h 304800"/>
              <a:gd name="connsiteX1" fmla="*/ 6750991 w 6750991"/>
              <a:gd name="connsiteY1" fmla="*/ 0 h 304800"/>
              <a:gd name="connsiteX2" fmla="*/ 6574501 w 6750991"/>
              <a:gd name="connsiteY2" fmla="*/ 152400 h 304800"/>
              <a:gd name="connsiteX3" fmla="*/ 2459211 w 6750991"/>
              <a:gd name="connsiteY3" fmla="*/ 152400 h 304800"/>
              <a:gd name="connsiteX4" fmla="*/ 2282721 w 6750991"/>
              <a:gd name="connsiteY4" fmla="*/ 304800 h 304800"/>
              <a:gd name="connsiteX5" fmla="*/ 0 w 6750991"/>
              <a:gd name="connsiteY5"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991" h="304800">
                <a:moveTo>
                  <a:pt x="0" y="0"/>
                </a:moveTo>
                <a:lnTo>
                  <a:pt x="6750991" y="0"/>
                </a:lnTo>
                <a:lnTo>
                  <a:pt x="6574501" y="152400"/>
                </a:lnTo>
                <a:lnTo>
                  <a:pt x="2459211" y="152400"/>
                </a:lnTo>
                <a:lnTo>
                  <a:pt x="2282721" y="304800"/>
                </a:lnTo>
                <a:lnTo>
                  <a:pt x="0" y="304800"/>
                </a:lnTo>
                <a:close/>
              </a:path>
            </a:pathLst>
          </a:custGeom>
          <a:gradFill flip="none" rotWithShape="1">
            <a:gsLst>
              <a:gs pos="0">
                <a:srgbClr val="0072FF">
                  <a:alpha val="80000"/>
                </a:srgbClr>
              </a:gs>
              <a:gs pos="100000">
                <a:srgbClr val="00C6FF">
                  <a:alpha val="8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19" name="Freeform 18">
            <a:extLst>
              <a:ext uri="{FF2B5EF4-FFF2-40B4-BE49-F238E27FC236}">
                <a16:creationId xmlns:a16="http://schemas.microsoft.com/office/drawing/2014/main" id="{E7E6E6A9-35CE-D953-F678-DB52C8ED6EC1}"/>
              </a:ext>
            </a:extLst>
          </p:cNvPr>
          <p:cNvSpPr/>
          <p:nvPr userDrawn="1"/>
        </p:nvSpPr>
        <p:spPr>
          <a:xfrm flipV="1">
            <a:off x="0" y="6553200"/>
            <a:ext cx="6750991" cy="304800"/>
          </a:xfrm>
          <a:custGeom>
            <a:avLst/>
            <a:gdLst>
              <a:gd name="connsiteX0" fmla="*/ 0 w 6750991"/>
              <a:gd name="connsiteY0" fmla="*/ 0 h 304800"/>
              <a:gd name="connsiteX1" fmla="*/ 6750991 w 6750991"/>
              <a:gd name="connsiteY1" fmla="*/ 0 h 304800"/>
              <a:gd name="connsiteX2" fmla="*/ 6574501 w 6750991"/>
              <a:gd name="connsiteY2" fmla="*/ 152400 h 304800"/>
              <a:gd name="connsiteX3" fmla="*/ 2459211 w 6750991"/>
              <a:gd name="connsiteY3" fmla="*/ 152400 h 304800"/>
              <a:gd name="connsiteX4" fmla="*/ 2282721 w 6750991"/>
              <a:gd name="connsiteY4" fmla="*/ 304800 h 304800"/>
              <a:gd name="connsiteX5" fmla="*/ 0 w 6750991"/>
              <a:gd name="connsiteY5"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991" h="304800">
                <a:moveTo>
                  <a:pt x="0" y="0"/>
                </a:moveTo>
                <a:lnTo>
                  <a:pt x="6750991" y="0"/>
                </a:lnTo>
                <a:lnTo>
                  <a:pt x="6574501" y="152400"/>
                </a:lnTo>
                <a:lnTo>
                  <a:pt x="2459211" y="152400"/>
                </a:lnTo>
                <a:lnTo>
                  <a:pt x="2282721" y="304800"/>
                </a:lnTo>
                <a:lnTo>
                  <a:pt x="0" y="304800"/>
                </a:lnTo>
                <a:close/>
              </a:path>
            </a:pathLst>
          </a:custGeom>
          <a:gradFill flip="none" rotWithShape="1">
            <a:gsLst>
              <a:gs pos="0">
                <a:srgbClr val="0072FF">
                  <a:alpha val="80000"/>
                </a:srgbClr>
              </a:gs>
              <a:gs pos="100000">
                <a:srgbClr val="00C6FF">
                  <a:alpha val="8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pic>
        <p:nvPicPr>
          <p:cNvPr id="23" name="Picture 22" descr="A picture containing clipart, vector graphics&#10;&#10;Description automatically generated">
            <a:extLst>
              <a:ext uri="{FF2B5EF4-FFF2-40B4-BE49-F238E27FC236}">
                <a16:creationId xmlns:a16="http://schemas.microsoft.com/office/drawing/2014/main" id="{314FA3D3-A61E-753A-BCC3-7785EC3F2C1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
        <p:nvSpPr>
          <p:cNvPr id="24" name="TextBox 23">
            <a:extLst>
              <a:ext uri="{FF2B5EF4-FFF2-40B4-BE49-F238E27FC236}">
                <a16:creationId xmlns:a16="http://schemas.microsoft.com/office/drawing/2014/main" id="{3272C38A-5DF7-B873-F169-2EA590FF1122}"/>
              </a:ext>
            </a:extLst>
          </p:cNvPr>
          <p:cNvSpPr txBox="1"/>
          <p:nvPr userDrawn="1"/>
        </p:nvSpPr>
        <p:spPr>
          <a:xfrm>
            <a:off x="956926" y="326133"/>
            <a:ext cx="3996607" cy="523220"/>
          </a:xfrm>
          <a:prstGeom prst="rect">
            <a:avLst/>
          </a:prstGeom>
          <a:noFill/>
        </p:spPr>
        <p:txBody>
          <a:bodyPr wrap="none" rtlCol="0" anchor="ctr">
            <a:spAutoFit/>
          </a:bodyPr>
          <a:lstStyle/>
          <a:p>
            <a:r>
              <a:rPr lang="en-VN" sz="1400" dirty="0">
                <a:gradFill flip="none" rotWithShape="1">
                  <a:gsLst>
                    <a:gs pos="0">
                      <a:srgbClr val="000046"/>
                    </a:gs>
                    <a:gs pos="100000">
                      <a:srgbClr val="1CB5E0"/>
                    </a:gs>
                  </a:gsLst>
                  <a:lin ang="2700000" scaled="1"/>
                  <a:tileRect/>
                </a:gradFill>
                <a:latin typeface="Arial" panose="020B0604020202020204" pitchFamily="34" charset="0"/>
                <a:cs typeface="Arial" panose="020B0604020202020204" pitchFamily="34" charset="0"/>
              </a:rPr>
              <a:t>ĐẠI HỌC QUỐC GIA TP. HỒ CHÍ MINH</a:t>
            </a:r>
          </a:p>
          <a:p>
            <a:r>
              <a:rPr lang="en-VN" sz="1400" b="1" dirty="0">
                <a:gradFill flip="none" rotWithShape="1">
                  <a:gsLst>
                    <a:gs pos="0">
                      <a:srgbClr val="000046"/>
                    </a:gs>
                    <a:gs pos="100000">
                      <a:srgbClr val="1CB5E0"/>
                    </a:gs>
                  </a:gsLst>
                  <a:lin ang="2700000" scaled="1"/>
                  <a:tileRect/>
                </a:gradFill>
                <a:latin typeface="Arial" panose="020B0604020202020204" pitchFamily="34" charset="0"/>
                <a:cs typeface="Arial" panose="020B0604020202020204" pitchFamily="34" charset="0"/>
              </a:rPr>
              <a:t>TRƯỜNG ĐẠI HỌC CÔNG NGHỆ THÔNG TIN</a:t>
            </a:r>
          </a:p>
        </p:txBody>
      </p:sp>
      <p:sp>
        <p:nvSpPr>
          <p:cNvPr id="26" name="Oval 25">
            <a:extLst>
              <a:ext uri="{FF2B5EF4-FFF2-40B4-BE49-F238E27FC236}">
                <a16:creationId xmlns:a16="http://schemas.microsoft.com/office/drawing/2014/main" id="{390A5A10-F9AF-733C-8C7D-94D87B311EF5}"/>
              </a:ext>
            </a:extLst>
          </p:cNvPr>
          <p:cNvSpPr/>
          <p:nvPr/>
        </p:nvSpPr>
        <p:spPr>
          <a:xfrm>
            <a:off x="11924591" y="658314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6" name="Slide Number Placeholder 5">
            <a:extLst>
              <a:ext uri="{FF2B5EF4-FFF2-40B4-BE49-F238E27FC236}">
                <a16:creationId xmlns:a16="http://schemas.microsoft.com/office/drawing/2014/main" id="{2E21DEB9-E93C-A8E4-074F-F195EB1D8ABF}"/>
              </a:ext>
            </a:extLst>
          </p:cNvPr>
          <p:cNvSpPr>
            <a:spLocks noGrp="1" noChangeAspect="1"/>
          </p:cNvSpPr>
          <p:nvPr>
            <p:ph type="sldNum" sz="quarter" idx="12"/>
          </p:nvPr>
        </p:nvSpPr>
        <p:spPr>
          <a:xfrm>
            <a:off x="11894359" y="6566401"/>
            <a:ext cx="291600" cy="291600"/>
          </a:xfrm>
          <a:prstGeom prst="rect">
            <a:avLst/>
          </a:prstGeom>
        </p:spPr>
        <p:txBody>
          <a:bodyPr vert="horz" lIns="91440" tIns="45720" rIns="91440" bIns="45720" rtlCol="0" anchor="ctr"/>
          <a:lstStyle>
            <a:lvl1pPr>
              <a:defRPr lang="en-VN" sz="700" smtClean="0">
                <a:solidFill>
                  <a:schemeClr val="tx1"/>
                </a:solidFill>
                <a:latin typeface="Arial" panose="020B0604020202020204" pitchFamily="34" charset="0"/>
                <a:cs typeface="Arial" panose="020B0604020202020204" pitchFamily="34" charset="0"/>
              </a:defRPr>
            </a:lvl1pPr>
          </a:lstStyle>
          <a:p>
            <a:pPr algn="ctr"/>
            <a:fld id="{D8B0B3AC-44A8-D142-AAF6-9A453466E1A4}" type="slidenum">
              <a:rPr lang="en-VN" smtClean="0"/>
              <a:pPr algn="ctr"/>
              <a:t>‹#›</a:t>
            </a:fld>
            <a:endParaRPr lang="en-VN" dirty="0"/>
          </a:p>
        </p:txBody>
      </p:sp>
      <p:sp>
        <p:nvSpPr>
          <p:cNvPr id="34" name="Text Placeholder 33">
            <a:extLst>
              <a:ext uri="{FF2B5EF4-FFF2-40B4-BE49-F238E27FC236}">
                <a16:creationId xmlns:a16="http://schemas.microsoft.com/office/drawing/2014/main" id="{C4981174-E1E5-D0CF-F74E-4BBA287A5C73}"/>
              </a:ext>
            </a:extLst>
          </p:cNvPr>
          <p:cNvSpPr>
            <a:spLocks noGrp="1"/>
          </p:cNvSpPr>
          <p:nvPr>
            <p:ph type="body" sz="quarter" idx="13" hasCustomPrompt="1"/>
          </p:nvPr>
        </p:nvSpPr>
        <p:spPr>
          <a:xfrm>
            <a:off x="1850807" y="2208158"/>
            <a:ext cx="8490387" cy="696165"/>
          </a:xfrm>
        </p:spPr>
        <p:txBody>
          <a:bodyPr anchor="ctr">
            <a:normAutofit/>
          </a:bodyPr>
          <a:lstStyle>
            <a:lvl1pPr marL="0" indent="0" algn="ctr" defTabSz="914400" rtl="0" eaLnBrk="1" latinLnBrk="0" hangingPunct="1">
              <a:buNone/>
              <a:defRPr lang="en-VN" sz="4400" b="1" kern="1200" dirty="0">
                <a:ln>
                  <a:gradFill>
                    <a:gsLst>
                      <a:gs pos="0">
                        <a:srgbClr val="000046"/>
                      </a:gs>
                      <a:gs pos="100000">
                        <a:srgbClr val="1CB5E0"/>
                      </a:gs>
                    </a:gsLst>
                    <a:lin ang="5400000" scaled="1"/>
                  </a:gradFill>
                </a:ln>
                <a:noFill/>
                <a:latin typeface="Arial" panose="020B0604020202020204" pitchFamily="34" charset="0"/>
                <a:ea typeface="+mn-ea"/>
                <a:cs typeface="Arial" panose="020B0604020202020204" pitchFamily="34" charset="0"/>
              </a:defRPr>
            </a:lvl1pPr>
          </a:lstStyle>
          <a:p>
            <a:pPr lvl="0"/>
            <a:r>
              <a:rPr lang="en-VN" dirty="0"/>
              <a:t>TÊN MÔN HỌC</a:t>
            </a:r>
          </a:p>
        </p:txBody>
      </p:sp>
      <p:sp>
        <p:nvSpPr>
          <p:cNvPr id="36" name="Text Placeholder 35">
            <a:extLst>
              <a:ext uri="{FF2B5EF4-FFF2-40B4-BE49-F238E27FC236}">
                <a16:creationId xmlns:a16="http://schemas.microsoft.com/office/drawing/2014/main" id="{F1F814F0-EAC8-84E1-83C4-B5C359387C5C}"/>
              </a:ext>
            </a:extLst>
          </p:cNvPr>
          <p:cNvSpPr>
            <a:spLocks noGrp="1"/>
          </p:cNvSpPr>
          <p:nvPr>
            <p:ph type="body" sz="quarter" idx="14" hasCustomPrompt="1"/>
          </p:nvPr>
        </p:nvSpPr>
        <p:spPr>
          <a:xfrm>
            <a:off x="876991" y="3039455"/>
            <a:ext cx="10438019" cy="459447"/>
          </a:xfrm>
        </p:spPr>
        <p:txBody>
          <a:bodyPr anchor="ctr">
            <a:noAutofit/>
          </a:bodyPr>
          <a:lstStyle>
            <a:lvl1pPr marL="0" indent="0" algn="ctr" defTabSz="914400" rtl="0" eaLnBrk="1" latinLnBrk="0" hangingPunct="1">
              <a:buNone/>
              <a:defRPr lang="en-VN" sz="2800" b="1" kern="1200" dirty="0">
                <a:gradFill>
                  <a:gsLst>
                    <a:gs pos="0">
                      <a:srgbClr val="000046"/>
                    </a:gs>
                    <a:gs pos="100000">
                      <a:srgbClr val="1CB5E0"/>
                    </a:gs>
                  </a:gsLst>
                  <a:lin ang="2700000" scaled="1"/>
                </a:gradFill>
                <a:effectLst>
                  <a:innerShdw blurRad="114300">
                    <a:schemeClr val="bg1"/>
                  </a:innerShdw>
                </a:effectLst>
                <a:latin typeface="Times New Roman" panose="02020603050405020304" pitchFamily="18" charset="0"/>
                <a:ea typeface="+mn-ea"/>
                <a:cs typeface="Times New Roman" panose="02020603050405020304" pitchFamily="18" charset="0"/>
              </a:defRPr>
            </a:lvl1pPr>
          </a:lstStyle>
          <a:p>
            <a:pPr lvl="0"/>
            <a:r>
              <a:rPr lang="en-VN" dirty="0"/>
              <a:t>CHƯƠNG X: TÊN CHƯƠNG</a:t>
            </a:r>
          </a:p>
        </p:txBody>
      </p:sp>
      <p:sp>
        <p:nvSpPr>
          <p:cNvPr id="42" name="Text Placeholder 41">
            <a:extLst>
              <a:ext uri="{FF2B5EF4-FFF2-40B4-BE49-F238E27FC236}">
                <a16:creationId xmlns:a16="http://schemas.microsoft.com/office/drawing/2014/main" id="{2B8543E7-0085-7DF3-5351-E097219BEE40}"/>
              </a:ext>
            </a:extLst>
          </p:cNvPr>
          <p:cNvSpPr>
            <a:spLocks noGrp="1"/>
          </p:cNvSpPr>
          <p:nvPr>
            <p:ph type="body" sz="quarter" idx="15" hasCustomPrompt="1"/>
          </p:nvPr>
        </p:nvSpPr>
        <p:spPr>
          <a:xfrm>
            <a:off x="4680970" y="4963048"/>
            <a:ext cx="2830058" cy="345005"/>
          </a:xfrm>
          <a:gradFill>
            <a:gsLst>
              <a:gs pos="0">
                <a:srgbClr val="0072FF"/>
              </a:gs>
              <a:gs pos="100000">
                <a:srgbClr val="00C6FF"/>
              </a:gs>
            </a:gsLst>
            <a:lin ang="2700000" scaled="1"/>
          </a:gradFill>
        </p:spPr>
        <p:txBody>
          <a:bodyPr anchor="ctr">
            <a:normAutofit/>
          </a:bodyPr>
          <a:lstStyle>
            <a:lvl1pPr marL="0" indent="0" algn="ctr">
              <a:buNone/>
              <a:defRPr sz="1400" b="1" i="0">
                <a:solidFill>
                  <a:schemeClr val="bg1"/>
                </a:solidFill>
                <a:latin typeface="Times New Roman" panose="02020603050405020304" pitchFamily="18" charset="0"/>
                <a:cs typeface="Times New Roman" panose="02020603050405020304" pitchFamily="18" charset="0"/>
              </a:defRPr>
            </a:lvl1pPr>
          </a:lstStyle>
          <a:p>
            <a:pPr lvl="0"/>
            <a:r>
              <a:rPr lang="en-VN" dirty="0"/>
              <a:t>Trình bày: Tên Giảng viên</a:t>
            </a:r>
          </a:p>
        </p:txBody>
      </p:sp>
      <p:sp>
        <p:nvSpPr>
          <p:cNvPr id="46" name="Text Placeholder 45">
            <a:extLst>
              <a:ext uri="{FF2B5EF4-FFF2-40B4-BE49-F238E27FC236}">
                <a16:creationId xmlns:a16="http://schemas.microsoft.com/office/drawing/2014/main" id="{18BC0B81-9708-34C0-3CBB-EA50270B9105}"/>
              </a:ext>
            </a:extLst>
          </p:cNvPr>
          <p:cNvSpPr>
            <a:spLocks noGrp="1"/>
          </p:cNvSpPr>
          <p:nvPr>
            <p:ph type="body" sz="quarter" idx="16" hasCustomPrompt="1"/>
          </p:nvPr>
        </p:nvSpPr>
        <p:spPr>
          <a:xfrm>
            <a:off x="1850807" y="3630811"/>
            <a:ext cx="8490387" cy="644210"/>
          </a:xfrm>
        </p:spPr>
        <p:txBody>
          <a:bodyPr anchor="ctr">
            <a:normAutofit/>
          </a:bodyPr>
          <a:lstStyle>
            <a:lvl1pPr marL="0" indent="0" algn="ctr">
              <a:buNone/>
              <a:defRPr sz="1200" spc="150" baseline="0">
                <a:solidFill>
                  <a:schemeClr val="bg1">
                    <a:lumMod val="75000"/>
                  </a:schemeClr>
                </a:solidFill>
                <a:latin typeface="Times New Roman" panose="02020603050405020304" pitchFamily="18" charset="0"/>
                <a:cs typeface="Times New Roman" panose="02020603050405020304" pitchFamily="18" charset="0"/>
              </a:defRPr>
            </a:lvl1pPr>
          </a:lstStyle>
          <a:p>
            <a:pPr lvl="0"/>
            <a:r>
              <a:rPr lang="en-US" dirty="0"/>
              <a:t>(</a:t>
            </a:r>
            <a:r>
              <a:rPr lang="en-US" dirty="0" err="1"/>
              <a:t>Tóm</a:t>
            </a:r>
            <a:r>
              <a:rPr lang="en-US" dirty="0"/>
              <a:t> </a:t>
            </a:r>
            <a:r>
              <a:rPr lang="en-US" dirty="0" err="1"/>
              <a:t>tắt</a:t>
            </a:r>
            <a:r>
              <a:rPr lang="en-US" dirty="0"/>
              <a:t> </a:t>
            </a:r>
            <a:r>
              <a:rPr lang="en-US" dirty="0" err="1"/>
              <a:t>nếu</a:t>
            </a:r>
            <a:r>
              <a:rPr lang="en-US" dirty="0"/>
              <a:t> </a:t>
            </a:r>
            <a:r>
              <a:rPr lang="en-US" dirty="0" err="1"/>
              <a:t>có</a:t>
            </a:r>
            <a:r>
              <a:rPr lang="en-US" dirty="0"/>
              <a:t>): Lorem ipsum dolor sit amet, consectetuer adipiscing elit. Maecenas porttitor congue massa. Fusce posuere, magna sed pulvinar ultricies, purus lectus malesuada libero, sit amet commodo magna eros quis </a:t>
            </a:r>
            <a:r>
              <a:rPr lang="en-US" dirty="0" err="1"/>
              <a:t>urna</a:t>
            </a:r>
            <a:r>
              <a:rPr lang="en-US" dirty="0"/>
              <a:t>.</a:t>
            </a:r>
            <a:endParaRPr lang="en-VN" dirty="0"/>
          </a:p>
        </p:txBody>
      </p:sp>
      <p:sp>
        <p:nvSpPr>
          <p:cNvPr id="2" name="Date Placeholder 1">
            <a:extLst>
              <a:ext uri="{FF2B5EF4-FFF2-40B4-BE49-F238E27FC236}">
                <a16:creationId xmlns:a16="http://schemas.microsoft.com/office/drawing/2014/main" id="{98B28119-6BAB-C115-873B-3333E0D709F1}"/>
              </a:ext>
            </a:extLst>
          </p:cNvPr>
          <p:cNvSpPr>
            <a:spLocks noGrp="1"/>
          </p:cNvSpPr>
          <p:nvPr>
            <p:ph type="dt" sz="half" idx="17"/>
          </p:nvPr>
        </p:nvSpPr>
        <p:spPr>
          <a:xfrm>
            <a:off x="6767806" y="6476999"/>
            <a:ext cx="2495896" cy="236763"/>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339B5896-2FE4-44AA-BBD0-0995FE977F17}" type="datetime4">
              <a:rPr lang="en-US" smtClean="0"/>
              <a:t>November 2, 2023</a:t>
            </a:fld>
            <a:endParaRPr lang="en-US" dirty="0"/>
          </a:p>
        </p:txBody>
      </p:sp>
    </p:spTree>
    <p:extLst>
      <p:ext uri="{BB962C8B-B14F-4D97-AF65-F5344CB8AC3E}">
        <p14:creationId xmlns:p14="http://schemas.microsoft.com/office/powerpoint/2010/main" val="36952346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32124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ục lục">
    <p:spTree>
      <p:nvGrpSpPr>
        <p:cNvPr id="1" name=""/>
        <p:cNvGrpSpPr/>
        <p:nvPr/>
      </p:nvGrpSpPr>
      <p:grpSpPr>
        <a:xfrm>
          <a:off x="0" y="0"/>
          <a:ext cx="0" cy="0"/>
          <a:chOff x="0" y="0"/>
          <a:chExt cx="0" cy="0"/>
        </a:xfrm>
      </p:grpSpPr>
      <p:sp>
        <p:nvSpPr>
          <p:cNvPr id="80" name="Isosceles Triangle 12">
            <a:extLst>
              <a:ext uri="{FF2B5EF4-FFF2-40B4-BE49-F238E27FC236}">
                <a16:creationId xmlns:a16="http://schemas.microsoft.com/office/drawing/2014/main" id="{72826670-EA95-0D41-31A4-F445474455F7}"/>
              </a:ext>
            </a:extLst>
          </p:cNvPr>
          <p:cNvSpPr/>
          <p:nvPr/>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FC178CED-135F-0B63-CD69-F01713607F73}"/>
              </a:ext>
            </a:extLst>
          </p:cNvPr>
          <p:cNvGrpSpPr/>
          <p:nvPr/>
        </p:nvGrpSpPr>
        <p:grpSpPr>
          <a:xfrm flipH="1" flipV="1">
            <a:off x="9263702" y="5930537"/>
            <a:ext cx="2869771" cy="886519"/>
            <a:chOff x="44879" y="27296"/>
            <a:chExt cx="2869771" cy="886519"/>
          </a:xfrm>
          <a:solidFill>
            <a:srgbClr val="0072FF"/>
          </a:solidFill>
        </p:grpSpPr>
        <p:cxnSp>
          <p:nvCxnSpPr>
            <p:cNvPr id="82" name="Straight Connector 81">
              <a:extLst>
                <a:ext uri="{FF2B5EF4-FFF2-40B4-BE49-F238E27FC236}">
                  <a16:creationId xmlns:a16="http://schemas.microsoft.com/office/drawing/2014/main" id="{D0441D2A-FC76-0844-7EA5-B632F99E2E0D}"/>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E0C48DFD-25B4-6AF8-8C94-3C8B50B23C18}"/>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CA6305E-4BEE-7CC0-EE96-38938F764389}"/>
                </a:ext>
              </a:extLst>
            </p:cNvPr>
            <p:cNvCxnSpPr>
              <a:cxnSpLocks/>
            </p:cNvCxnSpPr>
            <p:nvPr/>
          </p:nvCxnSpPr>
          <p:spPr>
            <a:xfrm flipH="1" flipV="1">
              <a:off x="52214" y="654128"/>
              <a:ext cx="0" cy="25968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4" name="Footer Placeholder 3">
            <a:extLst>
              <a:ext uri="{FF2B5EF4-FFF2-40B4-BE49-F238E27FC236}">
                <a16:creationId xmlns:a16="http://schemas.microsoft.com/office/drawing/2014/main" id="{745F02F9-19CB-F108-6F35-1A02C9BECF5E}"/>
              </a:ext>
            </a:extLst>
          </p:cNvPr>
          <p:cNvSpPr>
            <a:spLocks noGrp="1"/>
          </p:cNvSpPr>
          <p:nvPr>
            <p:ph type="ftr" sz="quarter" idx="11"/>
          </p:nvPr>
        </p:nvSpPr>
        <p:spPr>
          <a:xfrm>
            <a:off x="3465443" y="6466114"/>
            <a:ext cx="5261114" cy="255361"/>
          </a:xfrm>
        </p:spPr>
        <p:txBody>
          <a:bodyPr/>
          <a:lstStyle>
            <a:lvl1pPr>
              <a:defRPr sz="1100">
                <a:latin typeface="Arial" panose="020B0604020202020204" pitchFamily="34" charset="0"/>
                <a:cs typeface="Arial" panose="020B0604020202020204" pitchFamily="34" charset="0"/>
              </a:defRPr>
            </a:lvl1pPr>
          </a:lstStyle>
          <a:p>
            <a:r>
              <a:rPr lang="vi-VN"/>
              <a:t>Thực hiện bởi Trường Đại học Công nghệ Thông tin, ĐHQG-HCM</a:t>
            </a:r>
            <a:endParaRPr lang="en-VN"/>
          </a:p>
        </p:txBody>
      </p:sp>
      <p:grpSp>
        <p:nvGrpSpPr>
          <p:cNvPr id="36" name="Group 35">
            <a:extLst>
              <a:ext uri="{FF2B5EF4-FFF2-40B4-BE49-F238E27FC236}">
                <a16:creationId xmlns:a16="http://schemas.microsoft.com/office/drawing/2014/main" id="{11E5AAB4-F14E-4F9C-E123-7635A7EF6275}"/>
              </a:ext>
            </a:extLst>
          </p:cNvPr>
          <p:cNvGrpSpPr/>
          <p:nvPr/>
        </p:nvGrpSpPr>
        <p:grpSpPr>
          <a:xfrm>
            <a:off x="-2395022" y="1121391"/>
            <a:ext cx="4841288" cy="5054000"/>
            <a:chOff x="-1259888" y="901609"/>
            <a:chExt cx="4841288" cy="5054000"/>
          </a:xfrm>
        </p:grpSpPr>
        <p:grpSp>
          <p:nvGrpSpPr>
            <p:cNvPr id="6" name="Group 5">
              <a:extLst>
                <a:ext uri="{FF2B5EF4-FFF2-40B4-BE49-F238E27FC236}">
                  <a16:creationId xmlns:a16="http://schemas.microsoft.com/office/drawing/2014/main" id="{A2E31223-939B-D84C-4ACC-CDC6CEB64FEF}"/>
                </a:ext>
              </a:extLst>
            </p:cNvPr>
            <p:cNvGrpSpPr/>
            <p:nvPr userDrawn="1"/>
          </p:nvGrpSpPr>
          <p:grpSpPr>
            <a:xfrm>
              <a:off x="-1225468" y="901609"/>
              <a:ext cx="4806868" cy="664514"/>
              <a:chOff x="0" y="901609"/>
              <a:chExt cx="4806868" cy="664514"/>
            </a:xfrm>
          </p:grpSpPr>
          <p:cxnSp>
            <p:nvCxnSpPr>
              <p:cNvPr id="7" name="Straight Connector 6">
                <a:extLst>
                  <a:ext uri="{FF2B5EF4-FFF2-40B4-BE49-F238E27FC236}">
                    <a16:creationId xmlns:a16="http://schemas.microsoft.com/office/drawing/2014/main" id="{2DB06BED-50E6-B29E-B929-6D7717DB8E5E}"/>
                  </a:ext>
                </a:extLst>
              </p:cNvPr>
              <p:cNvCxnSpPr/>
              <p:nvPr/>
            </p:nvCxnSpPr>
            <p:spPr>
              <a:xfrm>
                <a:off x="0" y="1566123"/>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58C69F9-0B5B-5D9E-7034-C8237177065E}"/>
                  </a:ext>
                </a:extLst>
              </p:cNvPr>
              <p:cNvCxnSpPr>
                <a:cxnSpLocks/>
              </p:cNvCxnSpPr>
              <p:nvPr/>
            </p:nvCxnSpPr>
            <p:spPr>
              <a:xfrm flipV="1">
                <a:off x="2520285" y="1059987"/>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F5F07FD-916F-9286-7ADA-4A2252FCBB28}"/>
                  </a:ext>
                </a:extLst>
              </p:cNvPr>
              <p:cNvCxnSpPr>
                <a:cxnSpLocks/>
              </p:cNvCxnSpPr>
              <p:nvPr/>
            </p:nvCxnSpPr>
            <p:spPr>
              <a:xfrm>
                <a:off x="3111690" y="1059987"/>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23A8BE15-FC97-76D3-BF6B-29B7114D4716}"/>
                  </a:ext>
                </a:extLst>
              </p:cNvPr>
              <p:cNvSpPr/>
              <p:nvPr/>
            </p:nvSpPr>
            <p:spPr>
              <a:xfrm>
                <a:off x="4490113" y="901609"/>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04AB711F-106D-5EA6-AAFA-CF1A979FF6F9}"/>
                </a:ext>
              </a:extLst>
            </p:cNvPr>
            <p:cNvGrpSpPr/>
            <p:nvPr userDrawn="1"/>
          </p:nvGrpSpPr>
          <p:grpSpPr>
            <a:xfrm flipV="1">
              <a:off x="-1225468" y="5291095"/>
              <a:ext cx="4806868" cy="664514"/>
              <a:chOff x="0" y="1232525"/>
              <a:chExt cx="4806868" cy="664514"/>
            </a:xfrm>
          </p:grpSpPr>
          <p:cxnSp>
            <p:nvCxnSpPr>
              <p:cNvPr id="12" name="Straight Connector 11">
                <a:extLst>
                  <a:ext uri="{FF2B5EF4-FFF2-40B4-BE49-F238E27FC236}">
                    <a16:creationId xmlns:a16="http://schemas.microsoft.com/office/drawing/2014/main" id="{5660A401-E892-4348-0DC3-086E4EF0B6E4}"/>
                  </a:ext>
                </a:extLst>
              </p:cNvPr>
              <p:cNvCxnSpPr/>
              <p:nvPr/>
            </p:nvCxnSpPr>
            <p:spPr>
              <a:xfrm>
                <a:off x="0" y="1897039"/>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AFDB122-E638-017C-654A-F8EC6AB0B27F}"/>
                  </a:ext>
                </a:extLst>
              </p:cNvPr>
              <p:cNvCxnSpPr>
                <a:cxnSpLocks/>
              </p:cNvCxnSpPr>
              <p:nvPr/>
            </p:nvCxnSpPr>
            <p:spPr>
              <a:xfrm flipV="1">
                <a:off x="2520285" y="1390903"/>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C676F38-72FE-4F76-7E67-580148C08A51}"/>
                  </a:ext>
                </a:extLst>
              </p:cNvPr>
              <p:cNvCxnSpPr>
                <a:cxnSpLocks/>
              </p:cNvCxnSpPr>
              <p:nvPr/>
            </p:nvCxnSpPr>
            <p:spPr>
              <a:xfrm>
                <a:off x="3111690" y="1390903"/>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7E06E3C-C182-FD6B-BB7B-4847F4323944}"/>
                  </a:ext>
                </a:extLst>
              </p:cNvPr>
              <p:cNvSpPr/>
              <p:nvPr/>
            </p:nvSpPr>
            <p:spPr>
              <a:xfrm>
                <a:off x="4490113" y="123252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821F68F9-560D-A608-4130-5D9040FE3F01}"/>
                </a:ext>
              </a:extLst>
            </p:cNvPr>
            <p:cNvGrpSpPr/>
            <p:nvPr userDrawn="1"/>
          </p:nvGrpSpPr>
          <p:grpSpPr>
            <a:xfrm>
              <a:off x="-1225469" y="1860637"/>
              <a:ext cx="3835321" cy="547270"/>
              <a:chOff x="-1" y="1860637"/>
              <a:chExt cx="3835321" cy="547270"/>
            </a:xfrm>
          </p:grpSpPr>
          <p:sp>
            <p:nvSpPr>
              <p:cNvPr id="17" name="Oval 16">
                <a:extLst>
                  <a:ext uri="{FF2B5EF4-FFF2-40B4-BE49-F238E27FC236}">
                    <a16:creationId xmlns:a16="http://schemas.microsoft.com/office/drawing/2014/main" id="{A6A5574E-F30D-A49F-E874-231C445514E4}"/>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1AABF66E-DE89-B1F6-062E-2BC96ADE0530}"/>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B0E2531-6E1E-6A7F-6704-D0334B1AB6C8}"/>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6A1DDC-0D65-0297-E1E5-DC4B2441C524}"/>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C25C9018-B01E-F47F-3802-C002B3E7B2AF}"/>
                </a:ext>
              </a:extLst>
            </p:cNvPr>
            <p:cNvGrpSpPr/>
            <p:nvPr userDrawn="1"/>
          </p:nvGrpSpPr>
          <p:grpSpPr>
            <a:xfrm flipV="1">
              <a:off x="-1259888" y="4408929"/>
              <a:ext cx="3835321" cy="547270"/>
              <a:chOff x="-1" y="1860637"/>
              <a:chExt cx="3835321" cy="547270"/>
            </a:xfrm>
          </p:grpSpPr>
          <p:sp>
            <p:nvSpPr>
              <p:cNvPr id="22" name="Oval 21">
                <a:extLst>
                  <a:ext uri="{FF2B5EF4-FFF2-40B4-BE49-F238E27FC236}">
                    <a16:creationId xmlns:a16="http://schemas.microsoft.com/office/drawing/2014/main" id="{17C82ECD-21F2-F43B-6992-AE7FB9F2798F}"/>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99F69DC7-3AE7-E60B-2377-4B4F72314B92}"/>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27743B-09AF-DFA3-B333-99F4D9A43DFB}"/>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F40737-164C-459C-2ABE-C4DE4A29E373}"/>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74A28006-5F76-1896-7905-6715849C97AC}"/>
                </a:ext>
              </a:extLst>
            </p:cNvPr>
            <p:cNvGrpSpPr/>
            <p:nvPr userDrawn="1"/>
          </p:nvGrpSpPr>
          <p:grpSpPr>
            <a:xfrm>
              <a:off x="-1252333" y="2715185"/>
              <a:ext cx="2776521" cy="436736"/>
              <a:chOff x="-26865" y="2715185"/>
              <a:chExt cx="2776521" cy="436736"/>
            </a:xfrm>
          </p:grpSpPr>
          <p:cxnSp>
            <p:nvCxnSpPr>
              <p:cNvPr id="27" name="Straight Connector 26">
                <a:extLst>
                  <a:ext uri="{FF2B5EF4-FFF2-40B4-BE49-F238E27FC236}">
                    <a16:creationId xmlns:a16="http://schemas.microsoft.com/office/drawing/2014/main" id="{02985FB7-4D54-A096-221C-AB21916398BD}"/>
                  </a:ext>
                </a:extLst>
              </p:cNvPr>
              <p:cNvCxnSpPr/>
              <p:nvPr/>
            </p:nvCxnSpPr>
            <p:spPr>
              <a:xfrm>
                <a:off x="-26865" y="3151921"/>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DDEC85B-E1F4-38FE-0E5C-E5850D2C995F}"/>
                  </a:ext>
                </a:extLst>
              </p:cNvPr>
              <p:cNvCxnSpPr>
                <a:cxnSpLocks/>
              </p:cNvCxnSpPr>
              <p:nvPr/>
            </p:nvCxnSpPr>
            <p:spPr>
              <a:xfrm flipV="1">
                <a:off x="1368303" y="2877197"/>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E6622AE-52DB-9FD4-5FA6-F8C5F2606706}"/>
                  </a:ext>
                </a:extLst>
              </p:cNvPr>
              <p:cNvCxnSpPr>
                <a:cxnSpLocks/>
              </p:cNvCxnSpPr>
              <p:nvPr/>
            </p:nvCxnSpPr>
            <p:spPr>
              <a:xfrm>
                <a:off x="1695690" y="2877197"/>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9264108-0C61-CCC7-04EF-695A004F44BA}"/>
                  </a:ext>
                </a:extLst>
              </p:cNvPr>
              <p:cNvSpPr/>
              <p:nvPr/>
            </p:nvSpPr>
            <p:spPr>
              <a:xfrm>
                <a:off x="2432901" y="271518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A1F8E5A4-A013-ABE4-F3E5-36BBEE45994B}"/>
                </a:ext>
              </a:extLst>
            </p:cNvPr>
            <p:cNvGrpSpPr/>
            <p:nvPr userDrawn="1"/>
          </p:nvGrpSpPr>
          <p:grpSpPr>
            <a:xfrm>
              <a:off x="-1225468" y="3843225"/>
              <a:ext cx="2802371" cy="433101"/>
              <a:chOff x="-34420" y="3843718"/>
              <a:chExt cx="2802371" cy="433101"/>
            </a:xfrm>
          </p:grpSpPr>
          <p:cxnSp>
            <p:nvCxnSpPr>
              <p:cNvPr id="32" name="Straight Connector 31">
                <a:extLst>
                  <a:ext uri="{FF2B5EF4-FFF2-40B4-BE49-F238E27FC236}">
                    <a16:creationId xmlns:a16="http://schemas.microsoft.com/office/drawing/2014/main" id="{92CA967D-77D2-F89E-9996-2B247282DA6A}"/>
                  </a:ext>
                </a:extLst>
              </p:cNvPr>
              <p:cNvCxnSpPr/>
              <p:nvPr/>
            </p:nvCxnSpPr>
            <p:spPr>
              <a:xfrm flipV="1">
                <a:off x="-34420" y="3843718"/>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D106A27-9FB0-65D0-E42B-5A9345BBE7A8}"/>
                  </a:ext>
                </a:extLst>
              </p:cNvPr>
              <p:cNvCxnSpPr>
                <a:cxnSpLocks/>
              </p:cNvCxnSpPr>
              <p:nvPr/>
            </p:nvCxnSpPr>
            <p:spPr>
              <a:xfrm>
                <a:off x="1360748" y="3843718"/>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A310D0-0781-F61D-3188-05A327C3E38C}"/>
                  </a:ext>
                </a:extLst>
              </p:cNvPr>
              <p:cNvCxnSpPr>
                <a:cxnSpLocks/>
              </p:cNvCxnSpPr>
              <p:nvPr/>
            </p:nvCxnSpPr>
            <p:spPr>
              <a:xfrm flipV="1">
                <a:off x="1688135" y="4118442"/>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74C60948-61FC-2116-FCE6-F05185B2432A}"/>
                  </a:ext>
                </a:extLst>
              </p:cNvPr>
              <p:cNvSpPr/>
              <p:nvPr/>
            </p:nvSpPr>
            <p:spPr>
              <a:xfrm>
                <a:off x="2451196" y="3960064"/>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37" name="Group 36">
            <a:extLst>
              <a:ext uri="{FF2B5EF4-FFF2-40B4-BE49-F238E27FC236}">
                <a16:creationId xmlns:a16="http://schemas.microsoft.com/office/drawing/2014/main" id="{A9D55038-C512-E74F-0316-32FA44AC85DA}"/>
              </a:ext>
            </a:extLst>
          </p:cNvPr>
          <p:cNvGrpSpPr/>
          <p:nvPr/>
        </p:nvGrpSpPr>
        <p:grpSpPr>
          <a:xfrm flipH="1">
            <a:off x="9712829" y="1121391"/>
            <a:ext cx="4841288" cy="5054000"/>
            <a:chOff x="-1259888" y="901609"/>
            <a:chExt cx="4841288" cy="5054000"/>
          </a:xfrm>
        </p:grpSpPr>
        <p:grpSp>
          <p:nvGrpSpPr>
            <p:cNvPr id="38" name="Group 37">
              <a:extLst>
                <a:ext uri="{FF2B5EF4-FFF2-40B4-BE49-F238E27FC236}">
                  <a16:creationId xmlns:a16="http://schemas.microsoft.com/office/drawing/2014/main" id="{CC8D5E8A-34C2-98F5-01F2-D2CAA76A0A9E}"/>
                </a:ext>
              </a:extLst>
            </p:cNvPr>
            <p:cNvGrpSpPr/>
            <p:nvPr userDrawn="1"/>
          </p:nvGrpSpPr>
          <p:grpSpPr>
            <a:xfrm>
              <a:off x="-1225468" y="901609"/>
              <a:ext cx="4806868" cy="664514"/>
              <a:chOff x="0" y="901609"/>
              <a:chExt cx="4806868" cy="664514"/>
            </a:xfrm>
          </p:grpSpPr>
          <p:cxnSp>
            <p:nvCxnSpPr>
              <p:cNvPr id="64" name="Straight Connector 63">
                <a:extLst>
                  <a:ext uri="{FF2B5EF4-FFF2-40B4-BE49-F238E27FC236}">
                    <a16:creationId xmlns:a16="http://schemas.microsoft.com/office/drawing/2014/main" id="{E6EEF1F3-D1D1-DEB4-E491-3B5E510B766B}"/>
                  </a:ext>
                </a:extLst>
              </p:cNvPr>
              <p:cNvCxnSpPr/>
              <p:nvPr/>
            </p:nvCxnSpPr>
            <p:spPr>
              <a:xfrm>
                <a:off x="0" y="1566123"/>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6BAF104D-64C5-1843-2B4A-2AEDAF0D6175}"/>
                  </a:ext>
                </a:extLst>
              </p:cNvPr>
              <p:cNvCxnSpPr>
                <a:cxnSpLocks/>
              </p:cNvCxnSpPr>
              <p:nvPr/>
            </p:nvCxnSpPr>
            <p:spPr>
              <a:xfrm flipV="1">
                <a:off x="2520285" y="1059987"/>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91F5277-EE93-31FB-AAD8-F64F97837DDA}"/>
                  </a:ext>
                </a:extLst>
              </p:cNvPr>
              <p:cNvCxnSpPr>
                <a:cxnSpLocks/>
              </p:cNvCxnSpPr>
              <p:nvPr/>
            </p:nvCxnSpPr>
            <p:spPr>
              <a:xfrm>
                <a:off x="3111690" y="1059987"/>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36A6A4EA-512C-BD8D-6200-C1B6D161AF96}"/>
                  </a:ext>
                </a:extLst>
              </p:cNvPr>
              <p:cNvSpPr/>
              <p:nvPr/>
            </p:nvSpPr>
            <p:spPr>
              <a:xfrm>
                <a:off x="4490113" y="901609"/>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9" name="Group 38">
              <a:extLst>
                <a:ext uri="{FF2B5EF4-FFF2-40B4-BE49-F238E27FC236}">
                  <a16:creationId xmlns:a16="http://schemas.microsoft.com/office/drawing/2014/main" id="{48417325-5CBC-9245-EBBF-5495BB114BB9}"/>
                </a:ext>
              </a:extLst>
            </p:cNvPr>
            <p:cNvGrpSpPr/>
            <p:nvPr userDrawn="1"/>
          </p:nvGrpSpPr>
          <p:grpSpPr>
            <a:xfrm flipV="1">
              <a:off x="-1225468" y="5291095"/>
              <a:ext cx="4806868" cy="664514"/>
              <a:chOff x="0" y="1232525"/>
              <a:chExt cx="4806868" cy="664514"/>
            </a:xfrm>
          </p:grpSpPr>
          <p:cxnSp>
            <p:nvCxnSpPr>
              <p:cNvPr id="60" name="Straight Connector 59">
                <a:extLst>
                  <a:ext uri="{FF2B5EF4-FFF2-40B4-BE49-F238E27FC236}">
                    <a16:creationId xmlns:a16="http://schemas.microsoft.com/office/drawing/2014/main" id="{2ABA872F-CF9E-97F0-0BEB-43E95F81970F}"/>
                  </a:ext>
                </a:extLst>
              </p:cNvPr>
              <p:cNvCxnSpPr/>
              <p:nvPr/>
            </p:nvCxnSpPr>
            <p:spPr>
              <a:xfrm>
                <a:off x="0" y="1897039"/>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E558871-BCDE-178B-024F-81DBE95811F1}"/>
                  </a:ext>
                </a:extLst>
              </p:cNvPr>
              <p:cNvCxnSpPr>
                <a:cxnSpLocks/>
              </p:cNvCxnSpPr>
              <p:nvPr/>
            </p:nvCxnSpPr>
            <p:spPr>
              <a:xfrm flipV="1">
                <a:off x="2520285" y="1390903"/>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13BB9F5-0BB8-705B-E8A1-5FA6735325E4}"/>
                  </a:ext>
                </a:extLst>
              </p:cNvPr>
              <p:cNvCxnSpPr>
                <a:cxnSpLocks/>
              </p:cNvCxnSpPr>
              <p:nvPr/>
            </p:nvCxnSpPr>
            <p:spPr>
              <a:xfrm>
                <a:off x="3111690" y="1390903"/>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2DF72871-077F-48BE-91AF-DE72A1841D14}"/>
                  </a:ext>
                </a:extLst>
              </p:cNvPr>
              <p:cNvSpPr/>
              <p:nvPr/>
            </p:nvSpPr>
            <p:spPr>
              <a:xfrm>
                <a:off x="4490113" y="123252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0917CABE-75B7-599D-4246-DCB5968A10A9}"/>
                </a:ext>
              </a:extLst>
            </p:cNvPr>
            <p:cNvGrpSpPr/>
            <p:nvPr userDrawn="1"/>
          </p:nvGrpSpPr>
          <p:grpSpPr>
            <a:xfrm>
              <a:off x="-1225469" y="1860637"/>
              <a:ext cx="3835321" cy="547270"/>
              <a:chOff x="-1" y="1860637"/>
              <a:chExt cx="3835321" cy="547270"/>
            </a:xfrm>
          </p:grpSpPr>
          <p:sp>
            <p:nvSpPr>
              <p:cNvPr id="56" name="Oval 55">
                <a:extLst>
                  <a:ext uri="{FF2B5EF4-FFF2-40B4-BE49-F238E27FC236}">
                    <a16:creationId xmlns:a16="http://schemas.microsoft.com/office/drawing/2014/main" id="{98A88CE2-C346-6A1C-2ECA-F96ED3759F52}"/>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7" name="Straight Connector 56">
                <a:extLst>
                  <a:ext uri="{FF2B5EF4-FFF2-40B4-BE49-F238E27FC236}">
                    <a16:creationId xmlns:a16="http://schemas.microsoft.com/office/drawing/2014/main" id="{5A2C42DA-B857-1726-C8D9-FE4710E5AF27}"/>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22A1339-07A9-9E34-F0B5-0FC956E053B1}"/>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39CB6646-AD5A-592F-1BBF-6F86BE47C2E5}"/>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D2335E1C-3065-23F6-E27F-3F0198899BD3}"/>
                </a:ext>
              </a:extLst>
            </p:cNvPr>
            <p:cNvGrpSpPr/>
            <p:nvPr userDrawn="1"/>
          </p:nvGrpSpPr>
          <p:grpSpPr>
            <a:xfrm flipV="1">
              <a:off x="-1259888" y="4408929"/>
              <a:ext cx="3835321" cy="547270"/>
              <a:chOff x="-1" y="1860637"/>
              <a:chExt cx="3835321" cy="547270"/>
            </a:xfrm>
          </p:grpSpPr>
          <p:sp>
            <p:nvSpPr>
              <p:cNvPr id="52" name="Oval 51">
                <a:extLst>
                  <a:ext uri="{FF2B5EF4-FFF2-40B4-BE49-F238E27FC236}">
                    <a16:creationId xmlns:a16="http://schemas.microsoft.com/office/drawing/2014/main" id="{0054D5F9-BD76-DFA5-747D-63210423AF11}"/>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3" name="Straight Connector 52">
                <a:extLst>
                  <a:ext uri="{FF2B5EF4-FFF2-40B4-BE49-F238E27FC236}">
                    <a16:creationId xmlns:a16="http://schemas.microsoft.com/office/drawing/2014/main" id="{CCE92875-704E-A1B5-07E6-FAEFE45DBA51}"/>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465DD13-4162-48B0-8660-1DA77169F84E}"/>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5D16174-2600-C069-974A-6FEA86E0360D}"/>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273999E9-4737-2309-371C-9E0670D1FA16}"/>
                </a:ext>
              </a:extLst>
            </p:cNvPr>
            <p:cNvGrpSpPr/>
            <p:nvPr userDrawn="1"/>
          </p:nvGrpSpPr>
          <p:grpSpPr>
            <a:xfrm>
              <a:off x="-1252333" y="2715185"/>
              <a:ext cx="2776521" cy="436736"/>
              <a:chOff x="-26865" y="2715185"/>
              <a:chExt cx="2776521" cy="436736"/>
            </a:xfrm>
          </p:grpSpPr>
          <p:cxnSp>
            <p:nvCxnSpPr>
              <p:cNvPr id="48" name="Straight Connector 47">
                <a:extLst>
                  <a:ext uri="{FF2B5EF4-FFF2-40B4-BE49-F238E27FC236}">
                    <a16:creationId xmlns:a16="http://schemas.microsoft.com/office/drawing/2014/main" id="{F8BEE6AC-D79B-8E2A-ABF5-4EEEA5212958}"/>
                  </a:ext>
                </a:extLst>
              </p:cNvPr>
              <p:cNvCxnSpPr/>
              <p:nvPr/>
            </p:nvCxnSpPr>
            <p:spPr>
              <a:xfrm>
                <a:off x="-26865" y="3151921"/>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71D58E6-0CF0-201A-6AC4-AC76E73B91AC}"/>
                  </a:ext>
                </a:extLst>
              </p:cNvPr>
              <p:cNvCxnSpPr>
                <a:cxnSpLocks/>
              </p:cNvCxnSpPr>
              <p:nvPr/>
            </p:nvCxnSpPr>
            <p:spPr>
              <a:xfrm flipV="1">
                <a:off x="1368303" y="2877197"/>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3F8ECCF-CC37-3AD1-B56C-A8D4EAB0F408}"/>
                  </a:ext>
                </a:extLst>
              </p:cNvPr>
              <p:cNvCxnSpPr>
                <a:cxnSpLocks/>
              </p:cNvCxnSpPr>
              <p:nvPr/>
            </p:nvCxnSpPr>
            <p:spPr>
              <a:xfrm>
                <a:off x="1695690" y="2877197"/>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31674892-B2C7-136E-8594-C11B8E269F87}"/>
                  </a:ext>
                </a:extLst>
              </p:cNvPr>
              <p:cNvSpPr/>
              <p:nvPr/>
            </p:nvSpPr>
            <p:spPr>
              <a:xfrm>
                <a:off x="2432901" y="271518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3" name="Group 42">
              <a:extLst>
                <a:ext uri="{FF2B5EF4-FFF2-40B4-BE49-F238E27FC236}">
                  <a16:creationId xmlns:a16="http://schemas.microsoft.com/office/drawing/2014/main" id="{831C3464-516C-C4D2-7CEC-A8FAE9B21FCD}"/>
                </a:ext>
              </a:extLst>
            </p:cNvPr>
            <p:cNvGrpSpPr/>
            <p:nvPr userDrawn="1"/>
          </p:nvGrpSpPr>
          <p:grpSpPr>
            <a:xfrm>
              <a:off x="-1225468" y="3843225"/>
              <a:ext cx="2802371" cy="433101"/>
              <a:chOff x="-34420" y="3843718"/>
              <a:chExt cx="2802371" cy="433101"/>
            </a:xfrm>
          </p:grpSpPr>
          <p:cxnSp>
            <p:nvCxnSpPr>
              <p:cNvPr id="44" name="Straight Connector 43">
                <a:extLst>
                  <a:ext uri="{FF2B5EF4-FFF2-40B4-BE49-F238E27FC236}">
                    <a16:creationId xmlns:a16="http://schemas.microsoft.com/office/drawing/2014/main" id="{408CCADE-8B1D-0E30-0A68-1F46B13BC757}"/>
                  </a:ext>
                </a:extLst>
              </p:cNvPr>
              <p:cNvCxnSpPr/>
              <p:nvPr/>
            </p:nvCxnSpPr>
            <p:spPr>
              <a:xfrm flipV="1">
                <a:off x="-34420" y="3843718"/>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817E267-84D9-FC0C-E5D5-1DD3288DCC70}"/>
                  </a:ext>
                </a:extLst>
              </p:cNvPr>
              <p:cNvCxnSpPr>
                <a:cxnSpLocks/>
              </p:cNvCxnSpPr>
              <p:nvPr/>
            </p:nvCxnSpPr>
            <p:spPr>
              <a:xfrm>
                <a:off x="1360748" y="3843718"/>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A383401-6B48-1369-8E23-310FBDF1E0DF}"/>
                  </a:ext>
                </a:extLst>
              </p:cNvPr>
              <p:cNvCxnSpPr>
                <a:cxnSpLocks/>
              </p:cNvCxnSpPr>
              <p:nvPr/>
            </p:nvCxnSpPr>
            <p:spPr>
              <a:xfrm flipV="1">
                <a:off x="1688135" y="4118442"/>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715E2EA8-3EC1-AFA6-AC3A-1F5D01C1902E}"/>
                  </a:ext>
                </a:extLst>
              </p:cNvPr>
              <p:cNvSpPr/>
              <p:nvPr/>
            </p:nvSpPr>
            <p:spPr>
              <a:xfrm>
                <a:off x="2451196" y="3960064"/>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69" name="Oval 68">
            <a:extLst>
              <a:ext uri="{FF2B5EF4-FFF2-40B4-BE49-F238E27FC236}">
                <a16:creationId xmlns:a16="http://schemas.microsoft.com/office/drawing/2014/main" id="{18EDBFE5-F6A7-D377-B524-2A5E293A8580}"/>
              </a:ext>
            </a:extLst>
          </p:cNvPr>
          <p:cNvSpPr/>
          <p:nvPr/>
        </p:nvSpPr>
        <p:spPr>
          <a:xfrm>
            <a:off x="11924591" y="658314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F24298E1-B4F3-31E6-9C4D-5AE100CD89B6}"/>
              </a:ext>
            </a:extLst>
          </p:cNvPr>
          <p:cNvSpPr>
            <a:spLocks noGrp="1"/>
          </p:cNvSpPr>
          <p:nvPr>
            <p:ph type="sldNum" sz="quarter" idx="12"/>
          </p:nvPr>
        </p:nvSpPr>
        <p:spPr>
          <a:xfrm>
            <a:off x="11900400" y="6566400"/>
            <a:ext cx="291600" cy="291600"/>
          </a:xfrm>
        </p:spPr>
        <p:txBody>
          <a:bodyPr/>
          <a:lstStyle>
            <a:lvl1pPr algn="ctr">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t>‹#›</a:t>
            </a:fld>
            <a:endParaRPr lang="en-VN"/>
          </a:p>
        </p:txBody>
      </p:sp>
      <p:sp>
        <p:nvSpPr>
          <p:cNvPr id="70" name="TextBox 69">
            <a:extLst>
              <a:ext uri="{FF2B5EF4-FFF2-40B4-BE49-F238E27FC236}">
                <a16:creationId xmlns:a16="http://schemas.microsoft.com/office/drawing/2014/main" id="{03E32705-3D72-A324-09E4-62DB4F73E8B8}"/>
              </a:ext>
            </a:extLst>
          </p:cNvPr>
          <p:cNvSpPr txBox="1"/>
          <p:nvPr/>
        </p:nvSpPr>
        <p:spPr>
          <a:xfrm>
            <a:off x="4702630" y="640081"/>
            <a:ext cx="3028822" cy="646331"/>
          </a:xfrm>
          <a:prstGeom prst="rect">
            <a:avLst/>
          </a:prstGeom>
          <a:gradFill>
            <a:gsLst>
              <a:gs pos="0">
                <a:srgbClr val="0072FF"/>
              </a:gs>
              <a:gs pos="100000">
                <a:srgbClr val="00C6FF"/>
              </a:gs>
            </a:gsLst>
            <a:path path="shape">
              <a:fillToRect l="50000" t="50000" r="50000" b="50000"/>
            </a:path>
          </a:gradFill>
        </p:spPr>
        <p:txBody>
          <a:bodyPr wrap="square" rtlCol="0" anchor="ctr">
            <a:spAutoFit/>
          </a:bodyPr>
          <a:lstStyle/>
          <a:p>
            <a:pPr algn="ctr"/>
            <a:endParaRPr lang="en-VN" sz="3600" b="1" dirty="0">
              <a:solidFill>
                <a:schemeClr val="bg1"/>
              </a:solidFill>
              <a:latin typeface="Times New Roman" panose="02020603050405020304" pitchFamily="18" charset="0"/>
              <a:cs typeface="Times New Roman" panose="02020603050405020304" pitchFamily="18" charset="0"/>
            </a:endParaRPr>
          </a:p>
        </p:txBody>
      </p:sp>
      <p:sp>
        <p:nvSpPr>
          <p:cNvPr id="73" name="Text Placeholder 72">
            <a:extLst>
              <a:ext uri="{FF2B5EF4-FFF2-40B4-BE49-F238E27FC236}">
                <a16:creationId xmlns:a16="http://schemas.microsoft.com/office/drawing/2014/main" id="{76C3F59F-1B16-EF53-7B37-4235433DF423}"/>
              </a:ext>
            </a:extLst>
          </p:cNvPr>
          <p:cNvSpPr>
            <a:spLocks noGrp="1"/>
          </p:cNvSpPr>
          <p:nvPr>
            <p:ph type="body" sz="quarter" idx="13" hasCustomPrompt="1"/>
          </p:nvPr>
        </p:nvSpPr>
        <p:spPr>
          <a:xfrm>
            <a:off x="1610708" y="1286346"/>
            <a:ext cx="8970586" cy="4699000"/>
          </a:xfrm>
        </p:spPr>
        <p:txBody>
          <a:bodyPr anchor="ctr">
            <a:normAutofit/>
          </a:bodyPr>
          <a:lstStyle>
            <a:lvl1pPr marL="514350" indent="-514350" algn="just">
              <a:lnSpc>
                <a:spcPct val="130000"/>
              </a:lnSpc>
              <a:spcBef>
                <a:spcPts val="300"/>
              </a:spcBef>
              <a:spcAft>
                <a:spcPts val="300"/>
              </a:spcAft>
              <a:buFont typeface="+mj-lt"/>
              <a:buAutoNum type="arabicPeriod"/>
              <a:defRPr sz="2800">
                <a:latin typeface="Arial" panose="020B0604020202020204" pitchFamily="34" charset="0"/>
                <a:cs typeface="Arial" panose="020B0604020202020204" pitchFamily="34" charset="0"/>
              </a:defRPr>
            </a:lvl1pPr>
            <a:lvl2pPr marL="914400" indent="-457200" algn="ctr">
              <a:buFont typeface="+mj-lt"/>
              <a:buAutoNum type="arabicPeriod"/>
              <a:defRPr>
                <a:latin typeface="Arial" panose="020B0604020202020204" pitchFamily="34" charset="0"/>
                <a:cs typeface="Arial" panose="020B0604020202020204" pitchFamily="34" charset="0"/>
              </a:defRPr>
            </a:lvl2pPr>
            <a:lvl3pPr marL="1371600" indent="-457200" algn="ctr">
              <a:buFont typeface="+mj-lt"/>
              <a:buAutoNum type="arabicPeriod"/>
              <a:defRPr>
                <a:latin typeface="Arial" panose="020B0604020202020204" pitchFamily="34" charset="0"/>
                <a:cs typeface="Arial" panose="020B0604020202020204" pitchFamily="34" charset="0"/>
              </a:defRPr>
            </a:lvl3pPr>
            <a:lvl4pPr marL="1714500" indent="-342900" algn="ctr">
              <a:buFont typeface="+mj-lt"/>
              <a:buAutoNum type="arabicPeriod"/>
              <a:defRPr>
                <a:latin typeface="Arial" panose="020B0604020202020204" pitchFamily="34" charset="0"/>
                <a:cs typeface="Arial" panose="020B0604020202020204" pitchFamily="34" charset="0"/>
              </a:defRPr>
            </a:lvl4pPr>
            <a:lvl5pPr marL="2171700" indent="-342900" algn="ctr">
              <a:buFont typeface="+mj-lt"/>
              <a:buAutoNum type="arabicPeriod"/>
              <a:defRPr>
                <a:latin typeface="Arial" panose="020B0604020202020204" pitchFamily="34" charset="0"/>
                <a:cs typeface="Arial" panose="020B0604020202020204" pitchFamily="34" charset="0"/>
              </a:defRPr>
            </a:lvl5pPr>
          </a:lstStyle>
          <a:p>
            <a:pPr lvl="0"/>
            <a:r>
              <a:rPr lang="en-US" dirty="0" err="1"/>
              <a:t>Mục</a:t>
            </a:r>
            <a:r>
              <a:rPr lang="en-US" dirty="0"/>
              <a:t> 1</a:t>
            </a:r>
          </a:p>
          <a:p>
            <a:pPr lvl="0"/>
            <a:r>
              <a:rPr lang="en-US" dirty="0" err="1"/>
              <a:t>Mục</a:t>
            </a:r>
            <a:r>
              <a:rPr lang="en-US" dirty="0"/>
              <a:t> 2</a:t>
            </a:r>
          </a:p>
          <a:p>
            <a:pPr lvl="0"/>
            <a:r>
              <a:rPr lang="en-US" dirty="0" err="1"/>
              <a:t>Mục</a:t>
            </a:r>
            <a:r>
              <a:rPr lang="en-US" dirty="0"/>
              <a:t> 3</a:t>
            </a:r>
          </a:p>
          <a:p>
            <a:pPr lvl="0"/>
            <a:r>
              <a:rPr lang="en-US" dirty="0" err="1"/>
              <a:t>Mục</a:t>
            </a:r>
            <a:r>
              <a:rPr lang="en-US" dirty="0"/>
              <a:t> 4</a:t>
            </a:r>
          </a:p>
          <a:p>
            <a:pPr lvl="0"/>
            <a:r>
              <a:rPr lang="en-US" dirty="0" err="1"/>
              <a:t>Mục</a:t>
            </a:r>
            <a:r>
              <a:rPr lang="en-US" dirty="0"/>
              <a:t> 5</a:t>
            </a:r>
          </a:p>
        </p:txBody>
      </p:sp>
      <p:sp>
        <p:nvSpPr>
          <p:cNvPr id="75" name="Isosceles Triangle 12">
            <a:extLst>
              <a:ext uri="{FF2B5EF4-FFF2-40B4-BE49-F238E27FC236}">
                <a16:creationId xmlns:a16="http://schemas.microsoft.com/office/drawing/2014/main" id="{A388E1C1-619D-B3DE-405E-FEBD285E8A4D}"/>
              </a:ext>
            </a:extLst>
          </p:cNvPr>
          <p:cNvSpPr/>
          <p:nvPr/>
        </p:nvSpPr>
        <p:spPr>
          <a:xfrm rot="10800000">
            <a:off x="0" y="0"/>
            <a:ext cx="715617" cy="616911"/>
          </a:xfrm>
          <a:prstGeom prst="triangle">
            <a:avLst>
              <a:gd name="adj" fmla="val 100000"/>
            </a:avLst>
          </a:prstGeom>
          <a:solidFill>
            <a:srgbClr val="007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7C853EEA-59DB-F0D6-265D-88168C2394BB}"/>
              </a:ext>
            </a:extLst>
          </p:cNvPr>
          <p:cNvGrpSpPr/>
          <p:nvPr/>
        </p:nvGrpSpPr>
        <p:grpSpPr>
          <a:xfrm>
            <a:off x="58527" y="40944"/>
            <a:ext cx="2869771" cy="886519"/>
            <a:chOff x="44879" y="27296"/>
            <a:chExt cx="2869771" cy="886519"/>
          </a:xfrm>
          <a:solidFill>
            <a:srgbClr val="0072FF"/>
          </a:solidFill>
        </p:grpSpPr>
        <p:cxnSp>
          <p:nvCxnSpPr>
            <p:cNvPr id="77" name="Straight Connector 76">
              <a:extLst>
                <a:ext uri="{FF2B5EF4-FFF2-40B4-BE49-F238E27FC236}">
                  <a16:creationId xmlns:a16="http://schemas.microsoft.com/office/drawing/2014/main" id="{F437A5D6-1DC7-D389-82D2-23162AC05FBF}"/>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96068C2-8F0E-EB5D-CA9A-7015104FFBD1}"/>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C8D9F136-81C9-C695-8C54-BACD26A69D63}"/>
                </a:ext>
              </a:extLst>
            </p:cNvPr>
            <p:cNvCxnSpPr>
              <a:cxnSpLocks/>
            </p:cNvCxnSpPr>
            <p:nvPr/>
          </p:nvCxnSpPr>
          <p:spPr>
            <a:xfrm flipV="1">
              <a:off x="52214" y="654128"/>
              <a:ext cx="0" cy="25968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1B4C13D-5A18-5AEA-36B7-4E32F182BE34}"/>
              </a:ext>
            </a:extLst>
          </p:cNvPr>
          <p:cNvSpPr>
            <a:spLocks noGrp="1"/>
          </p:cNvSpPr>
          <p:nvPr>
            <p:ph type="dt" sz="half" idx="14"/>
          </p:nvPr>
        </p:nvSpPr>
        <p:spPr>
          <a:xfrm>
            <a:off x="796022" y="6454635"/>
            <a:ext cx="2132276" cy="266840"/>
          </a:xfrm>
        </p:spPr>
        <p:txBody>
          <a:bodyPr/>
          <a:lstStyle>
            <a:lvl1pPr>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0C327AE5-678A-433A-9FC7-2ED2E6ADCC5C}" type="datetime4">
              <a:rPr lang="en-US" smtClean="0"/>
              <a:t>November 2, 2023</a:t>
            </a:fld>
            <a:endParaRPr lang="en-VN"/>
          </a:p>
        </p:txBody>
      </p:sp>
      <p:sp>
        <p:nvSpPr>
          <p:cNvPr id="68" name="Text Placeholder 67">
            <a:extLst>
              <a:ext uri="{FF2B5EF4-FFF2-40B4-BE49-F238E27FC236}">
                <a16:creationId xmlns:a16="http://schemas.microsoft.com/office/drawing/2014/main" id="{265E554C-F3BA-A5AC-DA79-D9C2C9E84024}"/>
              </a:ext>
            </a:extLst>
          </p:cNvPr>
          <p:cNvSpPr>
            <a:spLocks noGrp="1"/>
          </p:cNvSpPr>
          <p:nvPr>
            <p:ph type="body" sz="quarter" idx="15" hasCustomPrompt="1"/>
          </p:nvPr>
        </p:nvSpPr>
        <p:spPr>
          <a:xfrm>
            <a:off x="4702630" y="629077"/>
            <a:ext cx="3028818" cy="657269"/>
          </a:xfrm>
        </p:spPr>
        <p:txBody>
          <a:bodyPr anchor="ctr">
            <a:normAutofit/>
          </a:bodyPr>
          <a:lstStyle>
            <a:lvl1pPr marL="0" indent="0" algn="ctr">
              <a:buNone/>
              <a:defRPr sz="3600" b="1">
                <a:solidFill>
                  <a:schemeClr val="bg1"/>
                </a:solidFill>
                <a:latin typeface="Times New Roman" panose="02020603050405020304" pitchFamily="18" charset="0"/>
                <a:cs typeface="Times New Roman" panose="02020603050405020304" pitchFamily="18" charset="0"/>
              </a:defRPr>
            </a:lvl1pPr>
          </a:lstStyle>
          <a:p>
            <a:pPr lvl="0"/>
            <a:r>
              <a:rPr lang="en-US" dirty="0"/>
              <a:t>NỘI DUNG</a:t>
            </a:r>
          </a:p>
        </p:txBody>
      </p:sp>
      <p:sp>
        <p:nvSpPr>
          <p:cNvPr id="71" name="Freeform 17">
            <a:extLst>
              <a:ext uri="{FF2B5EF4-FFF2-40B4-BE49-F238E27FC236}">
                <a16:creationId xmlns:a16="http://schemas.microsoft.com/office/drawing/2014/main" id="{D3D74F48-A56A-8D99-FF6D-AEEA18C04159}"/>
              </a:ext>
            </a:extLst>
          </p:cNvPr>
          <p:cNvSpPr/>
          <p:nvPr/>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Tree>
    <p:extLst>
      <p:ext uri="{BB962C8B-B14F-4D97-AF65-F5344CB8AC3E}">
        <p14:creationId xmlns:p14="http://schemas.microsoft.com/office/powerpoint/2010/main" val="4150957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êu đề chương">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76021CEA-9826-5DD2-8F9F-FCB0E58DFFA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 y="-1"/>
            <a:ext cx="12192001" cy="6854889"/>
          </a:xfrm>
          <a:prstGeom prst="rect">
            <a:avLst/>
          </a:prstGeom>
        </p:spPr>
      </p:pic>
      <p:sp>
        <p:nvSpPr>
          <p:cNvPr id="7" name="Rectangle 6">
            <a:extLst>
              <a:ext uri="{FF2B5EF4-FFF2-40B4-BE49-F238E27FC236}">
                <a16:creationId xmlns:a16="http://schemas.microsoft.com/office/drawing/2014/main" id="{70A8EA08-4ACD-C298-69F2-2D88060DD062}"/>
              </a:ext>
            </a:extLst>
          </p:cNvPr>
          <p:cNvSpPr/>
          <p:nvPr/>
        </p:nvSpPr>
        <p:spPr>
          <a:xfrm>
            <a:off x="0" y="-3113"/>
            <a:ext cx="12192000" cy="6858000"/>
          </a:xfrm>
          <a:prstGeom prst="rect">
            <a:avLst/>
          </a:prstGeom>
          <a:gradFill flip="none" rotWithShape="1">
            <a:gsLst>
              <a:gs pos="0">
                <a:srgbClr val="0A4671">
                  <a:alpha val="75000"/>
                </a:srgbClr>
              </a:gs>
              <a:gs pos="100000">
                <a:srgbClr val="0A467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Isosceles Triangle 12">
            <a:extLst>
              <a:ext uri="{FF2B5EF4-FFF2-40B4-BE49-F238E27FC236}">
                <a16:creationId xmlns:a16="http://schemas.microsoft.com/office/drawing/2014/main" id="{A49F0DD3-DC56-8398-42AE-9819F17BDE3D}"/>
              </a:ext>
            </a:extLst>
          </p:cNvPr>
          <p:cNvSpPr/>
          <p:nvPr/>
        </p:nvSpPr>
        <p:spPr>
          <a:xfrm rot="10800000">
            <a:off x="0" y="0"/>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8033CAF6-1926-D8C9-805D-C62294874052}"/>
              </a:ext>
            </a:extLst>
          </p:cNvPr>
          <p:cNvGrpSpPr/>
          <p:nvPr/>
        </p:nvGrpSpPr>
        <p:grpSpPr>
          <a:xfrm>
            <a:off x="58527" y="40944"/>
            <a:ext cx="2869771" cy="1563379"/>
            <a:chOff x="44879" y="27296"/>
            <a:chExt cx="2869771" cy="1563379"/>
          </a:xfrm>
          <a:solidFill>
            <a:srgbClr val="0072FF"/>
          </a:solidFill>
        </p:grpSpPr>
        <p:cxnSp>
          <p:nvCxnSpPr>
            <p:cNvPr id="20" name="Straight Connector 19">
              <a:extLst>
                <a:ext uri="{FF2B5EF4-FFF2-40B4-BE49-F238E27FC236}">
                  <a16:creationId xmlns:a16="http://schemas.microsoft.com/office/drawing/2014/main" id="{70625E9E-73EA-1C70-6330-DACC8A9A20A2}"/>
                </a:ext>
              </a:extLst>
            </p:cNvPr>
            <p:cNvCxnSpPr>
              <a:cxnSpLocks/>
            </p:cNvCxnSpPr>
            <p:nvPr/>
          </p:nvCxnSpPr>
          <p:spPr>
            <a:xfrm flipH="1">
              <a:off x="766351" y="34631"/>
              <a:ext cx="2148299" cy="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5225C7FE-6858-40F1-0A49-2AD56C0D4925}"/>
                </a:ext>
              </a:extLst>
            </p:cNvPr>
            <p:cNvCxnSpPr>
              <a:cxnSpLocks/>
            </p:cNvCxnSpPr>
            <p:nvPr/>
          </p:nvCxnSpPr>
          <p:spPr>
            <a:xfrm flipH="1">
              <a:off x="44879" y="27296"/>
              <a:ext cx="737495" cy="64421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8FBED07-28E7-32D7-F629-E50519173585}"/>
                </a:ext>
              </a:extLst>
            </p:cNvPr>
            <p:cNvCxnSpPr>
              <a:cxnSpLocks/>
            </p:cNvCxnSpPr>
            <p:nvPr/>
          </p:nvCxnSpPr>
          <p:spPr>
            <a:xfrm flipV="1">
              <a:off x="52214" y="654128"/>
              <a:ext cx="0" cy="936547"/>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grpSp>
      <p:sp>
        <p:nvSpPr>
          <p:cNvPr id="23" name="Isosceles Triangle 12">
            <a:extLst>
              <a:ext uri="{FF2B5EF4-FFF2-40B4-BE49-F238E27FC236}">
                <a16:creationId xmlns:a16="http://schemas.microsoft.com/office/drawing/2014/main" id="{5DB9FA21-5387-C238-85F9-516A2379F6C0}"/>
              </a:ext>
            </a:extLst>
          </p:cNvPr>
          <p:cNvSpPr/>
          <p:nvPr/>
        </p:nvSpPr>
        <p:spPr>
          <a:xfrm rot="10800000" flipH="1" flipV="1">
            <a:off x="11476383" y="6241089"/>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DFCC0B98-57DA-D911-8CE1-C15A09E2C7EC}"/>
              </a:ext>
            </a:extLst>
          </p:cNvPr>
          <p:cNvGrpSpPr/>
          <p:nvPr/>
        </p:nvGrpSpPr>
        <p:grpSpPr>
          <a:xfrm flipH="1" flipV="1">
            <a:off x="9263702" y="5253677"/>
            <a:ext cx="2869771" cy="1563379"/>
            <a:chOff x="44879" y="27296"/>
            <a:chExt cx="2869771" cy="1563379"/>
          </a:xfrm>
          <a:solidFill>
            <a:srgbClr val="0072FF"/>
          </a:solidFill>
        </p:grpSpPr>
        <p:cxnSp>
          <p:nvCxnSpPr>
            <p:cNvPr id="25" name="Straight Connector 24">
              <a:extLst>
                <a:ext uri="{FF2B5EF4-FFF2-40B4-BE49-F238E27FC236}">
                  <a16:creationId xmlns:a16="http://schemas.microsoft.com/office/drawing/2014/main" id="{8B160133-C90F-5924-8C1C-D5FAECA895FD}"/>
                </a:ext>
              </a:extLst>
            </p:cNvPr>
            <p:cNvCxnSpPr>
              <a:cxnSpLocks/>
            </p:cNvCxnSpPr>
            <p:nvPr/>
          </p:nvCxnSpPr>
          <p:spPr>
            <a:xfrm flipH="1">
              <a:off x="766351" y="34631"/>
              <a:ext cx="2148299" cy="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5892685-43A4-5ED1-12EC-FAE1547CC149}"/>
                </a:ext>
              </a:extLst>
            </p:cNvPr>
            <p:cNvCxnSpPr>
              <a:cxnSpLocks/>
            </p:cNvCxnSpPr>
            <p:nvPr/>
          </p:nvCxnSpPr>
          <p:spPr>
            <a:xfrm flipH="1">
              <a:off x="44879" y="27296"/>
              <a:ext cx="737495" cy="64421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92B5B59-89DB-8D47-B8D4-6475631C5C47}"/>
                </a:ext>
              </a:extLst>
            </p:cNvPr>
            <p:cNvCxnSpPr>
              <a:cxnSpLocks/>
            </p:cNvCxnSpPr>
            <p:nvPr/>
          </p:nvCxnSpPr>
          <p:spPr>
            <a:xfrm flipV="1">
              <a:off x="52214" y="654128"/>
              <a:ext cx="0" cy="936547"/>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grpSp>
      <p:sp>
        <p:nvSpPr>
          <p:cNvPr id="31" name="Freeform 30">
            <a:extLst>
              <a:ext uri="{FF2B5EF4-FFF2-40B4-BE49-F238E27FC236}">
                <a16:creationId xmlns:a16="http://schemas.microsoft.com/office/drawing/2014/main" id="{F5D728B6-8658-2A5A-4406-097B8D68238B}"/>
              </a:ext>
            </a:extLst>
          </p:cNvPr>
          <p:cNvSpPr/>
          <p:nvPr/>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chemeClr val="bg1"/>
          </a:solidFill>
          <a:ln w="2090" cap="flat">
            <a:noFill/>
            <a:prstDash val="solid"/>
            <a:miter/>
          </a:ln>
        </p:spPr>
        <p:txBody>
          <a:bodyPr rtlCol="0" anchor="ctr"/>
          <a:lstStyle/>
          <a:p>
            <a:endParaRPr lang="en-VN"/>
          </a:p>
        </p:txBody>
      </p:sp>
      <p:sp>
        <p:nvSpPr>
          <p:cNvPr id="33" name="Text Placeholder 32">
            <a:extLst>
              <a:ext uri="{FF2B5EF4-FFF2-40B4-BE49-F238E27FC236}">
                <a16:creationId xmlns:a16="http://schemas.microsoft.com/office/drawing/2014/main" id="{16FB8E2A-4378-29FE-41E3-42BAD72ADA63}"/>
              </a:ext>
            </a:extLst>
          </p:cNvPr>
          <p:cNvSpPr>
            <a:spLocks noGrp="1"/>
          </p:cNvSpPr>
          <p:nvPr>
            <p:ph type="body" sz="quarter" idx="13" hasCustomPrompt="1"/>
          </p:nvPr>
        </p:nvSpPr>
        <p:spPr>
          <a:xfrm>
            <a:off x="1470930" y="2095027"/>
            <a:ext cx="6264164" cy="884656"/>
          </a:xfrm>
        </p:spPr>
        <p:txBody>
          <a:bodyPr anchor="ctr">
            <a:normAutofit/>
          </a:bodyPr>
          <a:lstStyle>
            <a:lvl1pPr marL="0" indent="0" algn="l" defTabSz="914400" rtl="0" eaLnBrk="1" latinLnBrk="0" hangingPunct="1">
              <a:buNone/>
              <a:defRPr lang="en-VN" sz="4400" b="1" kern="1200" spc="100" dirty="0">
                <a:solidFill>
                  <a:srgbClr val="00F7FF"/>
                </a:solidFill>
                <a:effectLst>
                  <a:innerShdw blurRad="114300">
                    <a:srgbClr val="0072FF"/>
                  </a:innerShdw>
                </a:effectLst>
                <a:latin typeface="Arial" panose="020B0604020202020204" pitchFamily="34" charset="0"/>
                <a:ea typeface="+mn-ea"/>
                <a:cs typeface="Arial" panose="020B0604020202020204" pitchFamily="34" charset="0"/>
              </a:defRPr>
            </a:lvl1pPr>
          </a:lstStyle>
          <a:p>
            <a:pPr lvl="0"/>
            <a:r>
              <a:rPr lang="en-VN" dirty="0"/>
              <a:t>TÊN MỤC</a:t>
            </a:r>
          </a:p>
        </p:txBody>
      </p:sp>
      <p:sp>
        <p:nvSpPr>
          <p:cNvPr id="35" name="Text Placeholder 34">
            <a:extLst>
              <a:ext uri="{FF2B5EF4-FFF2-40B4-BE49-F238E27FC236}">
                <a16:creationId xmlns:a16="http://schemas.microsoft.com/office/drawing/2014/main" id="{5224296A-39BF-05BD-6DFB-8046C021F7C6}"/>
              </a:ext>
            </a:extLst>
          </p:cNvPr>
          <p:cNvSpPr>
            <a:spLocks noGrp="1"/>
          </p:cNvSpPr>
          <p:nvPr>
            <p:ph type="body" sz="quarter" idx="14" hasCustomPrompt="1"/>
          </p:nvPr>
        </p:nvSpPr>
        <p:spPr>
          <a:xfrm>
            <a:off x="1470930" y="3169159"/>
            <a:ext cx="8913813" cy="695175"/>
          </a:xfrm>
        </p:spPr>
        <p:txBody>
          <a:bodyPr anchor="ctr">
            <a:normAutofit/>
          </a:bodyPr>
          <a:lstStyle>
            <a:lvl1pPr marL="0" indent="0" algn="l" defTabSz="914400" rtl="0" eaLnBrk="1" latinLnBrk="0" hangingPunct="1">
              <a:buNone/>
              <a:defRPr lang="en-VN" sz="2800" b="1" kern="1200" spc="100" dirty="0">
                <a:solidFill>
                  <a:schemeClr val="bg1"/>
                </a:solidFill>
                <a:latin typeface="Times New Roman" panose="02020603050405020304" pitchFamily="18" charset="0"/>
                <a:ea typeface="+mn-ea"/>
                <a:cs typeface="Times New Roman" panose="02020603050405020304" pitchFamily="18" charset="0"/>
              </a:defRPr>
            </a:lvl1pPr>
          </a:lstStyle>
          <a:p>
            <a:pPr lvl="0"/>
            <a:r>
              <a:rPr lang="en-VN" dirty="0"/>
              <a:t>1.x. TÊN MỤC CON (NẾU CÓ)</a:t>
            </a:r>
          </a:p>
        </p:txBody>
      </p:sp>
      <p:sp>
        <p:nvSpPr>
          <p:cNvPr id="37" name="Text Placeholder 36">
            <a:extLst>
              <a:ext uri="{FF2B5EF4-FFF2-40B4-BE49-F238E27FC236}">
                <a16:creationId xmlns:a16="http://schemas.microsoft.com/office/drawing/2014/main" id="{BE1131F0-02AD-0F75-0384-22C665D9450D}"/>
              </a:ext>
            </a:extLst>
          </p:cNvPr>
          <p:cNvSpPr>
            <a:spLocks noGrp="1"/>
          </p:cNvSpPr>
          <p:nvPr>
            <p:ph type="body" sz="quarter" idx="15" hasCustomPrompt="1"/>
          </p:nvPr>
        </p:nvSpPr>
        <p:spPr>
          <a:xfrm>
            <a:off x="1470930" y="4137397"/>
            <a:ext cx="7147030" cy="916698"/>
          </a:xfrm>
        </p:spPr>
        <p:txBody>
          <a:bodyPr anchor="ctr">
            <a:normAutofit/>
          </a:bodyPr>
          <a:lstStyle>
            <a:lvl1pPr marL="0" indent="0" algn="l" defTabSz="914400" rtl="0" eaLnBrk="1" latinLnBrk="0" hangingPunct="1">
              <a:lnSpc>
                <a:spcPct val="150000"/>
              </a:lnSpc>
              <a:buNone/>
              <a:defRPr lang="en-US" sz="1000" kern="1200" spc="100" dirty="0" smtClean="0">
                <a:solidFill>
                  <a:schemeClr val="bg1">
                    <a:lumMod val="95000"/>
                  </a:schemeClr>
                </a:solidFill>
                <a:latin typeface="Times New Roman" panose="02020603050405020304" pitchFamily="18" charset="0"/>
                <a:ea typeface="+mn-ea"/>
                <a:cs typeface="Times New Roman" panose="02020603050405020304" pitchFamily="18" charset="0"/>
              </a:defRPr>
            </a:lvl1pPr>
          </a:lstStyle>
          <a:p>
            <a:pPr lvl="0"/>
            <a:r>
              <a:rPr lang="en-VN" dirty="0"/>
              <a:t>(Tóm tắt mục nếu có) </a:t>
            </a:r>
            <a:r>
              <a:rPr lang="en-US" dirty="0"/>
              <a:t>Lorem ipsum dolor sit amet, consectetuer adipiscing elit. Maecenas porttitor congue massa. Fusce posuere, magna sed pulvinar ultricies, purus lectus malesuada libero, sit amet commodo magna eros quis </a:t>
            </a:r>
            <a:r>
              <a:rPr lang="en-US" dirty="0" err="1"/>
              <a:t>urna</a:t>
            </a:r>
            <a:r>
              <a:rPr lang="en-US" dirty="0"/>
              <a:t>.</a:t>
            </a:r>
          </a:p>
        </p:txBody>
      </p:sp>
      <p:sp>
        <p:nvSpPr>
          <p:cNvPr id="39" name="Text Placeholder 38">
            <a:extLst>
              <a:ext uri="{FF2B5EF4-FFF2-40B4-BE49-F238E27FC236}">
                <a16:creationId xmlns:a16="http://schemas.microsoft.com/office/drawing/2014/main" id="{9E2EB23E-8F15-CEEB-55D8-12309376C6F8}"/>
              </a:ext>
            </a:extLst>
          </p:cNvPr>
          <p:cNvSpPr>
            <a:spLocks noGrp="1"/>
          </p:cNvSpPr>
          <p:nvPr>
            <p:ph type="body" sz="quarter" idx="16" hasCustomPrompt="1"/>
          </p:nvPr>
        </p:nvSpPr>
        <p:spPr>
          <a:xfrm>
            <a:off x="8896576" y="5231902"/>
            <a:ext cx="2521280" cy="1577819"/>
          </a:xfrm>
        </p:spPr>
        <p:txBody>
          <a:bodyPr>
            <a:normAutofit/>
          </a:bodyPr>
          <a:lstStyle>
            <a:lvl1pPr marL="0" indent="0" algn="r" defTabSz="914400" rtl="0" eaLnBrk="1" latinLnBrk="0" hangingPunct="1">
              <a:buNone/>
              <a:defRPr lang="en-VN" sz="12000" b="1" kern="1200" spc="100" dirty="0">
                <a:solidFill>
                  <a:srgbClr val="00F7FF"/>
                </a:solidFill>
                <a:effectLst>
                  <a:innerShdw blurRad="114300">
                    <a:srgbClr val="0072FF"/>
                  </a:innerShdw>
                </a:effectLst>
                <a:latin typeface="Arial" panose="020B0604020202020204" pitchFamily="34" charset="0"/>
                <a:ea typeface="+mn-ea"/>
                <a:cs typeface="Arial" panose="020B0604020202020204" pitchFamily="34" charset="0"/>
              </a:defRPr>
            </a:lvl1pPr>
          </a:lstStyle>
          <a:p>
            <a:pPr lvl="0"/>
            <a:r>
              <a:rPr lang="en-VN" dirty="0"/>
              <a:t>01.</a:t>
            </a:r>
          </a:p>
        </p:txBody>
      </p:sp>
      <p:cxnSp>
        <p:nvCxnSpPr>
          <p:cNvPr id="41" name="Straight Connector 40">
            <a:extLst>
              <a:ext uri="{FF2B5EF4-FFF2-40B4-BE49-F238E27FC236}">
                <a16:creationId xmlns:a16="http://schemas.microsoft.com/office/drawing/2014/main" id="{88382EF5-131E-F7DD-C939-044C31C113C7}"/>
              </a:ext>
            </a:extLst>
          </p:cNvPr>
          <p:cNvCxnSpPr/>
          <p:nvPr/>
        </p:nvCxnSpPr>
        <p:spPr>
          <a:xfrm>
            <a:off x="1574156" y="2979683"/>
            <a:ext cx="3565003" cy="0"/>
          </a:xfrm>
          <a:prstGeom prst="line">
            <a:avLst/>
          </a:prstGeom>
          <a:ln w="25400" cap="rnd">
            <a:solidFill>
              <a:srgbClr val="00F7FF"/>
            </a:solidFill>
            <a:round/>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91C15ADC-6970-920B-F52B-57201C4697FC}"/>
              </a:ext>
            </a:extLst>
          </p:cNvPr>
          <p:cNvSpPr>
            <a:spLocks noGrp="1"/>
          </p:cNvSpPr>
          <p:nvPr>
            <p:ph type="dt" sz="half" idx="17"/>
          </p:nvPr>
        </p:nvSpPr>
        <p:spPr>
          <a:xfrm>
            <a:off x="838200" y="6481647"/>
            <a:ext cx="2090098" cy="239828"/>
          </a:xfrm>
        </p:spPr>
        <p:txBody>
          <a:bodyPr/>
          <a:lstStyle>
            <a:lvl1pPr marL="0" algn="ctr" defTabSz="914400" rtl="0" eaLnBrk="1" latinLnBrk="0" hangingPunct="1">
              <a:defRPr lang="en-US" sz="1100" kern="1200" smtClean="0">
                <a:solidFill>
                  <a:schemeClr val="bg1">
                    <a:lumMod val="85000"/>
                  </a:schemeClr>
                </a:solidFill>
                <a:latin typeface="Arial" panose="020B0604020202020204" pitchFamily="34" charset="0"/>
                <a:ea typeface="+mn-ea"/>
                <a:cs typeface="Arial" panose="020B0604020202020204" pitchFamily="34" charset="0"/>
              </a:defRPr>
            </a:lvl1pPr>
          </a:lstStyle>
          <a:p>
            <a:fld id="{0F143D91-2C6B-4876-A5F8-F12F86D139D5}" type="datetime4">
              <a:rPr lang="en-US" smtClean="0"/>
              <a:t>November 2, 2023</a:t>
            </a:fld>
            <a:endParaRPr lang="en-US" dirty="0"/>
          </a:p>
        </p:txBody>
      </p:sp>
      <p:sp>
        <p:nvSpPr>
          <p:cNvPr id="3" name="Footer Placeholder 2">
            <a:extLst>
              <a:ext uri="{FF2B5EF4-FFF2-40B4-BE49-F238E27FC236}">
                <a16:creationId xmlns:a16="http://schemas.microsoft.com/office/drawing/2014/main" id="{DDBDDEB0-1D95-2535-D22B-34266EA304CC}"/>
              </a:ext>
            </a:extLst>
          </p:cNvPr>
          <p:cNvSpPr>
            <a:spLocks noGrp="1"/>
          </p:cNvSpPr>
          <p:nvPr>
            <p:ph type="ftr" sz="quarter" idx="18"/>
          </p:nvPr>
        </p:nvSpPr>
        <p:spPr>
          <a:xfrm>
            <a:off x="3677478" y="6481647"/>
            <a:ext cx="4475922" cy="239828"/>
          </a:xfrm>
        </p:spPr>
        <p:txBody>
          <a:bodyPr/>
          <a:lstStyle>
            <a:lvl1pPr marL="0" algn="ctr" defTabSz="914400" rtl="0" eaLnBrk="1" latinLnBrk="0" hangingPunct="1">
              <a:defRPr lang="vi-VN" sz="1100" kern="1200" smtClean="0">
                <a:solidFill>
                  <a:schemeClr val="bg1">
                    <a:lumMod val="85000"/>
                  </a:schemeClr>
                </a:solidFill>
                <a:latin typeface="Arial" panose="020B0604020202020204" pitchFamily="34" charset="0"/>
                <a:ea typeface="+mn-ea"/>
                <a:cs typeface="Arial" panose="020B0604020202020204" pitchFamily="34" charset="0"/>
              </a:defRPr>
            </a:lvl1pPr>
          </a:lstStyle>
          <a:p>
            <a:r>
              <a:rPr lang="vi-VN"/>
              <a:t>Thực hiện bởi Trường Đại học Công nghệ Thông tin, ĐHQG-HCM</a:t>
            </a:r>
            <a:endParaRPr lang="vi-VN" dirty="0"/>
          </a:p>
        </p:txBody>
      </p:sp>
      <p:grpSp>
        <p:nvGrpSpPr>
          <p:cNvPr id="4" name="Group 3">
            <a:extLst>
              <a:ext uri="{FF2B5EF4-FFF2-40B4-BE49-F238E27FC236}">
                <a16:creationId xmlns:a16="http://schemas.microsoft.com/office/drawing/2014/main" id="{BB1CD5FA-C15C-8BBD-9031-4AD1A2B139E5}"/>
              </a:ext>
            </a:extLst>
          </p:cNvPr>
          <p:cNvGrpSpPr/>
          <p:nvPr/>
        </p:nvGrpSpPr>
        <p:grpSpPr>
          <a:xfrm>
            <a:off x="16026" y="4629289"/>
            <a:ext cx="434350" cy="2228711"/>
            <a:chOff x="16026" y="4629289"/>
            <a:chExt cx="434350" cy="2228711"/>
          </a:xfrm>
          <a:gradFill flip="none" rotWithShape="1">
            <a:gsLst>
              <a:gs pos="0">
                <a:srgbClr val="00F7FF"/>
              </a:gs>
              <a:gs pos="100000">
                <a:srgbClr val="00F7FF">
                  <a:alpha val="0"/>
                </a:srgbClr>
              </a:gs>
            </a:gsLst>
            <a:lin ang="16200000" scaled="1"/>
            <a:tileRect/>
          </a:gradFill>
        </p:grpSpPr>
        <p:sp>
          <p:nvSpPr>
            <p:cNvPr id="14" name="Rectangle 13">
              <a:extLst>
                <a:ext uri="{FF2B5EF4-FFF2-40B4-BE49-F238E27FC236}">
                  <a16:creationId xmlns:a16="http://schemas.microsoft.com/office/drawing/2014/main" id="{81EE8087-B126-40D8-734F-1FF5B149E822}"/>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0C5ADA6-14B6-3A0C-A21A-71608CA80781}"/>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C5CC6D6-C80A-A420-4F7E-DB6DAB5D90C8}"/>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7" name="Rectangle 16">
              <a:extLst>
                <a:ext uri="{FF2B5EF4-FFF2-40B4-BE49-F238E27FC236}">
                  <a16:creationId xmlns:a16="http://schemas.microsoft.com/office/drawing/2014/main" id="{51D0FCA5-36D3-762D-2433-245D3F94B06A}"/>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BF15ED4-CCE7-8656-752A-BDD14C887744}"/>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D30BF22-A0BF-FF3A-B0B9-E4AEF578626F}"/>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29" name="Oval 28">
            <a:extLst>
              <a:ext uri="{FF2B5EF4-FFF2-40B4-BE49-F238E27FC236}">
                <a16:creationId xmlns:a16="http://schemas.microsoft.com/office/drawing/2014/main" id="{D48BE0DC-C12B-7B32-5521-E1BCC5CB89B7}"/>
              </a:ext>
            </a:extLst>
          </p:cNvPr>
          <p:cNvSpPr/>
          <p:nvPr/>
        </p:nvSpPr>
        <p:spPr>
          <a:xfrm>
            <a:off x="92468" y="658315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BB42E132-2B15-1D22-000B-D9DC548D1B2D}"/>
              </a:ext>
            </a:extLst>
          </p:cNvPr>
          <p:cNvSpPr>
            <a:spLocks noGrp="1"/>
          </p:cNvSpPr>
          <p:nvPr>
            <p:ph type="sldNum" sz="quarter" idx="12"/>
          </p:nvPr>
        </p:nvSpPr>
        <p:spPr>
          <a:xfrm>
            <a:off x="63122" y="6542216"/>
            <a:ext cx="292608" cy="315784"/>
          </a:xfrm>
        </p:spPr>
        <p:txBody>
          <a:bodyPr/>
          <a:lstStyle>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pPr/>
              <a:t>‹#›</a:t>
            </a:fld>
            <a:endParaRPr lang="en-VN" dirty="0"/>
          </a:p>
        </p:txBody>
      </p:sp>
      <p:pic>
        <p:nvPicPr>
          <p:cNvPr id="8" name="Picture 7" descr="Background pattern&#10;&#10;Description automatically generated">
            <a:extLst>
              <a:ext uri="{FF2B5EF4-FFF2-40B4-BE49-F238E27FC236}">
                <a16:creationId xmlns:a16="http://schemas.microsoft.com/office/drawing/2014/main" id="{78A5A834-3960-2E89-F86D-1C6FEC6E90A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1"/>
            <a:ext cx="12192001" cy="6854889"/>
          </a:xfrm>
          <a:prstGeom prst="rect">
            <a:avLst/>
          </a:prstGeom>
        </p:spPr>
      </p:pic>
      <p:sp>
        <p:nvSpPr>
          <p:cNvPr id="9" name="Rectangle 8">
            <a:extLst>
              <a:ext uri="{FF2B5EF4-FFF2-40B4-BE49-F238E27FC236}">
                <a16:creationId xmlns:a16="http://schemas.microsoft.com/office/drawing/2014/main" id="{B86D8F21-DFDC-FD6E-EE86-6C893D7EF786}"/>
              </a:ext>
            </a:extLst>
          </p:cNvPr>
          <p:cNvSpPr/>
          <p:nvPr userDrawn="1"/>
        </p:nvSpPr>
        <p:spPr>
          <a:xfrm>
            <a:off x="-1" y="-3113"/>
            <a:ext cx="12192000" cy="6858000"/>
          </a:xfrm>
          <a:prstGeom prst="rect">
            <a:avLst/>
          </a:prstGeom>
          <a:gradFill flip="none" rotWithShape="1">
            <a:gsLst>
              <a:gs pos="0">
                <a:srgbClr val="0A4671">
                  <a:alpha val="75000"/>
                </a:srgbClr>
              </a:gs>
              <a:gs pos="100000">
                <a:srgbClr val="0A467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 name="Rectangle 9">
            <a:extLst>
              <a:ext uri="{FF2B5EF4-FFF2-40B4-BE49-F238E27FC236}">
                <a16:creationId xmlns:a16="http://schemas.microsoft.com/office/drawing/2014/main" id="{3CC0EE10-E7A7-DA7C-C1CC-40FEAB33B63B}"/>
              </a:ext>
            </a:extLst>
          </p:cNvPr>
          <p:cNvSpPr/>
          <p:nvPr userDrawn="1"/>
        </p:nvSpPr>
        <p:spPr>
          <a:xfrm>
            <a:off x="16026" y="4629289"/>
            <a:ext cx="434350" cy="346950"/>
          </a:xfrm>
          <a:prstGeom prst="rect">
            <a:avLst/>
          </a:prstGeom>
          <a:solidFill>
            <a:srgbClr val="00F7FF"/>
          </a:solid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311384-09C2-93E3-70EA-E35495016940}"/>
              </a:ext>
            </a:extLst>
          </p:cNvPr>
          <p:cNvSpPr/>
          <p:nvPr userDrawn="1"/>
        </p:nvSpPr>
        <p:spPr>
          <a:xfrm>
            <a:off x="16026" y="5005641"/>
            <a:ext cx="434350" cy="346950"/>
          </a:xfrm>
          <a:prstGeom prst="rect">
            <a:avLst/>
          </a:prstGeom>
          <a:solidFill>
            <a:srgbClr val="00F7FF"/>
          </a:solid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2235D7-6064-A737-7A3B-D3E300AAD664}"/>
              </a:ext>
            </a:extLst>
          </p:cNvPr>
          <p:cNvSpPr/>
          <p:nvPr userDrawn="1"/>
        </p:nvSpPr>
        <p:spPr>
          <a:xfrm>
            <a:off x="16026" y="5381993"/>
            <a:ext cx="434350" cy="346950"/>
          </a:xfrm>
          <a:prstGeom prst="rect">
            <a:avLst/>
          </a:prstGeom>
          <a:solidFill>
            <a:srgbClr val="00F7FF"/>
          </a:solid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719BF52-EB4F-4150-2517-29EBEF8740F9}"/>
              </a:ext>
            </a:extLst>
          </p:cNvPr>
          <p:cNvSpPr/>
          <p:nvPr userDrawn="1"/>
        </p:nvSpPr>
        <p:spPr>
          <a:xfrm>
            <a:off x="16026" y="5758345"/>
            <a:ext cx="434350" cy="346950"/>
          </a:xfrm>
          <a:prstGeom prst="rect">
            <a:avLst/>
          </a:prstGeom>
          <a:no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534237B8-EF2B-2675-F36A-8FA2F47FA5BC}"/>
              </a:ext>
            </a:extLst>
          </p:cNvPr>
          <p:cNvSpPr/>
          <p:nvPr userDrawn="1"/>
        </p:nvSpPr>
        <p:spPr>
          <a:xfrm>
            <a:off x="16026" y="6134697"/>
            <a:ext cx="434350" cy="346950"/>
          </a:xfrm>
          <a:prstGeom prst="rect">
            <a:avLst/>
          </a:prstGeom>
          <a:no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E876C2E-2698-F612-D790-6C955DA7361D}"/>
              </a:ext>
            </a:extLst>
          </p:cNvPr>
          <p:cNvSpPr/>
          <p:nvPr userDrawn="1"/>
        </p:nvSpPr>
        <p:spPr>
          <a:xfrm>
            <a:off x="16026" y="6511050"/>
            <a:ext cx="434350" cy="346950"/>
          </a:xfrm>
          <a:prstGeom prst="rect">
            <a:avLst/>
          </a:prstGeom>
          <a:noFill/>
          <a:ln>
            <a:solidFill>
              <a:srgbClr val="00F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Isosceles Triangle 12">
            <a:extLst>
              <a:ext uri="{FF2B5EF4-FFF2-40B4-BE49-F238E27FC236}">
                <a16:creationId xmlns:a16="http://schemas.microsoft.com/office/drawing/2014/main" id="{0C5DECE2-EF61-3564-3E10-034084066DB5}"/>
              </a:ext>
            </a:extLst>
          </p:cNvPr>
          <p:cNvSpPr/>
          <p:nvPr userDrawn="1"/>
        </p:nvSpPr>
        <p:spPr>
          <a:xfrm rot="10800000">
            <a:off x="0" y="0"/>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F0F9DDF7-F880-4944-CA51-4F91E97C67DA}"/>
              </a:ext>
            </a:extLst>
          </p:cNvPr>
          <p:cNvGrpSpPr/>
          <p:nvPr userDrawn="1"/>
        </p:nvGrpSpPr>
        <p:grpSpPr>
          <a:xfrm>
            <a:off x="58527" y="40944"/>
            <a:ext cx="2869771" cy="1563379"/>
            <a:chOff x="44879" y="27296"/>
            <a:chExt cx="2869771" cy="1563379"/>
          </a:xfrm>
          <a:solidFill>
            <a:srgbClr val="0072FF"/>
          </a:solidFill>
        </p:grpSpPr>
        <p:cxnSp>
          <p:nvCxnSpPr>
            <p:cNvPr id="40" name="Straight Connector 39">
              <a:extLst>
                <a:ext uri="{FF2B5EF4-FFF2-40B4-BE49-F238E27FC236}">
                  <a16:creationId xmlns:a16="http://schemas.microsoft.com/office/drawing/2014/main" id="{E5ADDF44-F3DB-69E1-FD45-A3ACBB8651D0}"/>
                </a:ext>
              </a:extLst>
            </p:cNvPr>
            <p:cNvCxnSpPr>
              <a:cxnSpLocks/>
            </p:cNvCxnSpPr>
            <p:nvPr/>
          </p:nvCxnSpPr>
          <p:spPr>
            <a:xfrm flipH="1">
              <a:off x="766351" y="34631"/>
              <a:ext cx="2148299" cy="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1701039-6EDC-F3EC-7436-9DBB87163E8D}"/>
                </a:ext>
              </a:extLst>
            </p:cNvPr>
            <p:cNvCxnSpPr>
              <a:cxnSpLocks/>
            </p:cNvCxnSpPr>
            <p:nvPr/>
          </p:nvCxnSpPr>
          <p:spPr>
            <a:xfrm flipH="1">
              <a:off x="44879" y="27296"/>
              <a:ext cx="737495" cy="64421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B1E7F8D-D4C0-0FAA-86F1-80CCA19798D7}"/>
                </a:ext>
              </a:extLst>
            </p:cNvPr>
            <p:cNvCxnSpPr>
              <a:cxnSpLocks/>
            </p:cNvCxnSpPr>
            <p:nvPr/>
          </p:nvCxnSpPr>
          <p:spPr>
            <a:xfrm flipV="1">
              <a:off x="52214" y="654128"/>
              <a:ext cx="0" cy="936547"/>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grpSp>
      <p:sp>
        <p:nvSpPr>
          <p:cNvPr id="44" name="Isosceles Triangle 12">
            <a:extLst>
              <a:ext uri="{FF2B5EF4-FFF2-40B4-BE49-F238E27FC236}">
                <a16:creationId xmlns:a16="http://schemas.microsoft.com/office/drawing/2014/main" id="{9981830D-276A-AAA6-B682-A92E7DE3E8D1}"/>
              </a:ext>
            </a:extLst>
          </p:cNvPr>
          <p:cNvSpPr/>
          <p:nvPr userDrawn="1"/>
        </p:nvSpPr>
        <p:spPr>
          <a:xfrm rot="10800000" flipH="1" flipV="1">
            <a:off x="11476383" y="6241089"/>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079F5256-0B1B-2C89-52AA-B2F84696D5B5}"/>
              </a:ext>
            </a:extLst>
          </p:cNvPr>
          <p:cNvGrpSpPr/>
          <p:nvPr userDrawn="1"/>
        </p:nvGrpSpPr>
        <p:grpSpPr>
          <a:xfrm flipH="1" flipV="1">
            <a:off x="9263702" y="5253677"/>
            <a:ext cx="2869771" cy="1563379"/>
            <a:chOff x="44879" y="27296"/>
            <a:chExt cx="2869771" cy="1563379"/>
          </a:xfrm>
          <a:solidFill>
            <a:srgbClr val="0072FF"/>
          </a:solidFill>
        </p:grpSpPr>
        <p:cxnSp>
          <p:nvCxnSpPr>
            <p:cNvPr id="46" name="Straight Connector 45">
              <a:extLst>
                <a:ext uri="{FF2B5EF4-FFF2-40B4-BE49-F238E27FC236}">
                  <a16:creationId xmlns:a16="http://schemas.microsoft.com/office/drawing/2014/main" id="{52744ACD-F76A-0204-1D3A-7C64D10BE4E3}"/>
                </a:ext>
              </a:extLst>
            </p:cNvPr>
            <p:cNvCxnSpPr>
              <a:cxnSpLocks/>
            </p:cNvCxnSpPr>
            <p:nvPr/>
          </p:nvCxnSpPr>
          <p:spPr>
            <a:xfrm flipH="1">
              <a:off x="766351" y="34631"/>
              <a:ext cx="2148299" cy="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3BDC68F-37BA-0100-C561-DA34636938AA}"/>
                </a:ext>
              </a:extLst>
            </p:cNvPr>
            <p:cNvCxnSpPr>
              <a:cxnSpLocks/>
            </p:cNvCxnSpPr>
            <p:nvPr/>
          </p:nvCxnSpPr>
          <p:spPr>
            <a:xfrm flipH="1">
              <a:off x="44879" y="27296"/>
              <a:ext cx="737495" cy="64421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1EEC606-3F55-A605-E0FB-3C734A818B33}"/>
                </a:ext>
              </a:extLst>
            </p:cNvPr>
            <p:cNvCxnSpPr>
              <a:cxnSpLocks/>
            </p:cNvCxnSpPr>
            <p:nvPr/>
          </p:nvCxnSpPr>
          <p:spPr>
            <a:xfrm flipV="1">
              <a:off x="52214" y="654128"/>
              <a:ext cx="0" cy="936547"/>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grpSp>
      <p:sp>
        <p:nvSpPr>
          <p:cNvPr id="49" name="Freeform 30">
            <a:extLst>
              <a:ext uri="{FF2B5EF4-FFF2-40B4-BE49-F238E27FC236}">
                <a16:creationId xmlns:a16="http://schemas.microsoft.com/office/drawing/2014/main" id="{A7518880-B18D-29C2-6029-CFE398B9EEBA}"/>
              </a:ext>
            </a:extLst>
          </p:cNvPr>
          <p:cNvSpPr/>
          <p:nvPr userDrawn="1"/>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chemeClr val="bg1"/>
          </a:solidFill>
          <a:ln w="2090" cap="flat">
            <a:noFill/>
            <a:prstDash val="solid"/>
            <a:miter/>
          </a:ln>
        </p:spPr>
        <p:txBody>
          <a:bodyPr rtlCol="0" anchor="ctr"/>
          <a:lstStyle/>
          <a:p>
            <a:endParaRPr lang="en-VN"/>
          </a:p>
        </p:txBody>
      </p:sp>
      <p:sp>
        <p:nvSpPr>
          <p:cNvPr id="50" name="Slide Number Placeholder 4">
            <a:extLst>
              <a:ext uri="{FF2B5EF4-FFF2-40B4-BE49-F238E27FC236}">
                <a16:creationId xmlns:a16="http://schemas.microsoft.com/office/drawing/2014/main" id="{5E9A0E4C-7055-3210-28F3-F0B09A06CD2F}"/>
              </a:ext>
            </a:extLst>
          </p:cNvPr>
          <p:cNvSpPr>
            <a:spLocks noGrp="1"/>
          </p:cNvSpPr>
          <p:nvPr>
            <p:ph type="sldNum" sz="quarter" idx="12"/>
          </p:nvPr>
        </p:nvSpPr>
        <p:spPr>
          <a:xfrm>
            <a:off x="11899392" y="6542216"/>
            <a:ext cx="292608" cy="315784"/>
          </a:xfrm>
        </p:spPr>
        <p:txBody>
          <a:bodyPr/>
          <a:lstStyle>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pPr/>
              <a:t>‹#›</a:t>
            </a:fld>
            <a:endParaRPr lang="en-VN" dirty="0"/>
          </a:p>
        </p:txBody>
      </p:sp>
      <p:sp>
        <p:nvSpPr>
          <p:cNvPr id="51" name="Text Placeholder 32">
            <a:extLst>
              <a:ext uri="{FF2B5EF4-FFF2-40B4-BE49-F238E27FC236}">
                <a16:creationId xmlns:a16="http://schemas.microsoft.com/office/drawing/2014/main" id="{E968F9A9-313F-A3D6-B5CF-2E6723A8FD82}"/>
              </a:ext>
            </a:extLst>
          </p:cNvPr>
          <p:cNvSpPr>
            <a:spLocks noGrp="1"/>
          </p:cNvSpPr>
          <p:nvPr>
            <p:ph type="body" sz="quarter" idx="13" hasCustomPrompt="1"/>
          </p:nvPr>
        </p:nvSpPr>
        <p:spPr>
          <a:xfrm>
            <a:off x="1470929" y="2095027"/>
            <a:ext cx="9941071" cy="884656"/>
          </a:xfrm>
        </p:spPr>
        <p:txBody>
          <a:bodyPr anchor="ctr">
            <a:normAutofit/>
          </a:bodyPr>
          <a:lstStyle>
            <a:lvl1pPr marL="0" indent="0" algn="l" defTabSz="914400" rtl="0" eaLnBrk="1" latinLnBrk="0" hangingPunct="1">
              <a:buNone/>
              <a:defRPr lang="en-VN" sz="4400" b="1" kern="1200" spc="100" dirty="0">
                <a:solidFill>
                  <a:srgbClr val="00F7FF"/>
                </a:solidFill>
                <a:effectLst>
                  <a:innerShdw blurRad="114300">
                    <a:srgbClr val="0072FF"/>
                  </a:innerShdw>
                </a:effectLst>
                <a:latin typeface="Arial" panose="020B0604020202020204" pitchFamily="34" charset="0"/>
                <a:ea typeface="+mn-ea"/>
                <a:cs typeface="Arial" panose="020B0604020202020204" pitchFamily="34" charset="0"/>
              </a:defRPr>
            </a:lvl1pPr>
          </a:lstStyle>
          <a:p>
            <a:pPr lvl="0"/>
            <a:r>
              <a:rPr lang="en-VN" dirty="0"/>
              <a:t>TÊN MỤC</a:t>
            </a:r>
          </a:p>
        </p:txBody>
      </p:sp>
      <p:sp>
        <p:nvSpPr>
          <p:cNvPr id="52" name="Text Placeholder 34">
            <a:extLst>
              <a:ext uri="{FF2B5EF4-FFF2-40B4-BE49-F238E27FC236}">
                <a16:creationId xmlns:a16="http://schemas.microsoft.com/office/drawing/2014/main" id="{4F99C6D4-A1C6-9CDC-BCD5-26F27E00A71F}"/>
              </a:ext>
            </a:extLst>
          </p:cNvPr>
          <p:cNvSpPr>
            <a:spLocks noGrp="1"/>
          </p:cNvSpPr>
          <p:nvPr>
            <p:ph type="body" sz="quarter" idx="14" hasCustomPrompt="1"/>
          </p:nvPr>
        </p:nvSpPr>
        <p:spPr>
          <a:xfrm>
            <a:off x="1470930" y="3169159"/>
            <a:ext cx="9941070" cy="695175"/>
          </a:xfrm>
        </p:spPr>
        <p:txBody>
          <a:bodyPr anchor="ctr">
            <a:normAutofit/>
          </a:bodyPr>
          <a:lstStyle>
            <a:lvl1pPr marL="0" indent="0" algn="l" defTabSz="914400" rtl="0" eaLnBrk="1" latinLnBrk="0" hangingPunct="1">
              <a:buNone/>
              <a:defRPr lang="en-VN" sz="2800" b="1" kern="1200" spc="100" dirty="0">
                <a:solidFill>
                  <a:schemeClr val="bg1"/>
                </a:solidFill>
                <a:latin typeface="Times New Roman" panose="02020603050405020304" pitchFamily="18" charset="0"/>
                <a:ea typeface="+mn-ea"/>
                <a:cs typeface="Times New Roman" panose="02020603050405020304" pitchFamily="18" charset="0"/>
              </a:defRPr>
            </a:lvl1pPr>
          </a:lstStyle>
          <a:p>
            <a:pPr lvl="0"/>
            <a:r>
              <a:rPr lang="en-VN" dirty="0"/>
              <a:t>1.x. TÊN MỤC CON (NẾU CÓ)</a:t>
            </a:r>
          </a:p>
        </p:txBody>
      </p:sp>
      <p:sp>
        <p:nvSpPr>
          <p:cNvPr id="53" name="Text Placeholder 36">
            <a:extLst>
              <a:ext uri="{FF2B5EF4-FFF2-40B4-BE49-F238E27FC236}">
                <a16:creationId xmlns:a16="http://schemas.microsoft.com/office/drawing/2014/main" id="{5F91BD9F-BD5A-1334-7321-189C7713A83B}"/>
              </a:ext>
            </a:extLst>
          </p:cNvPr>
          <p:cNvSpPr>
            <a:spLocks noGrp="1"/>
          </p:cNvSpPr>
          <p:nvPr>
            <p:ph type="body" sz="quarter" idx="15" hasCustomPrompt="1"/>
          </p:nvPr>
        </p:nvSpPr>
        <p:spPr>
          <a:xfrm>
            <a:off x="1470930" y="4137397"/>
            <a:ext cx="7147030" cy="916698"/>
          </a:xfrm>
        </p:spPr>
        <p:txBody>
          <a:bodyPr anchor="t">
            <a:normAutofit/>
          </a:bodyPr>
          <a:lstStyle>
            <a:lvl1pPr marL="0" indent="0" algn="l" defTabSz="914400" rtl="0" eaLnBrk="1" latinLnBrk="0" hangingPunct="1">
              <a:lnSpc>
                <a:spcPct val="150000"/>
              </a:lnSpc>
              <a:buNone/>
              <a:defRPr lang="en-US" sz="1000" kern="1200" spc="100" dirty="0" smtClean="0">
                <a:solidFill>
                  <a:schemeClr val="bg1">
                    <a:lumMod val="95000"/>
                  </a:schemeClr>
                </a:solidFill>
                <a:latin typeface="Times New Roman" panose="02020603050405020304" pitchFamily="18" charset="0"/>
                <a:ea typeface="+mn-ea"/>
                <a:cs typeface="Times New Roman" panose="02020603050405020304" pitchFamily="18" charset="0"/>
              </a:defRPr>
            </a:lvl1pPr>
          </a:lstStyle>
          <a:p>
            <a:pPr lvl="0"/>
            <a:r>
              <a:rPr lang="en-VN" dirty="0"/>
              <a:t>(Tóm tắt mục nếu có) </a:t>
            </a:r>
            <a:r>
              <a:rPr lang="en-US" dirty="0"/>
              <a:t>Lorem ipsum dolor sit amet, consectetuer adipiscing elit. Maecenas porttitor congue massa. Fusce posuere, magna sed pulvinar ultricies, purus lectus malesuada libero, sit amet commodo magna eros quis </a:t>
            </a:r>
            <a:r>
              <a:rPr lang="en-US" dirty="0" err="1"/>
              <a:t>urna</a:t>
            </a:r>
            <a:r>
              <a:rPr lang="en-US" dirty="0"/>
              <a:t>.</a:t>
            </a:r>
          </a:p>
        </p:txBody>
      </p:sp>
      <p:cxnSp>
        <p:nvCxnSpPr>
          <p:cNvPr id="54" name="Straight Connector 53">
            <a:extLst>
              <a:ext uri="{FF2B5EF4-FFF2-40B4-BE49-F238E27FC236}">
                <a16:creationId xmlns:a16="http://schemas.microsoft.com/office/drawing/2014/main" id="{0348D288-9E59-9E58-17F5-24AB269C78D1}"/>
              </a:ext>
            </a:extLst>
          </p:cNvPr>
          <p:cNvCxnSpPr/>
          <p:nvPr userDrawn="1"/>
        </p:nvCxnSpPr>
        <p:spPr>
          <a:xfrm>
            <a:off x="1574156" y="2979683"/>
            <a:ext cx="3565003" cy="0"/>
          </a:xfrm>
          <a:prstGeom prst="line">
            <a:avLst/>
          </a:prstGeom>
          <a:ln w="25400" cap="rnd">
            <a:solidFill>
              <a:srgbClr val="00F7FF"/>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4522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Mẫu nội dung 1">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D6D55076-2521-0210-0FB5-E329AB53FF7F}"/>
              </a:ext>
            </a:extLst>
          </p:cNvPr>
          <p:cNvSpPr/>
          <p:nvPr/>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Isosceles Triangle 12">
            <a:extLst>
              <a:ext uri="{FF2B5EF4-FFF2-40B4-BE49-F238E27FC236}">
                <a16:creationId xmlns:a16="http://schemas.microsoft.com/office/drawing/2014/main" id="{C8EDB823-A30A-47C8-25D2-A9B8E2AED349}"/>
              </a:ext>
            </a:extLst>
          </p:cNvPr>
          <p:cNvSpPr/>
          <p:nvPr/>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E509037-4CE1-ED5D-C6FC-8CA081A0A39F}"/>
              </a:ext>
            </a:extLst>
          </p:cNvPr>
          <p:cNvGrpSpPr/>
          <p:nvPr/>
        </p:nvGrpSpPr>
        <p:grpSpPr>
          <a:xfrm>
            <a:off x="58527" y="40944"/>
            <a:ext cx="2869771" cy="1563379"/>
            <a:chOff x="44879" y="27296"/>
            <a:chExt cx="2869771" cy="1563379"/>
          </a:xfrm>
          <a:solidFill>
            <a:srgbClr val="0072FF"/>
          </a:solidFill>
        </p:grpSpPr>
        <p:cxnSp>
          <p:nvCxnSpPr>
            <p:cNvPr id="9" name="Straight Connector 8">
              <a:extLst>
                <a:ext uri="{FF2B5EF4-FFF2-40B4-BE49-F238E27FC236}">
                  <a16:creationId xmlns:a16="http://schemas.microsoft.com/office/drawing/2014/main" id="{70B4ADA5-DE61-CAE3-8EC7-FC27E8BC1D55}"/>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E7213C0-7CE0-59BB-B719-DC871B564E8C}"/>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4AE7820-5FA4-F879-12FF-D34B0A957EF6}"/>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2" name="Isosceles Triangle 12">
            <a:extLst>
              <a:ext uri="{FF2B5EF4-FFF2-40B4-BE49-F238E27FC236}">
                <a16:creationId xmlns:a16="http://schemas.microsoft.com/office/drawing/2014/main" id="{17B543D4-758D-BD1C-FCD1-D6196FEF3479}"/>
              </a:ext>
            </a:extLst>
          </p:cNvPr>
          <p:cNvSpPr/>
          <p:nvPr/>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F00BFBF3-F42E-C38E-AF17-FD619F663C49}"/>
              </a:ext>
            </a:extLst>
          </p:cNvPr>
          <p:cNvGrpSpPr/>
          <p:nvPr/>
        </p:nvGrpSpPr>
        <p:grpSpPr>
          <a:xfrm flipH="1" flipV="1">
            <a:off x="9263702" y="5253677"/>
            <a:ext cx="2869771" cy="1563379"/>
            <a:chOff x="44879" y="27296"/>
            <a:chExt cx="2869771" cy="1563379"/>
          </a:xfrm>
          <a:solidFill>
            <a:srgbClr val="0072FF"/>
          </a:solidFill>
        </p:grpSpPr>
        <p:cxnSp>
          <p:nvCxnSpPr>
            <p:cNvPr id="14" name="Straight Connector 13">
              <a:extLst>
                <a:ext uri="{FF2B5EF4-FFF2-40B4-BE49-F238E27FC236}">
                  <a16:creationId xmlns:a16="http://schemas.microsoft.com/office/drawing/2014/main" id="{72E22F67-0343-EE26-97E1-B065633E3FF9}"/>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69246E-D1BA-1A1E-722A-214AD903B192}"/>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B20816-E2A4-5501-1802-D77B2C234103}"/>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B7BE735-40A7-63BD-ABCF-0C393CEC8682}"/>
              </a:ext>
            </a:extLst>
          </p:cNvPr>
          <p:cNvSpPr>
            <a:spLocks noGrp="1"/>
          </p:cNvSpPr>
          <p:nvPr>
            <p:ph type="title"/>
          </p:nvPr>
        </p:nvSpPr>
        <p:spPr>
          <a:xfrm>
            <a:off x="838200" y="625123"/>
            <a:ext cx="10515600" cy="979200"/>
          </a:xfrm>
        </p:spPr>
        <p:txBody>
          <a:bodyPr>
            <a:normAutofit/>
          </a:bodyPr>
          <a:lstStyle>
            <a:lvl1pPr>
              <a:defRPr sz="4800"/>
            </a:lvl1pPr>
          </a:lstStyle>
          <a:p>
            <a:r>
              <a:rPr lang="en-US"/>
              <a:t>Click to edit Master title style</a:t>
            </a:r>
            <a:endParaRPr lang="en-VN" dirty="0"/>
          </a:p>
        </p:txBody>
      </p:sp>
      <p:sp>
        <p:nvSpPr>
          <p:cNvPr id="3" name="Content Placeholder 2">
            <a:extLst>
              <a:ext uri="{FF2B5EF4-FFF2-40B4-BE49-F238E27FC236}">
                <a16:creationId xmlns:a16="http://schemas.microsoft.com/office/drawing/2014/main" id="{1923943F-B5CB-101B-ED28-FD0D9E84E1C1}"/>
              </a:ext>
            </a:extLst>
          </p:cNvPr>
          <p:cNvSpPr>
            <a:spLocks noGrp="1"/>
          </p:cNvSpPr>
          <p:nvPr>
            <p:ph idx="1"/>
          </p:nvPr>
        </p:nvSpPr>
        <p:spPr>
          <a:xfrm>
            <a:off x="838200" y="1788160"/>
            <a:ext cx="10515600" cy="4388803"/>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dirty="0"/>
          </a:p>
        </p:txBody>
      </p:sp>
      <p:sp>
        <p:nvSpPr>
          <p:cNvPr id="5" name="Footer Placeholder 4">
            <a:extLst>
              <a:ext uri="{FF2B5EF4-FFF2-40B4-BE49-F238E27FC236}">
                <a16:creationId xmlns:a16="http://schemas.microsoft.com/office/drawing/2014/main" id="{A269E902-5084-53A0-D082-6066977D82D2}"/>
              </a:ext>
            </a:extLst>
          </p:cNvPr>
          <p:cNvSpPr>
            <a:spLocks noGrp="1"/>
          </p:cNvSpPr>
          <p:nvPr>
            <p:ph type="ftr" sz="quarter" idx="11"/>
          </p:nvPr>
        </p:nvSpPr>
        <p:spPr>
          <a:xfrm>
            <a:off x="3644348" y="6475620"/>
            <a:ext cx="4903304" cy="263110"/>
          </a:xfrm>
        </p:spPr>
        <p:txBody>
          <a:bodyPr/>
          <a:lstStyle>
            <a:lvl1pPr marL="0" algn="ctr" defTabSz="914400" rtl="0" eaLnBrk="1" latinLnBrk="0" hangingPunct="1">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a:t>Thực hiện bởi Trường Đại học Công nghệ Thông tin, ĐHQG-HCM</a:t>
            </a:r>
            <a:endParaRPr lang="en-VN" dirty="0"/>
          </a:p>
        </p:txBody>
      </p:sp>
      <p:sp>
        <p:nvSpPr>
          <p:cNvPr id="4" name="Date Placeholder 3">
            <a:extLst>
              <a:ext uri="{FF2B5EF4-FFF2-40B4-BE49-F238E27FC236}">
                <a16:creationId xmlns:a16="http://schemas.microsoft.com/office/drawing/2014/main" id="{85952F19-40DF-B11E-2E00-94556129CFC5}"/>
              </a:ext>
            </a:extLst>
          </p:cNvPr>
          <p:cNvSpPr>
            <a:spLocks noGrp="1"/>
          </p:cNvSpPr>
          <p:nvPr>
            <p:ph type="dt" sz="half" idx="13"/>
          </p:nvPr>
        </p:nvSpPr>
        <p:spPr>
          <a:xfrm>
            <a:off x="838200" y="6458365"/>
            <a:ext cx="2090098" cy="263110"/>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ECCB2E63-3690-4707-AD97-53E66D21AA28}" type="datetime4">
              <a:rPr lang="en-US" smtClean="0"/>
              <a:t>November 2, 2023</a:t>
            </a:fld>
            <a:endParaRPr lang="en-US" dirty="0"/>
          </a:p>
        </p:txBody>
      </p:sp>
      <p:sp>
        <p:nvSpPr>
          <p:cNvPr id="18" name="Freeform 17">
            <a:extLst>
              <a:ext uri="{FF2B5EF4-FFF2-40B4-BE49-F238E27FC236}">
                <a16:creationId xmlns:a16="http://schemas.microsoft.com/office/drawing/2014/main" id="{DE00A6DA-A209-5475-1D65-636E74660F49}"/>
              </a:ext>
            </a:extLst>
          </p:cNvPr>
          <p:cNvSpPr/>
          <p:nvPr/>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grpSp>
        <p:nvGrpSpPr>
          <p:cNvPr id="19" name="Group 18">
            <a:extLst>
              <a:ext uri="{FF2B5EF4-FFF2-40B4-BE49-F238E27FC236}">
                <a16:creationId xmlns:a16="http://schemas.microsoft.com/office/drawing/2014/main" id="{262EC0B8-1295-CDA1-076D-1AD1E0FD1057}"/>
              </a:ext>
            </a:extLst>
          </p:cNvPr>
          <p:cNvGrpSpPr/>
          <p:nvPr/>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20" name="Rectangle 19">
              <a:extLst>
                <a:ext uri="{FF2B5EF4-FFF2-40B4-BE49-F238E27FC236}">
                  <a16:creationId xmlns:a16="http://schemas.microsoft.com/office/drawing/2014/main" id="{E6ED4596-3EF0-9B9A-E4E4-939614BC8542}"/>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5520723-3B3C-78FF-E77D-7797D2C02D06}"/>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8552AA9-7647-271E-E2C5-E08B539EC39B}"/>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Rectangle 30">
              <a:extLst>
                <a:ext uri="{FF2B5EF4-FFF2-40B4-BE49-F238E27FC236}">
                  <a16:creationId xmlns:a16="http://schemas.microsoft.com/office/drawing/2014/main" id="{342FE9DB-03CD-9464-9130-5C282ADB8FA4}"/>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8BA031D-143F-7BFF-8F5D-5606F1E9E32F}"/>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B22765B6-9F79-B317-590A-46980D1B2301}"/>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17" name="Oval 16">
            <a:extLst>
              <a:ext uri="{FF2B5EF4-FFF2-40B4-BE49-F238E27FC236}">
                <a16:creationId xmlns:a16="http://schemas.microsoft.com/office/drawing/2014/main" id="{352054BC-1463-3EF3-7931-D0745EFC8FB2}"/>
              </a:ext>
            </a:extLst>
          </p:cNvPr>
          <p:cNvSpPr/>
          <p:nvPr/>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6" name="Slide Number Placeholder 5">
            <a:extLst>
              <a:ext uri="{FF2B5EF4-FFF2-40B4-BE49-F238E27FC236}">
                <a16:creationId xmlns:a16="http://schemas.microsoft.com/office/drawing/2014/main" id="{30B647E7-265A-EC77-C304-8D4B5EFE754E}"/>
              </a:ext>
            </a:extLst>
          </p:cNvPr>
          <p:cNvSpPr>
            <a:spLocks noGrp="1"/>
          </p:cNvSpPr>
          <p:nvPr>
            <p:ph type="sldNum" sz="quarter" idx="12"/>
          </p:nvPr>
        </p:nvSpPr>
        <p:spPr>
          <a:xfrm>
            <a:off x="73423" y="6525456"/>
            <a:ext cx="291600" cy="291600"/>
          </a:xfrm>
        </p:spPr>
        <p:txBody>
          <a:bodyPr/>
          <a:lstStyle>
            <a:lvl1pPr algn="ctr">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pPr/>
              <a:t>‹#›</a:t>
            </a:fld>
            <a:endParaRPr lang="en-VN" dirty="0"/>
          </a:p>
        </p:txBody>
      </p:sp>
      <p:sp>
        <p:nvSpPr>
          <p:cNvPr id="23" name="Freeform 21">
            <a:extLst>
              <a:ext uri="{FF2B5EF4-FFF2-40B4-BE49-F238E27FC236}">
                <a16:creationId xmlns:a16="http://schemas.microsoft.com/office/drawing/2014/main" id="{703DC790-05E8-59CD-90BB-86C16AC5E561}"/>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Isosceles Triangle 12">
            <a:extLst>
              <a:ext uri="{FF2B5EF4-FFF2-40B4-BE49-F238E27FC236}">
                <a16:creationId xmlns:a16="http://schemas.microsoft.com/office/drawing/2014/main" id="{ACD6E4BE-DFE0-894A-2545-102C0AD06055}"/>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30F60060-12F3-9E34-DD3B-569524B7F2F6}"/>
              </a:ext>
            </a:extLst>
          </p:cNvPr>
          <p:cNvGrpSpPr/>
          <p:nvPr userDrawn="1"/>
        </p:nvGrpSpPr>
        <p:grpSpPr>
          <a:xfrm>
            <a:off x="58527" y="40944"/>
            <a:ext cx="2869771" cy="1563379"/>
            <a:chOff x="44879" y="27296"/>
            <a:chExt cx="2869771" cy="1563379"/>
          </a:xfrm>
          <a:solidFill>
            <a:srgbClr val="0072FF"/>
          </a:solidFill>
        </p:grpSpPr>
        <p:cxnSp>
          <p:nvCxnSpPr>
            <p:cNvPr id="26" name="Straight Connector 25">
              <a:extLst>
                <a:ext uri="{FF2B5EF4-FFF2-40B4-BE49-F238E27FC236}">
                  <a16:creationId xmlns:a16="http://schemas.microsoft.com/office/drawing/2014/main" id="{5D142974-ABA8-272A-1773-BEA920521BE1}"/>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B686B67-C532-B48A-3161-B178F8A0718E}"/>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9F8E578-9926-E3BA-A596-65ADA909F2E4}"/>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29" name="Isosceles Triangle 12">
            <a:extLst>
              <a:ext uri="{FF2B5EF4-FFF2-40B4-BE49-F238E27FC236}">
                <a16:creationId xmlns:a16="http://schemas.microsoft.com/office/drawing/2014/main" id="{56970E39-F5CF-6979-2618-EDC5CF7483D2}"/>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F073F464-8647-C524-4A18-262F8DAB4CD6}"/>
              </a:ext>
            </a:extLst>
          </p:cNvPr>
          <p:cNvGrpSpPr/>
          <p:nvPr userDrawn="1"/>
        </p:nvGrpSpPr>
        <p:grpSpPr>
          <a:xfrm flipH="1" flipV="1">
            <a:off x="9263702" y="5253677"/>
            <a:ext cx="2869771" cy="1563379"/>
            <a:chOff x="44879" y="27296"/>
            <a:chExt cx="2869771" cy="1563379"/>
          </a:xfrm>
          <a:solidFill>
            <a:srgbClr val="0072FF"/>
          </a:solidFill>
        </p:grpSpPr>
        <p:cxnSp>
          <p:nvCxnSpPr>
            <p:cNvPr id="35" name="Straight Connector 34">
              <a:extLst>
                <a:ext uri="{FF2B5EF4-FFF2-40B4-BE49-F238E27FC236}">
                  <a16:creationId xmlns:a16="http://schemas.microsoft.com/office/drawing/2014/main" id="{983A5EC3-0997-6A39-FD2E-BED14C54D2A9}"/>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C6AE83C-E2C0-F72F-73E7-3F749171871B}"/>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FF2D385-53CE-163D-E52A-4E0A15E33035}"/>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pic>
        <p:nvPicPr>
          <p:cNvPr id="45" name="Picture 44" descr="A picture containing clipart, vector graphics&#10;&#10;Description automatically generated">
            <a:extLst>
              <a:ext uri="{FF2B5EF4-FFF2-40B4-BE49-F238E27FC236}">
                <a16:creationId xmlns:a16="http://schemas.microsoft.com/office/drawing/2014/main" id="{15BC1C56-40FA-9DDE-6124-D722D2DCF02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Tree>
    <p:extLst>
      <p:ext uri="{BB962C8B-B14F-4D97-AF65-F5344CB8AC3E}">
        <p14:creationId xmlns:p14="http://schemas.microsoft.com/office/powerpoint/2010/main" val="1684241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Mẫu nội dung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75E2B-3264-B7AA-B33F-4F514D4416A1}"/>
              </a:ext>
            </a:extLst>
          </p:cNvPr>
          <p:cNvSpPr>
            <a:spLocks noGrp="1"/>
          </p:cNvSpPr>
          <p:nvPr>
            <p:ph type="title"/>
          </p:nvPr>
        </p:nvSpPr>
        <p:spPr>
          <a:xfrm>
            <a:off x="838200" y="625709"/>
            <a:ext cx="10515600" cy="978614"/>
          </a:xfrm>
        </p:spPr>
        <p:txBody>
          <a:bodyPr>
            <a:normAutofit/>
          </a:bodyPr>
          <a:lstStyle>
            <a:lvl1pPr>
              <a:defRPr sz="4800"/>
            </a:lvl1pPr>
          </a:lstStyle>
          <a:p>
            <a:r>
              <a:rPr lang="en-US"/>
              <a:t>Click to edit Master title style</a:t>
            </a:r>
            <a:endParaRPr lang="en-VN" dirty="0"/>
          </a:p>
        </p:txBody>
      </p:sp>
      <p:sp>
        <p:nvSpPr>
          <p:cNvPr id="3" name="Content Placeholder 2">
            <a:extLst>
              <a:ext uri="{FF2B5EF4-FFF2-40B4-BE49-F238E27FC236}">
                <a16:creationId xmlns:a16="http://schemas.microsoft.com/office/drawing/2014/main" id="{D663BF43-5431-28A4-4A9C-84A3FDAFF031}"/>
              </a:ext>
            </a:extLst>
          </p:cNvPr>
          <p:cNvSpPr>
            <a:spLocks noGrp="1"/>
          </p:cNvSpPr>
          <p:nvPr>
            <p:ph sz="half" idx="1"/>
          </p:nvPr>
        </p:nvSpPr>
        <p:spPr>
          <a:xfrm>
            <a:off x="838200" y="1788167"/>
            <a:ext cx="5181600" cy="4591526"/>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dirty="0"/>
          </a:p>
        </p:txBody>
      </p:sp>
      <p:sp>
        <p:nvSpPr>
          <p:cNvPr id="4" name="Content Placeholder 3">
            <a:extLst>
              <a:ext uri="{FF2B5EF4-FFF2-40B4-BE49-F238E27FC236}">
                <a16:creationId xmlns:a16="http://schemas.microsoft.com/office/drawing/2014/main" id="{14B97936-93F6-FD89-211F-FC49B02B5734}"/>
              </a:ext>
            </a:extLst>
          </p:cNvPr>
          <p:cNvSpPr>
            <a:spLocks noGrp="1"/>
          </p:cNvSpPr>
          <p:nvPr>
            <p:ph sz="half" idx="2"/>
          </p:nvPr>
        </p:nvSpPr>
        <p:spPr>
          <a:xfrm>
            <a:off x="6172200" y="1788167"/>
            <a:ext cx="5181600" cy="4591526"/>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a:extLst>
              <a:ext uri="{FF2B5EF4-FFF2-40B4-BE49-F238E27FC236}">
                <a16:creationId xmlns:a16="http://schemas.microsoft.com/office/drawing/2014/main" id="{CECF69EC-AF21-6413-B0C6-09E3D2808EC9}"/>
              </a:ext>
            </a:extLst>
          </p:cNvPr>
          <p:cNvSpPr>
            <a:spLocks noGrp="1"/>
          </p:cNvSpPr>
          <p:nvPr>
            <p:ph type="ftr" sz="quarter" idx="11"/>
          </p:nvPr>
        </p:nvSpPr>
        <p:spPr>
          <a:xfrm>
            <a:off x="3535017" y="6481647"/>
            <a:ext cx="5121966" cy="239828"/>
          </a:xfrm>
        </p:spPr>
        <p:txBody>
          <a:bodyPr/>
          <a:lstStyle>
            <a:lvl1pPr>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a:t>Thực hiện bởi Trường Đại học Công nghệ Thông tin, ĐHQG-HCM</a:t>
            </a:r>
            <a:endParaRPr lang="en-VN" dirty="0"/>
          </a:p>
        </p:txBody>
      </p:sp>
      <p:sp>
        <p:nvSpPr>
          <p:cNvPr id="10" name="Freeform 9">
            <a:extLst>
              <a:ext uri="{FF2B5EF4-FFF2-40B4-BE49-F238E27FC236}">
                <a16:creationId xmlns:a16="http://schemas.microsoft.com/office/drawing/2014/main" id="{43873188-0611-6A2D-B3B7-E844F601E758}"/>
              </a:ext>
            </a:extLst>
          </p:cNvPr>
          <p:cNvSpPr/>
          <p:nvPr/>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Isosceles Triangle 12">
            <a:extLst>
              <a:ext uri="{FF2B5EF4-FFF2-40B4-BE49-F238E27FC236}">
                <a16:creationId xmlns:a16="http://schemas.microsoft.com/office/drawing/2014/main" id="{400BFBC5-D436-63D0-74FC-6A07673AEE42}"/>
              </a:ext>
            </a:extLst>
          </p:cNvPr>
          <p:cNvSpPr/>
          <p:nvPr/>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2739C28B-61DE-71CF-E56C-5EDD4BA30029}"/>
              </a:ext>
            </a:extLst>
          </p:cNvPr>
          <p:cNvGrpSpPr/>
          <p:nvPr/>
        </p:nvGrpSpPr>
        <p:grpSpPr>
          <a:xfrm>
            <a:off x="58527" y="40944"/>
            <a:ext cx="2869771" cy="1563379"/>
            <a:chOff x="44879" y="27296"/>
            <a:chExt cx="2869771" cy="1563379"/>
          </a:xfrm>
          <a:solidFill>
            <a:srgbClr val="0072FF"/>
          </a:solidFill>
        </p:grpSpPr>
        <p:cxnSp>
          <p:nvCxnSpPr>
            <p:cNvPr id="13" name="Straight Connector 12">
              <a:extLst>
                <a:ext uri="{FF2B5EF4-FFF2-40B4-BE49-F238E27FC236}">
                  <a16:creationId xmlns:a16="http://schemas.microsoft.com/office/drawing/2014/main" id="{258FC900-2C32-ED18-13F9-130B2DF50383}"/>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D4FACA0-AFAE-D152-410A-170D637D3357}"/>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C5F4754-527C-AE63-2C13-4F23BF87556C}"/>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6" name="Isosceles Triangle 12">
            <a:extLst>
              <a:ext uri="{FF2B5EF4-FFF2-40B4-BE49-F238E27FC236}">
                <a16:creationId xmlns:a16="http://schemas.microsoft.com/office/drawing/2014/main" id="{07F91C74-ED4C-0A16-32E0-004F48F54DEB}"/>
              </a:ext>
            </a:extLst>
          </p:cNvPr>
          <p:cNvSpPr/>
          <p:nvPr/>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FC5ACEEF-4425-1088-FA6F-A273B4DE887C}"/>
              </a:ext>
            </a:extLst>
          </p:cNvPr>
          <p:cNvGrpSpPr/>
          <p:nvPr/>
        </p:nvGrpSpPr>
        <p:grpSpPr>
          <a:xfrm flipH="1" flipV="1">
            <a:off x="9263702" y="5253677"/>
            <a:ext cx="2869771" cy="1563379"/>
            <a:chOff x="44879" y="27296"/>
            <a:chExt cx="2869771" cy="1563379"/>
          </a:xfrm>
          <a:solidFill>
            <a:srgbClr val="0072FF"/>
          </a:solidFill>
        </p:grpSpPr>
        <p:cxnSp>
          <p:nvCxnSpPr>
            <p:cNvPr id="18" name="Straight Connector 17">
              <a:extLst>
                <a:ext uri="{FF2B5EF4-FFF2-40B4-BE49-F238E27FC236}">
                  <a16:creationId xmlns:a16="http://schemas.microsoft.com/office/drawing/2014/main" id="{ED3CB0EA-66BA-01B6-70C4-D5330A4D257B}"/>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E5A466E-AA55-B549-D160-0442C43CF551}"/>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68CFF73-AB26-6C8F-FB32-54601A35ABA4}"/>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D35DB78F-AE91-A123-68A6-7B8F206075C0}"/>
              </a:ext>
            </a:extLst>
          </p:cNvPr>
          <p:cNvSpPr>
            <a:spLocks noGrp="1"/>
          </p:cNvSpPr>
          <p:nvPr>
            <p:ph type="dt" sz="half" idx="13"/>
          </p:nvPr>
        </p:nvSpPr>
        <p:spPr>
          <a:xfrm>
            <a:off x="838200" y="6481647"/>
            <a:ext cx="2090098" cy="239828"/>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73824A9D-AEEA-487E-95E7-DF1F388CA83B}" type="datetime4">
              <a:rPr lang="en-US" smtClean="0"/>
              <a:t>November 2, 2023</a:t>
            </a:fld>
            <a:endParaRPr lang="en-US" dirty="0"/>
          </a:p>
        </p:txBody>
      </p:sp>
      <p:grpSp>
        <p:nvGrpSpPr>
          <p:cNvPr id="8" name="Group 7">
            <a:extLst>
              <a:ext uri="{FF2B5EF4-FFF2-40B4-BE49-F238E27FC236}">
                <a16:creationId xmlns:a16="http://schemas.microsoft.com/office/drawing/2014/main" id="{8123CCDF-3E75-3E93-BF1B-6503B0F6B201}"/>
              </a:ext>
            </a:extLst>
          </p:cNvPr>
          <p:cNvGrpSpPr/>
          <p:nvPr/>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9" name="Rectangle 8">
              <a:extLst>
                <a:ext uri="{FF2B5EF4-FFF2-40B4-BE49-F238E27FC236}">
                  <a16:creationId xmlns:a16="http://schemas.microsoft.com/office/drawing/2014/main" id="{91417814-1295-17B9-8F3C-738830444CA0}"/>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79DE817-6849-F889-B00B-24F5DD9790CF}"/>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1A304DF-9B51-B022-DDC2-AB4B32C1574C}"/>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Rectangle 30">
              <a:extLst>
                <a:ext uri="{FF2B5EF4-FFF2-40B4-BE49-F238E27FC236}">
                  <a16:creationId xmlns:a16="http://schemas.microsoft.com/office/drawing/2014/main" id="{6FC8D61F-F403-7618-CE5B-B2F1953F8E3F}"/>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4FEAB4A-3950-A9C8-DD62-4955D4964268}"/>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9F818AE-8ADB-E738-F298-9814437689A0}"/>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34" name="Oval 33">
            <a:extLst>
              <a:ext uri="{FF2B5EF4-FFF2-40B4-BE49-F238E27FC236}">
                <a16:creationId xmlns:a16="http://schemas.microsoft.com/office/drawing/2014/main" id="{4DAA6E36-ED34-0B0B-0B79-0D9EA10842B8}"/>
              </a:ext>
            </a:extLst>
          </p:cNvPr>
          <p:cNvSpPr/>
          <p:nvPr/>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35" name="Slide Number Placeholder 5">
            <a:extLst>
              <a:ext uri="{FF2B5EF4-FFF2-40B4-BE49-F238E27FC236}">
                <a16:creationId xmlns:a16="http://schemas.microsoft.com/office/drawing/2014/main" id="{493573CE-EB17-1929-E796-44675CCF5EBD}"/>
              </a:ext>
            </a:extLst>
          </p:cNvPr>
          <p:cNvSpPr txBox="1">
            <a:spLocks/>
          </p:cNvSpPr>
          <p:nvPr/>
        </p:nvSpPr>
        <p:spPr>
          <a:xfrm>
            <a:off x="73423" y="6525456"/>
            <a:ext cx="291600" cy="291600"/>
          </a:xfrm>
          <a:prstGeom prst="rect">
            <a:avLst/>
          </a:prstGeom>
        </p:spPr>
        <p:txBody>
          <a:bodyPr vert="horz" lIns="91440" tIns="45720" rIns="91440" bIns="45720" rtlCol="0" anchor="ctr"/>
          <a:lstStyle>
            <a:defPPr>
              <a:defRPr lang="en-VN"/>
            </a:defPPr>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B0B3AC-44A8-D142-AAF6-9A453466E1A4}" type="slidenum">
              <a:rPr lang="en-US" smtClean="0"/>
              <a:pPr/>
              <a:t>‹#›</a:t>
            </a:fld>
            <a:endParaRPr lang="en-US" dirty="0"/>
          </a:p>
        </p:txBody>
      </p:sp>
      <p:sp>
        <p:nvSpPr>
          <p:cNvPr id="36" name="Freeform 17">
            <a:extLst>
              <a:ext uri="{FF2B5EF4-FFF2-40B4-BE49-F238E27FC236}">
                <a16:creationId xmlns:a16="http://schemas.microsoft.com/office/drawing/2014/main" id="{0F05F8C0-0E9E-5C1D-D384-8B9EEEC49597}"/>
              </a:ext>
            </a:extLst>
          </p:cNvPr>
          <p:cNvSpPr/>
          <p:nvPr/>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
        <p:nvSpPr>
          <p:cNvPr id="7" name="Freeform 9">
            <a:extLst>
              <a:ext uri="{FF2B5EF4-FFF2-40B4-BE49-F238E27FC236}">
                <a16:creationId xmlns:a16="http://schemas.microsoft.com/office/drawing/2014/main" id="{F9BDCC5F-4E3D-731A-8541-724B9B05245F}"/>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Isosceles Triangle 12">
            <a:extLst>
              <a:ext uri="{FF2B5EF4-FFF2-40B4-BE49-F238E27FC236}">
                <a16:creationId xmlns:a16="http://schemas.microsoft.com/office/drawing/2014/main" id="{0DAAA25C-9ABA-B615-2D76-7507362B5FB1}"/>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48E018EA-452D-9776-8FB3-B2CE8FE4244C}"/>
              </a:ext>
            </a:extLst>
          </p:cNvPr>
          <p:cNvGrpSpPr/>
          <p:nvPr userDrawn="1"/>
        </p:nvGrpSpPr>
        <p:grpSpPr>
          <a:xfrm>
            <a:off x="58527" y="40944"/>
            <a:ext cx="2869771" cy="1563379"/>
            <a:chOff x="44879" y="27296"/>
            <a:chExt cx="2869771" cy="1563379"/>
          </a:xfrm>
          <a:solidFill>
            <a:srgbClr val="0072FF"/>
          </a:solidFill>
        </p:grpSpPr>
        <p:cxnSp>
          <p:nvCxnSpPr>
            <p:cNvPr id="23" name="Straight Connector 22">
              <a:extLst>
                <a:ext uri="{FF2B5EF4-FFF2-40B4-BE49-F238E27FC236}">
                  <a16:creationId xmlns:a16="http://schemas.microsoft.com/office/drawing/2014/main" id="{D6FAAD04-FB32-D605-6B65-5CFE6D324589}"/>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83C5F35-B215-DB49-F90B-B9B25E86CE87}"/>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A73C114-5BE3-5189-8BCD-DF4160C85762}"/>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26" name="Isosceles Triangle 12">
            <a:extLst>
              <a:ext uri="{FF2B5EF4-FFF2-40B4-BE49-F238E27FC236}">
                <a16:creationId xmlns:a16="http://schemas.microsoft.com/office/drawing/2014/main" id="{0EEB78E6-1D4B-7470-6286-FFA3701A7171}"/>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4C89C571-EA3B-82BE-6B60-AFDD78310218}"/>
              </a:ext>
            </a:extLst>
          </p:cNvPr>
          <p:cNvGrpSpPr/>
          <p:nvPr userDrawn="1"/>
        </p:nvGrpSpPr>
        <p:grpSpPr>
          <a:xfrm flipH="1" flipV="1">
            <a:off x="9263702" y="5253677"/>
            <a:ext cx="2869771" cy="1563379"/>
            <a:chOff x="44879" y="27296"/>
            <a:chExt cx="2869771" cy="1563379"/>
          </a:xfrm>
          <a:solidFill>
            <a:srgbClr val="0072FF"/>
          </a:solidFill>
        </p:grpSpPr>
        <p:cxnSp>
          <p:nvCxnSpPr>
            <p:cNvPr id="28" name="Straight Connector 27">
              <a:extLst>
                <a:ext uri="{FF2B5EF4-FFF2-40B4-BE49-F238E27FC236}">
                  <a16:creationId xmlns:a16="http://schemas.microsoft.com/office/drawing/2014/main" id="{30824F70-D9AF-A544-AE41-50F1B64FE2B2}"/>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BFDA728-F449-746A-6ACF-A82B87564698}"/>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74472BE-6362-1436-0F6D-8E62411B3E7A}"/>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pic>
        <p:nvPicPr>
          <p:cNvPr id="46" name="Picture 45" descr="A picture containing clipart, vector graphics&#10;&#10;Description automatically generated">
            <a:extLst>
              <a:ext uri="{FF2B5EF4-FFF2-40B4-BE49-F238E27FC236}">
                <a16:creationId xmlns:a16="http://schemas.microsoft.com/office/drawing/2014/main" id="{F4E4F37E-A34E-C2E2-4492-72FF3B2C200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Tree>
    <p:extLst>
      <p:ext uri="{BB962C8B-B14F-4D97-AF65-F5344CB8AC3E}">
        <p14:creationId xmlns:p14="http://schemas.microsoft.com/office/powerpoint/2010/main" val="146152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Mẫu nội dung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C37E1-287C-992F-926C-6BE139038F7A}"/>
              </a:ext>
            </a:extLst>
          </p:cNvPr>
          <p:cNvSpPr>
            <a:spLocks noGrp="1"/>
          </p:cNvSpPr>
          <p:nvPr>
            <p:ph type="title"/>
          </p:nvPr>
        </p:nvSpPr>
        <p:spPr>
          <a:xfrm>
            <a:off x="838198" y="624247"/>
            <a:ext cx="10515600" cy="979200"/>
          </a:xfrm>
        </p:spPr>
        <p:txBody>
          <a:bodyPr/>
          <a:lstStyle/>
          <a:p>
            <a:r>
              <a:rPr lang="en-US"/>
              <a:t>Click to edit Master title style</a:t>
            </a:r>
            <a:endParaRPr lang="en-VN" dirty="0"/>
          </a:p>
        </p:txBody>
      </p:sp>
      <p:sp>
        <p:nvSpPr>
          <p:cNvPr id="3" name="Text Placeholder 2">
            <a:extLst>
              <a:ext uri="{FF2B5EF4-FFF2-40B4-BE49-F238E27FC236}">
                <a16:creationId xmlns:a16="http://schemas.microsoft.com/office/drawing/2014/main" id="{6C453A4A-EE94-A702-F0E2-603C1150FA32}"/>
              </a:ext>
            </a:extLst>
          </p:cNvPr>
          <p:cNvSpPr>
            <a:spLocks noGrp="1"/>
          </p:cNvSpPr>
          <p:nvPr>
            <p:ph type="body" idx="1"/>
          </p:nvPr>
        </p:nvSpPr>
        <p:spPr>
          <a:xfrm>
            <a:off x="839788" y="1767458"/>
            <a:ext cx="5157787" cy="823912"/>
          </a:xfrm>
        </p:spPr>
        <p:txBody>
          <a:bodyPr anchor="ctr"/>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B8F5AF-E6EF-4CF4-8B05-BF3FDB4C6885}"/>
              </a:ext>
            </a:extLst>
          </p:cNvPr>
          <p:cNvSpPr>
            <a:spLocks noGrp="1"/>
          </p:cNvSpPr>
          <p:nvPr>
            <p:ph sz="half" idx="2"/>
          </p:nvPr>
        </p:nvSpPr>
        <p:spPr>
          <a:xfrm>
            <a:off x="839788" y="2755381"/>
            <a:ext cx="5157787" cy="3601907"/>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dirty="0"/>
          </a:p>
        </p:txBody>
      </p:sp>
      <p:sp>
        <p:nvSpPr>
          <p:cNvPr id="5" name="Text Placeholder 4">
            <a:extLst>
              <a:ext uri="{FF2B5EF4-FFF2-40B4-BE49-F238E27FC236}">
                <a16:creationId xmlns:a16="http://schemas.microsoft.com/office/drawing/2014/main" id="{1BFCC438-C0ED-1F8F-4BB6-689F30C8CC53}"/>
              </a:ext>
            </a:extLst>
          </p:cNvPr>
          <p:cNvSpPr>
            <a:spLocks noGrp="1"/>
          </p:cNvSpPr>
          <p:nvPr>
            <p:ph type="body" sz="quarter" idx="3"/>
          </p:nvPr>
        </p:nvSpPr>
        <p:spPr>
          <a:xfrm>
            <a:off x="6172200" y="1767458"/>
            <a:ext cx="5183188" cy="823912"/>
          </a:xfrm>
        </p:spPr>
        <p:txBody>
          <a:bodyPr anchor="ctr"/>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689F5A-2C2F-0B8F-615C-B41C7F2B19E1}"/>
              </a:ext>
            </a:extLst>
          </p:cNvPr>
          <p:cNvSpPr>
            <a:spLocks noGrp="1"/>
          </p:cNvSpPr>
          <p:nvPr>
            <p:ph sz="quarter" idx="4"/>
          </p:nvPr>
        </p:nvSpPr>
        <p:spPr>
          <a:xfrm>
            <a:off x="6172200" y="2755381"/>
            <a:ext cx="5183188" cy="3601907"/>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8" name="Footer Placeholder 7">
            <a:extLst>
              <a:ext uri="{FF2B5EF4-FFF2-40B4-BE49-F238E27FC236}">
                <a16:creationId xmlns:a16="http://schemas.microsoft.com/office/drawing/2014/main" id="{C3D7DFAC-60B5-9BD1-8D23-4494639CC2E8}"/>
              </a:ext>
            </a:extLst>
          </p:cNvPr>
          <p:cNvSpPr>
            <a:spLocks noGrp="1"/>
          </p:cNvSpPr>
          <p:nvPr>
            <p:ph type="ftr" sz="quarter" idx="11"/>
          </p:nvPr>
        </p:nvSpPr>
        <p:spPr>
          <a:xfrm>
            <a:off x="3533429" y="6481647"/>
            <a:ext cx="5125142" cy="239828"/>
          </a:xfrm>
        </p:spPr>
        <p:txBody>
          <a:bodyPr/>
          <a:lstStyle>
            <a:lvl1pPr>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a:t>Thực hiện bởi Trường Đại học Công nghệ Thông tin, ĐHQG-HCM</a:t>
            </a:r>
            <a:endParaRPr lang="en-VN" dirty="0"/>
          </a:p>
        </p:txBody>
      </p:sp>
      <p:sp>
        <p:nvSpPr>
          <p:cNvPr id="10" name="Freeform 9">
            <a:extLst>
              <a:ext uri="{FF2B5EF4-FFF2-40B4-BE49-F238E27FC236}">
                <a16:creationId xmlns:a16="http://schemas.microsoft.com/office/drawing/2014/main" id="{B75C2D9D-4765-3FD3-75BD-4E4DFF9C7F0D}"/>
              </a:ext>
            </a:extLst>
          </p:cNvPr>
          <p:cNvSpPr/>
          <p:nvPr/>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Isosceles Triangle 12">
            <a:extLst>
              <a:ext uri="{FF2B5EF4-FFF2-40B4-BE49-F238E27FC236}">
                <a16:creationId xmlns:a16="http://schemas.microsoft.com/office/drawing/2014/main" id="{3AD591D0-42C1-C83D-D97B-315279CAEE49}"/>
              </a:ext>
            </a:extLst>
          </p:cNvPr>
          <p:cNvSpPr/>
          <p:nvPr/>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BC49EA05-357C-0347-C6CD-EE67C566EBD0}"/>
              </a:ext>
            </a:extLst>
          </p:cNvPr>
          <p:cNvGrpSpPr/>
          <p:nvPr/>
        </p:nvGrpSpPr>
        <p:grpSpPr>
          <a:xfrm>
            <a:off x="58527" y="40944"/>
            <a:ext cx="2869771" cy="1563379"/>
            <a:chOff x="44879" y="27296"/>
            <a:chExt cx="2869771" cy="1563379"/>
          </a:xfrm>
          <a:solidFill>
            <a:srgbClr val="0072FF"/>
          </a:solidFill>
        </p:grpSpPr>
        <p:cxnSp>
          <p:nvCxnSpPr>
            <p:cNvPr id="13" name="Straight Connector 12">
              <a:extLst>
                <a:ext uri="{FF2B5EF4-FFF2-40B4-BE49-F238E27FC236}">
                  <a16:creationId xmlns:a16="http://schemas.microsoft.com/office/drawing/2014/main" id="{F63A430E-1EF6-53ED-B258-E65C14BBC4CE}"/>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2BC14D-AC20-6673-4A8D-7DE3FE988F33}"/>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61FFA6F-2FC8-1174-B8D5-60E8BE001CF3}"/>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6" name="Isosceles Triangle 12">
            <a:extLst>
              <a:ext uri="{FF2B5EF4-FFF2-40B4-BE49-F238E27FC236}">
                <a16:creationId xmlns:a16="http://schemas.microsoft.com/office/drawing/2014/main" id="{39240330-79C3-21F6-446A-3E039AFD3A39}"/>
              </a:ext>
            </a:extLst>
          </p:cNvPr>
          <p:cNvSpPr/>
          <p:nvPr/>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CBDA796D-C2B0-5287-F4C3-E9C3DEA3FFEF}"/>
              </a:ext>
            </a:extLst>
          </p:cNvPr>
          <p:cNvGrpSpPr/>
          <p:nvPr/>
        </p:nvGrpSpPr>
        <p:grpSpPr>
          <a:xfrm flipH="1" flipV="1">
            <a:off x="9263702" y="5253677"/>
            <a:ext cx="2869771" cy="1563379"/>
            <a:chOff x="44879" y="27296"/>
            <a:chExt cx="2869771" cy="1563379"/>
          </a:xfrm>
          <a:solidFill>
            <a:srgbClr val="0072FF"/>
          </a:solidFill>
        </p:grpSpPr>
        <p:cxnSp>
          <p:nvCxnSpPr>
            <p:cNvPr id="18" name="Straight Connector 17">
              <a:extLst>
                <a:ext uri="{FF2B5EF4-FFF2-40B4-BE49-F238E27FC236}">
                  <a16:creationId xmlns:a16="http://schemas.microsoft.com/office/drawing/2014/main" id="{701CD2C9-117E-7A90-F02C-95AB5B37723A}"/>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3E69259-DC90-479A-D797-34F04F64243B}"/>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57EE3B6-EE34-8496-104E-9B1F8F51B2DE}"/>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7" name="Date Placeholder 6">
            <a:extLst>
              <a:ext uri="{FF2B5EF4-FFF2-40B4-BE49-F238E27FC236}">
                <a16:creationId xmlns:a16="http://schemas.microsoft.com/office/drawing/2014/main" id="{9EC1AA4D-B13B-AA0A-E780-09B8CC670664}"/>
              </a:ext>
            </a:extLst>
          </p:cNvPr>
          <p:cNvSpPr>
            <a:spLocks noGrp="1"/>
          </p:cNvSpPr>
          <p:nvPr>
            <p:ph type="dt" sz="half" idx="13"/>
          </p:nvPr>
        </p:nvSpPr>
        <p:spPr>
          <a:xfrm>
            <a:off x="838200" y="6481647"/>
            <a:ext cx="2090098" cy="239828"/>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F0F9CF31-4874-43D9-9977-F470D0965388}" type="datetime4">
              <a:rPr lang="en-US" smtClean="0"/>
              <a:t>November 2, 2023</a:t>
            </a:fld>
            <a:endParaRPr lang="en-US" dirty="0"/>
          </a:p>
        </p:txBody>
      </p:sp>
      <p:grpSp>
        <p:nvGrpSpPr>
          <p:cNvPr id="29" name="Group 28">
            <a:extLst>
              <a:ext uri="{FF2B5EF4-FFF2-40B4-BE49-F238E27FC236}">
                <a16:creationId xmlns:a16="http://schemas.microsoft.com/office/drawing/2014/main" id="{D1E25D05-53D2-54D2-D106-2AEC63BCE724}"/>
              </a:ext>
            </a:extLst>
          </p:cNvPr>
          <p:cNvGrpSpPr/>
          <p:nvPr/>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30" name="Rectangle 29">
              <a:extLst>
                <a:ext uri="{FF2B5EF4-FFF2-40B4-BE49-F238E27FC236}">
                  <a16:creationId xmlns:a16="http://schemas.microsoft.com/office/drawing/2014/main" id="{F32A48A3-1D25-B8A3-C70F-01BA86D64B73}"/>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24AF6D3-9A82-ED34-0E51-06D5D2C6152C}"/>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98C8E89-F2E2-334F-3492-0056A2BC4386}"/>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3" name="Rectangle 32">
              <a:extLst>
                <a:ext uri="{FF2B5EF4-FFF2-40B4-BE49-F238E27FC236}">
                  <a16:creationId xmlns:a16="http://schemas.microsoft.com/office/drawing/2014/main" id="{21B4F09A-C095-7DAC-5AD0-56887CDDE8D7}"/>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304D6E6-C772-FDD1-7376-DAA4A05F0C32}"/>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8B70876F-039D-D10E-4C23-4627993DF3E6}"/>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36" name="Oval 35">
            <a:extLst>
              <a:ext uri="{FF2B5EF4-FFF2-40B4-BE49-F238E27FC236}">
                <a16:creationId xmlns:a16="http://schemas.microsoft.com/office/drawing/2014/main" id="{8EDFF744-27D4-E9A9-907E-6FA98CD07AC9}"/>
              </a:ext>
            </a:extLst>
          </p:cNvPr>
          <p:cNvSpPr/>
          <p:nvPr/>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37" name="Slide Number Placeholder 5">
            <a:extLst>
              <a:ext uri="{FF2B5EF4-FFF2-40B4-BE49-F238E27FC236}">
                <a16:creationId xmlns:a16="http://schemas.microsoft.com/office/drawing/2014/main" id="{DA26912E-7A71-3D5E-B96E-59A01536C6B4}"/>
              </a:ext>
            </a:extLst>
          </p:cNvPr>
          <p:cNvSpPr txBox="1">
            <a:spLocks/>
          </p:cNvSpPr>
          <p:nvPr/>
        </p:nvSpPr>
        <p:spPr>
          <a:xfrm>
            <a:off x="73423" y="6525456"/>
            <a:ext cx="291600" cy="291600"/>
          </a:xfrm>
          <a:prstGeom prst="rect">
            <a:avLst/>
          </a:prstGeom>
        </p:spPr>
        <p:txBody>
          <a:bodyPr vert="horz" lIns="91440" tIns="45720" rIns="91440" bIns="45720" rtlCol="0" anchor="ctr"/>
          <a:lstStyle>
            <a:defPPr>
              <a:defRPr lang="en-VN"/>
            </a:defPPr>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B0B3AC-44A8-D142-AAF6-9A453466E1A4}" type="slidenum">
              <a:rPr lang="en-US" smtClean="0"/>
              <a:pPr/>
              <a:t>‹#›</a:t>
            </a:fld>
            <a:endParaRPr lang="en-US" dirty="0"/>
          </a:p>
        </p:txBody>
      </p:sp>
      <p:sp>
        <p:nvSpPr>
          <p:cNvPr id="38" name="Freeform 17">
            <a:extLst>
              <a:ext uri="{FF2B5EF4-FFF2-40B4-BE49-F238E27FC236}">
                <a16:creationId xmlns:a16="http://schemas.microsoft.com/office/drawing/2014/main" id="{7B23FAEC-D49C-1863-BEA2-CC26EAA9EC11}"/>
              </a:ext>
            </a:extLst>
          </p:cNvPr>
          <p:cNvSpPr/>
          <p:nvPr/>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
        <p:nvSpPr>
          <p:cNvPr id="9" name="Freeform 9">
            <a:extLst>
              <a:ext uri="{FF2B5EF4-FFF2-40B4-BE49-F238E27FC236}">
                <a16:creationId xmlns:a16="http://schemas.microsoft.com/office/drawing/2014/main" id="{0A750DC6-227E-CF29-6FC3-8A68082713FC}"/>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Isosceles Triangle 12">
            <a:extLst>
              <a:ext uri="{FF2B5EF4-FFF2-40B4-BE49-F238E27FC236}">
                <a16:creationId xmlns:a16="http://schemas.microsoft.com/office/drawing/2014/main" id="{6A90FA6B-C079-8F6D-C8EA-16E29439CFFA}"/>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58095BD1-38AB-76B4-8E24-B306C0BCB388}"/>
              </a:ext>
            </a:extLst>
          </p:cNvPr>
          <p:cNvGrpSpPr/>
          <p:nvPr userDrawn="1"/>
        </p:nvGrpSpPr>
        <p:grpSpPr>
          <a:xfrm>
            <a:off x="58527" y="40944"/>
            <a:ext cx="2869771" cy="1563379"/>
            <a:chOff x="44879" y="27296"/>
            <a:chExt cx="2869771" cy="1563379"/>
          </a:xfrm>
          <a:solidFill>
            <a:srgbClr val="0072FF"/>
          </a:solidFill>
        </p:grpSpPr>
        <p:cxnSp>
          <p:nvCxnSpPr>
            <p:cNvPr id="23" name="Straight Connector 22">
              <a:extLst>
                <a:ext uri="{FF2B5EF4-FFF2-40B4-BE49-F238E27FC236}">
                  <a16:creationId xmlns:a16="http://schemas.microsoft.com/office/drawing/2014/main" id="{E5C32344-EB3C-6BDA-BB06-E33697D8006C}"/>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32571F8-366F-608D-5C50-6139DA998940}"/>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CFF91D6-6709-85A3-F0C9-F7F00DA5C52A}"/>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26" name="Isosceles Triangle 12">
            <a:extLst>
              <a:ext uri="{FF2B5EF4-FFF2-40B4-BE49-F238E27FC236}">
                <a16:creationId xmlns:a16="http://schemas.microsoft.com/office/drawing/2014/main" id="{BA0DD3D6-A12A-2F27-8C82-0DB4B96BA7B3}"/>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8137C5C3-6662-F6AE-8F67-D847D9D162B1}"/>
              </a:ext>
            </a:extLst>
          </p:cNvPr>
          <p:cNvGrpSpPr/>
          <p:nvPr userDrawn="1"/>
        </p:nvGrpSpPr>
        <p:grpSpPr>
          <a:xfrm flipH="1" flipV="1">
            <a:off x="9263702" y="5253677"/>
            <a:ext cx="2869771" cy="1563379"/>
            <a:chOff x="44879" y="27296"/>
            <a:chExt cx="2869771" cy="1563379"/>
          </a:xfrm>
          <a:solidFill>
            <a:srgbClr val="0072FF"/>
          </a:solidFill>
        </p:grpSpPr>
        <p:cxnSp>
          <p:nvCxnSpPr>
            <p:cNvPr id="28" name="Straight Connector 27">
              <a:extLst>
                <a:ext uri="{FF2B5EF4-FFF2-40B4-BE49-F238E27FC236}">
                  <a16:creationId xmlns:a16="http://schemas.microsoft.com/office/drawing/2014/main" id="{7DA8EF83-871F-0AF2-4432-4237763F9414}"/>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7661394-1CF2-85EB-0B91-50C742DEEA40}"/>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1171030-02EE-C53E-B816-2AD820DC5C31}"/>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pic>
        <p:nvPicPr>
          <p:cNvPr id="48" name="Picture 47" descr="A picture containing clipart, vector graphics&#10;&#10;Description automatically generated">
            <a:extLst>
              <a:ext uri="{FF2B5EF4-FFF2-40B4-BE49-F238E27FC236}">
                <a16:creationId xmlns:a16="http://schemas.microsoft.com/office/drawing/2014/main" id="{4B263CC8-401F-CFF3-C81D-4EEAE407F67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Tree>
    <p:extLst>
      <p:ext uri="{BB962C8B-B14F-4D97-AF65-F5344CB8AC3E}">
        <p14:creationId xmlns:p14="http://schemas.microsoft.com/office/powerpoint/2010/main" val="42850931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Mẫu nội dung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451A8-C849-9E82-96FE-C28448A63035}"/>
              </a:ext>
            </a:extLst>
          </p:cNvPr>
          <p:cNvSpPr>
            <a:spLocks noGrp="1"/>
          </p:cNvSpPr>
          <p:nvPr>
            <p:ph type="title"/>
          </p:nvPr>
        </p:nvSpPr>
        <p:spPr>
          <a:xfrm>
            <a:off x="839788" y="417399"/>
            <a:ext cx="3932237" cy="1600200"/>
          </a:xfrm>
        </p:spPr>
        <p:txBody>
          <a:bodyPr anchor="b">
            <a:normAutofit/>
          </a:bodyPr>
          <a:lstStyle>
            <a:lvl1pPr>
              <a:defRPr sz="4000"/>
            </a:lvl1pPr>
          </a:lstStyle>
          <a:p>
            <a:r>
              <a:rPr lang="en-US"/>
              <a:t>Click to edit Master title style</a:t>
            </a:r>
            <a:endParaRPr lang="en-VN" dirty="0"/>
          </a:p>
        </p:txBody>
      </p:sp>
      <p:sp>
        <p:nvSpPr>
          <p:cNvPr id="3" name="Content Placeholder 2">
            <a:extLst>
              <a:ext uri="{FF2B5EF4-FFF2-40B4-BE49-F238E27FC236}">
                <a16:creationId xmlns:a16="http://schemas.microsoft.com/office/drawing/2014/main" id="{A9A510C4-25DA-E657-8490-3BBA6C9F1EC2}"/>
              </a:ext>
            </a:extLst>
          </p:cNvPr>
          <p:cNvSpPr>
            <a:spLocks noGrp="1"/>
          </p:cNvSpPr>
          <p:nvPr>
            <p:ph idx="1"/>
          </p:nvPr>
        </p:nvSpPr>
        <p:spPr>
          <a:xfrm>
            <a:off x="5183188" y="417400"/>
            <a:ext cx="6172200" cy="5788448"/>
          </a:xfrm>
        </p:spPr>
        <p:txBody>
          <a:bodyPr/>
          <a:lstStyle>
            <a:lvl1pPr>
              <a:lnSpc>
                <a:spcPct val="130000"/>
              </a:lnSpc>
              <a:spcBef>
                <a:spcPts val="300"/>
              </a:spcBef>
              <a:spcAft>
                <a:spcPts val="300"/>
              </a:spcAft>
              <a:defRPr sz="3200">
                <a:latin typeface="Arial" panose="020B0604020202020204" pitchFamily="34" charset="0"/>
                <a:cs typeface="Arial" panose="020B0604020202020204" pitchFamily="34" charset="0"/>
              </a:defRPr>
            </a:lvl1pPr>
            <a:lvl2pPr>
              <a:lnSpc>
                <a:spcPct val="130000"/>
              </a:lnSpc>
              <a:spcBef>
                <a:spcPts val="300"/>
              </a:spcBef>
              <a:spcAft>
                <a:spcPts val="300"/>
              </a:spcAft>
              <a:defRPr sz="2800">
                <a:latin typeface="Arial" panose="020B0604020202020204" pitchFamily="34" charset="0"/>
                <a:cs typeface="Arial" panose="020B0604020202020204" pitchFamily="34" charset="0"/>
              </a:defRPr>
            </a:lvl2pPr>
            <a:lvl3pPr>
              <a:lnSpc>
                <a:spcPct val="130000"/>
              </a:lnSpc>
              <a:spcBef>
                <a:spcPts val="300"/>
              </a:spcBef>
              <a:spcAft>
                <a:spcPts val="300"/>
              </a:spcAft>
              <a:defRPr sz="2400">
                <a:latin typeface="Arial" panose="020B0604020202020204" pitchFamily="34" charset="0"/>
                <a:cs typeface="Arial" panose="020B0604020202020204" pitchFamily="34" charset="0"/>
              </a:defRPr>
            </a:lvl3pPr>
            <a:lvl4pPr>
              <a:lnSpc>
                <a:spcPct val="130000"/>
              </a:lnSpc>
              <a:spcBef>
                <a:spcPts val="300"/>
              </a:spcBef>
              <a:spcAft>
                <a:spcPts val="300"/>
              </a:spcAft>
              <a:defRPr sz="2000">
                <a:latin typeface="Arial" panose="020B0604020202020204" pitchFamily="34" charset="0"/>
                <a:cs typeface="Arial" panose="020B0604020202020204" pitchFamily="34" charset="0"/>
              </a:defRPr>
            </a:lvl4pPr>
            <a:lvl5pPr>
              <a:lnSpc>
                <a:spcPct val="130000"/>
              </a:lnSpc>
              <a:spcBef>
                <a:spcPts val="300"/>
              </a:spcBef>
              <a:spcAft>
                <a:spcPts val="300"/>
              </a:spcAft>
              <a:defRPr sz="2000">
                <a:latin typeface="Arial" panose="020B0604020202020204" pitchFamily="34" charset="0"/>
                <a:cs typeface="Arial" panose="020B0604020202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Text Placeholder 3">
            <a:extLst>
              <a:ext uri="{FF2B5EF4-FFF2-40B4-BE49-F238E27FC236}">
                <a16:creationId xmlns:a16="http://schemas.microsoft.com/office/drawing/2014/main" id="{6AAD4FDC-90BC-2A18-9D26-88E9016BDCFE}"/>
              </a:ext>
            </a:extLst>
          </p:cNvPr>
          <p:cNvSpPr>
            <a:spLocks noGrp="1"/>
          </p:cNvSpPr>
          <p:nvPr>
            <p:ph type="body" sz="half" idx="2"/>
          </p:nvPr>
        </p:nvSpPr>
        <p:spPr>
          <a:xfrm>
            <a:off x="839788" y="2164080"/>
            <a:ext cx="3932237" cy="4041767"/>
          </a:xfrm>
        </p:spPr>
        <p:txBody>
          <a:bodyPr/>
          <a:lstStyle>
            <a:lvl1pPr marL="0" indent="0">
              <a:buNone/>
              <a:defRPr sz="1600">
                <a:latin typeface="Arial" panose="020B0604020202020204" pitchFamily="34" charset="0"/>
                <a:cs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5525D253-E1CB-6DD3-1298-626DE84CCF40}"/>
              </a:ext>
            </a:extLst>
          </p:cNvPr>
          <p:cNvSpPr>
            <a:spLocks noGrp="1"/>
          </p:cNvSpPr>
          <p:nvPr>
            <p:ph type="ftr" sz="quarter" idx="11"/>
          </p:nvPr>
        </p:nvSpPr>
        <p:spPr>
          <a:xfrm>
            <a:off x="3564835" y="6481647"/>
            <a:ext cx="5062330" cy="239828"/>
          </a:xfrm>
        </p:spPr>
        <p:txBody>
          <a:bodyPr/>
          <a:lstStyle>
            <a:lvl1pPr>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a:t>Thực hiện bởi Trường Đại học Công nghệ Thông tin, ĐHQG-HCM</a:t>
            </a:r>
            <a:endParaRPr lang="en-VN" dirty="0"/>
          </a:p>
        </p:txBody>
      </p:sp>
      <p:sp>
        <p:nvSpPr>
          <p:cNvPr id="8" name="Freeform 7">
            <a:extLst>
              <a:ext uri="{FF2B5EF4-FFF2-40B4-BE49-F238E27FC236}">
                <a16:creationId xmlns:a16="http://schemas.microsoft.com/office/drawing/2014/main" id="{9D2646A9-20B2-4E9D-002E-A164C93A765E}"/>
              </a:ext>
            </a:extLst>
          </p:cNvPr>
          <p:cNvSpPr/>
          <p:nvPr/>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Isosceles Triangle 12">
            <a:extLst>
              <a:ext uri="{FF2B5EF4-FFF2-40B4-BE49-F238E27FC236}">
                <a16:creationId xmlns:a16="http://schemas.microsoft.com/office/drawing/2014/main" id="{E3DA3820-010F-54E6-12EE-340FD2FE0CB9}"/>
              </a:ext>
            </a:extLst>
          </p:cNvPr>
          <p:cNvSpPr/>
          <p:nvPr/>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9C01C7F-55E1-F2CB-795D-14ADA6F747EF}"/>
              </a:ext>
            </a:extLst>
          </p:cNvPr>
          <p:cNvGrpSpPr/>
          <p:nvPr/>
        </p:nvGrpSpPr>
        <p:grpSpPr>
          <a:xfrm>
            <a:off x="58527" y="40944"/>
            <a:ext cx="2869771" cy="1563379"/>
            <a:chOff x="44879" y="27296"/>
            <a:chExt cx="2869771" cy="1563379"/>
          </a:xfrm>
          <a:solidFill>
            <a:srgbClr val="0072FF"/>
          </a:solidFill>
        </p:grpSpPr>
        <p:cxnSp>
          <p:nvCxnSpPr>
            <p:cNvPr id="11" name="Straight Connector 10">
              <a:extLst>
                <a:ext uri="{FF2B5EF4-FFF2-40B4-BE49-F238E27FC236}">
                  <a16:creationId xmlns:a16="http://schemas.microsoft.com/office/drawing/2014/main" id="{27EFB461-265B-447E-AE53-F0AB83B5002D}"/>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811A0C-899E-BD2A-2B6B-F76A3CDCA121}"/>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4B5CB31-1B06-6224-B8E2-D0F08CE59076}"/>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4" name="Isosceles Triangle 12">
            <a:extLst>
              <a:ext uri="{FF2B5EF4-FFF2-40B4-BE49-F238E27FC236}">
                <a16:creationId xmlns:a16="http://schemas.microsoft.com/office/drawing/2014/main" id="{EBCAC4CC-6B14-0AD9-B30D-7B94535D4473}"/>
              </a:ext>
            </a:extLst>
          </p:cNvPr>
          <p:cNvSpPr/>
          <p:nvPr/>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AABFA2BC-06E9-F841-D06E-DEBB7129CD94}"/>
              </a:ext>
            </a:extLst>
          </p:cNvPr>
          <p:cNvGrpSpPr/>
          <p:nvPr/>
        </p:nvGrpSpPr>
        <p:grpSpPr>
          <a:xfrm flipH="1" flipV="1">
            <a:off x="9263702" y="5253677"/>
            <a:ext cx="2869771" cy="1563379"/>
            <a:chOff x="44879" y="27296"/>
            <a:chExt cx="2869771" cy="1563379"/>
          </a:xfrm>
          <a:solidFill>
            <a:srgbClr val="0072FF"/>
          </a:solidFill>
        </p:grpSpPr>
        <p:cxnSp>
          <p:nvCxnSpPr>
            <p:cNvPr id="16" name="Straight Connector 15">
              <a:extLst>
                <a:ext uri="{FF2B5EF4-FFF2-40B4-BE49-F238E27FC236}">
                  <a16:creationId xmlns:a16="http://schemas.microsoft.com/office/drawing/2014/main" id="{FC8E81B6-D5AC-F9AA-7729-98A69A809FE3}"/>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EFB5E89-FF82-2441-3C96-2E40FFE648D5}"/>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62BEED6-4AFE-006D-2D1B-6B7FF1399D30}"/>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F4A2DD06-FBE3-7873-A44C-AF7E41B47032}"/>
              </a:ext>
            </a:extLst>
          </p:cNvPr>
          <p:cNvSpPr>
            <a:spLocks noGrp="1"/>
          </p:cNvSpPr>
          <p:nvPr>
            <p:ph type="dt" sz="half" idx="13"/>
          </p:nvPr>
        </p:nvSpPr>
        <p:spPr>
          <a:xfrm>
            <a:off x="838200" y="6481647"/>
            <a:ext cx="2090098" cy="239828"/>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B798BE4B-FCDD-438A-94BE-CB43FC900A26}" type="datetime4">
              <a:rPr lang="en-US" smtClean="0"/>
              <a:t>November 2, 2023</a:t>
            </a:fld>
            <a:endParaRPr lang="en-US" dirty="0"/>
          </a:p>
        </p:txBody>
      </p:sp>
      <p:grpSp>
        <p:nvGrpSpPr>
          <p:cNvPr id="27" name="Group 26">
            <a:extLst>
              <a:ext uri="{FF2B5EF4-FFF2-40B4-BE49-F238E27FC236}">
                <a16:creationId xmlns:a16="http://schemas.microsoft.com/office/drawing/2014/main" id="{19F7E0C3-709E-4480-B93F-A145AA9BF95E}"/>
              </a:ext>
            </a:extLst>
          </p:cNvPr>
          <p:cNvGrpSpPr/>
          <p:nvPr/>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28" name="Rectangle 27">
              <a:extLst>
                <a:ext uri="{FF2B5EF4-FFF2-40B4-BE49-F238E27FC236}">
                  <a16:creationId xmlns:a16="http://schemas.microsoft.com/office/drawing/2014/main" id="{06218455-EE1F-4CAE-35CE-309669CD5A86}"/>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E7DE08A-B072-242A-5B80-F3F9AD915880}"/>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F5BB871-D532-8849-CFCF-DA266CA0CBB9}"/>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Rectangle 30">
              <a:extLst>
                <a:ext uri="{FF2B5EF4-FFF2-40B4-BE49-F238E27FC236}">
                  <a16:creationId xmlns:a16="http://schemas.microsoft.com/office/drawing/2014/main" id="{8D204A52-1897-DC00-FC7F-7F2D6A15A5A8}"/>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54B16481-FCE8-1411-5E54-3CCFE7C8E3BF}"/>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937E814-C1B3-923F-AA9F-ED4D67B5FA37}"/>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34" name="Oval 33">
            <a:extLst>
              <a:ext uri="{FF2B5EF4-FFF2-40B4-BE49-F238E27FC236}">
                <a16:creationId xmlns:a16="http://schemas.microsoft.com/office/drawing/2014/main" id="{54D4DA50-8E21-311C-C8D0-8D01D4027E4B}"/>
              </a:ext>
            </a:extLst>
          </p:cNvPr>
          <p:cNvSpPr/>
          <p:nvPr userDrawn="1"/>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35" name="Slide Number Placeholder 5">
            <a:extLst>
              <a:ext uri="{FF2B5EF4-FFF2-40B4-BE49-F238E27FC236}">
                <a16:creationId xmlns:a16="http://schemas.microsoft.com/office/drawing/2014/main" id="{A8865D04-377E-C130-582C-68182D42FE87}"/>
              </a:ext>
            </a:extLst>
          </p:cNvPr>
          <p:cNvSpPr txBox="1">
            <a:spLocks/>
          </p:cNvSpPr>
          <p:nvPr/>
        </p:nvSpPr>
        <p:spPr>
          <a:xfrm>
            <a:off x="73423" y="6525456"/>
            <a:ext cx="291600" cy="291600"/>
          </a:xfrm>
          <a:prstGeom prst="rect">
            <a:avLst/>
          </a:prstGeom>
        </p:spPr>
        <p:txBody>
          <a:bodyPr vert="horz" lIns="91440" tIns="45720" rIns="91440" bIns="45720" rtlCol="0" anchor="ctr"/>
          <a:lstStyle>
            <a:defPPr>
              <a:defRPr lang="en-VN"/>
            </a:defPPr>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B0B3AC-44A8-D142-AAF6-9A453466E1A4}" type="slidenum">
              <a:rPr lang="en-US" smtClean="0"/>
              <a:pPr/>
              <a:t>‹#›</a:t>
            </a:fld>
            <a:endParaRPr lang="en-US" dirty="0"/>
          </a:p>
        </p:txBody>
      </p:sp>
      <p:sp>
        <p:nvSpPr>
          <p:cNvPr id="36" name="Freeform 17">
            <a:extLst>
              <a:ext uri="{FF2B5EF4-FFF2-40B4-BE49-F238E27FC236}">
                <a16:creationId xmlns:a16="http://schemas.microsoft.com/office/drawing/2014/main" id="{A0826EC5-F9EB-E643-9EBC-97CA5C5A76D0}"/>
              </a:ext>
            </a:extLst>
          </p:cNvPr>
          <p:cNvSpPr/>
          <p:nvPr/>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
        <p:nvSpPr>
          <p:cNvPr id="7" name="Freeform 7">
            <a:extLst>
              <a:ext uri="{FF2B5EF4-FFF2-40B4-BE49-F238E27FC236}">
                <a16:creationId xmlns:a16="http://schemas.microsoft.com/office/drawing/2014/main" id="{DE409A97-7F73-CA68-114A-651D6212595C}"/>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2">
            <a:extLst>
              <a:ext uri="{FF2B5EF4-FFF2-40B4-BE49-F238E27FC236}">
                <a16:creationId xmlns:a16="http://schemas.microsoft.com/office/drawing/2014/main" id="{2269868C-F3E0-4E68-3783-B0771D371B23}"/>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F2E790E0-DDFA-43BD-6A65-DA2857063C08}"/>
              </a:ext>
            </a:extLst>
          </p:cNvPr>
          <p:cNvGrpSpPr/>
          <p:nvPr userDrawn="1"/>
        </p:nvGrpSpPr>
        <p:grpSpPr>
          <a:xfrm>
            <a:off x="58527" y="40944"/>
            <a:ext cx="2869771" cy="1563379"/>
            <a:chOff x="44879" y="27296"/>
            <a:chExt cx="2869771" cy="1563379"/>
          </a:xfrm>
          <a:solidFill>
            <a:srgbClr val="0072FF"/>
          </a:solidFill>
        </p:grpSpPr>
        <p:cxnSp>
          <p:nvCxnSpPr>
            <p:cNvPr id="21" name="Straight Connector 20">
              <a:extLst>
                <a:ext uri="{FF2B5EF4-FFF2-40B4-BE49-F238E27FC236}">
                  <a16:creationId xmlns:a16="http://schemas.microsoft.com/office/drawing/2014/main" id="{1587F62D-EC88-DFC8-4249-1E93DDC15B51}"/>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9EAA893-C71A-3E08-8A5D-12250C4A7610}"/>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9EACF62-F416-D960-2C38-ABD60EACF00C}"/>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24" name="Isosceles Triangle 12">
            <a:extLst>
              <a:ext uri="{FF2B5EF4-FFF2-40B4-BE49-F238E27FC236}">
                <a16:creationId xmlns:a16="http://schemas.microsoft.com/office/drawing/2014/main" id="{4F1ADCA5-052E-0B41-4951-46AB8C19D5B4}"/>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9E02FB60-64DA-A3E6-E21F-ED3978A10130}"/>
              </a:ext>
            </a:extLst>
          </p:cNvPr>
          <p:cNvGrpSpPr/>
          <p:nvPr userDrawn="1"/>
        </p:nvGrpSpPr>
        <p:grpSpPr>
          <a:xfrm flipH="1" flipV="1">
            <a:off x="9263702" y="5253677"/>
            <a:ext cx="2869771" cy="1563379"/>
            <a:chOff x="44879" y="27296"/>
            <a:chExt cx="2869771" cy="1563379"/>
          </a:xfrm>
          <a:solidFill>
            <a:srgbClr val="0072FF"/>
          </a:solidFill>
        </p:grpSpPr>
        <p:cxnSp>
          <p:nvCxnSpPr>
            <p:cNvPr id="26" name="Straight Connector 25">
              <a:extLst>
                <a:ext uri="{FF2B5EF4-FFF2-40B4-BE49-F238E27FC236}">
                  <a16:creationId xmlns:a16="http://schemas.microsoft.com/office/drawing/2014/main" id="{5326B79D-B2B6-B7F3-C628-F7660AE5C0A5}"/>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2CF9A68-6AFE-EE38-D3C4-B2D7FBAE7598}"/>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AAA11585-7E59-1574-1D3E-676A058D3C6C}"/>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pic>
        <p:nvPicPr>
          <p:cNvPr id="46" name="Picture 45" descr="A picture containing clipart, vector graphics&#10;&#10;Description automatically generated">
            <a:extLst>
              <a:ext uri="{FF2B5EF4-FFF2-40B4-BE49-F238E27FC236}">
                <a16:creationId xmlns:a16="http://schemas.microsoft.com/office/drawing/2014/main" id="{0CEAEC2D-746D-1D09-8B52-16AF8722A7B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Tree>
    <p:extLst>
      <p:ext uri="{BB962C8B-B14F-4D97-AF65-F5344CB8AC3E}">
        <p14:creationId xmlns:p14="http://schemas.microsoft.com/office/powerpoint/2010/main" val="1815859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Mẫu nội dung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E29DC-55F0-F47B-3718-A35859CDD61F}"/>
              </a:ext>
            </a:extLst>
          </p:cNvPr>
          <p:cNvSpPr>
            <a:spLocks noGrp="1"/>
          </p:cNvSpPr>
          <p:nvPr>
            <p:ph type="title"/>
          </p:nvPr>
        </p:nvSpPr>
        <p:spPr>
          <a:xfrm>
            <a:off x="839788" y="457200"/>
            <a:ext cx="3932237" cy="1600200"/>
          </a:xfrm>
        </p:spPr>
        <p:txBody>
          <a:bodyPr anchor="b">
            <a:normAutofit/>
          </a:bodyPr>
          <a:lstStyle>
            <a:lvl1pPr>
              <a:defRPr sz="4000"/>
            </a:lvl1pPr>
          </a:lstStyle>
          <a:p>
            <a:r>
              <a:rPr lang="en-US"/>
              <a:t>Click to edit Master title style</a:t>
            </a:r>
            <a:endParaRPr lang="en-VN" dirty="0"/>
          </a:p>
        </p:txBody>
      </p:sp>
      <p:sp>
        <p:nvSpPr>
          <p:cNvPr id="3" name="Picture Placeholder 2">
            <a:extLst>
              <a:ext uri="{FF2B5EF4-FFF2-40B4-BE49-F238E27FC236}">
                <a16:creationId xmlns:a16="http://schemas.microsoft.com/office/drawing/2014/main" id="{298E4A4A-E817-C827-E00E-45BE2297F8FA}"/>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VN"/>
          </a:p>
        </p:txBody>
      </p:sp>
      <p:sp>
        <p:nvSpPr>
          <p:cNvPr id="4" name="Text Placeholder 3">
            <a:extLst>
              <a:ext uri="{FF2B5EF4-FFF2-40B4-BE49-F238E27FC236}">
                <a16:creationId xmlns:a16="http://schemas.microsoft.com/office/drawing/2014/main" id="{DD1CBCD9-BF05-A0CA-F591-8757A370E53A}"/>
              </a:ext>
            </a:extLst>
          </p:cNvPr>
          <p:cNvSpPr>
            <a:spLocks noGrp="1"/>
          </p:cNvSpPr>
          <p:nvPr>
            <p:ph type="body" sz="half" idx="2"/>
          </p:nvPr>
        </p:nvSpPr>
        <p:spPr>
          <a:xfrm>
            <a:off x="839788" y="2057400"/>
            <a:ext cx="3932237" cy="3811588"/>
          </a:xfrm>
        </p:spPr>
        <p:txBody>
          <a:bodyPr/>
          <a:lstStyle>
            <a:lvl1pPr marL="0" indent="0">
              <a:buNone/>
              <a:defRPr sz="1600">
                <a:latin typeface="Arial" panose="020B0604020202020204" pitchFamily="34" charset="0"/>
                <a:cs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46EB012B-14DB-4805-E51C-850F8761054D}"/>
              </a:ext>
            </a:extLst>
          </p:cNvPr>
          <p:cNvSpPr>
            <a:spLocks noGrp="1"/>
          </p:cNvSpPr>
          <p:nvPr>
            <p:ph type="ftr" sz="quarter" idx="11"/>
          </p:nvPr>
        </p:nvSpPr>
        <p:spPr>
          <a:xfrm>
            <a:off x="3485322" y="6481647"/>
            <a:ext cx="5221356" cy="239828"/>
          </a:xfrm>
        </p:spPr>
        <p:txBody>
          <a:bodyPr/>
          <a:lstStyle>
            <a:lvl1pPr>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a:t>Thực hiện bởi Trường Đại học Công nghệ Thông tin, ĐHQG-HCM</a:t>
            </a:r>
            <a:endParaRPr lang="en-VN" dirty="0"/>
          </a:p>
        </p:txBody>
      </p:sp>
      <p:sp>
        <p:nvSpPr>
          <p:cNvPr id="8" name="Freeform 7">
            <a:extLst>
              <a:ext uri="{FF2B5EF4-FFF2-40B4-BE49-F238E27FC236}">
                <a16:creationId xmlns:a16="http://schemas.microsoft.com/office/drawing/2014/main" id="{091CF413-55DD-58D0-694A-0DD1DC5F0CCF}"/>
              </a:ext>
            </a:extLst>
          </p:cNvPr>
          <p:cNvSpPr/>
          <p:nvPr/>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Isosceles Triangle 12">
            <a:extLst>
              <a:ext uri="{FF2B5EF4-FFF2-40B4-BE49-F238E27FC236}">
                <a16:creationId xmlns:a16="http://schemas.microsoft.com/office/drawing/2014/main" id="{D0838B7F-C9B8-5774-F077-530355943B43}"/>
              </a:ext>
            </a:extLst>
          </p:cNvPr>
          <p:cNvSpPr/>
          <p:nvPr/>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BB0766C-1141-EF46-A49F-1355FBAABD0F}"/>
              </a:ext>
            </a:extLst>
          </p:cNvPr>
          <p:cNvGrpSpPr/>
          <p:nvPr/>
        </p:nvGrpSpPr>
        <p:grpSpPr>
          <a:xfrm>
            <a:off x="58527" y="40944"/>
            <a:ext cx="2869771" cy="1563379"/>
            <a:chOff x="44879" y="27296"/>
            <a:chExt cx="2869771" cy="1563379"/>
          </a:xfrm>
          <a:solidFill>
            <a:srgbClr val="0072FF"/>
          </a:solidFill>
        </p:grpSpPr>
        <p:cxnSp>
          <p:nvCxnSpPr>
            <p:cNvPr id="11" name="Straight Connector 10">
              <a:extLst>
                <a:ext uri="{FF2B5EF4-FFF2-40B4-BE49-F238E27FC236}">
                  <a16:creationId xmlns:a16="http://schemas.microsoft.com/office/drawing/2014/main" id="{4ABF3C35-2161-E4C8-E673-CCF35A0B4807}"/>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2348080-E29C-4997-A409-76FA41D3C43A}"/>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D9E9411-6A6B-5C7F-F0EE-071A0DBF0D05}"/>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4" name="Isosceles Triangle 12">
            <a:extLst>
              <a:ext uri="{FF2B5EF4-FFF2-40B4-BE49-F238E27FC236}">
                <a16:creationId xmlns:a16="http://schemas.microsoft.com/office/drawing/2014/main" id="{DC674C23-BC8F-9996-69A1-8E7ABD8C60C2}"/>
              </a:ext>
            </a:extLst>
          </p:cNvPr>
          <p:cNvSpPr/>
          <p:nvPr/>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07C409ED-36BC-003F-845E-497279365061}"/>
              </a:ext>
            </a:extLst>
          </p:cNvPr>
          <p:cNvGrpSpPr/>
          <p:nvPr/>
        </p:nvGrpSpPr>
        <p:grpSpPr>
          <a:xfrm flipH="1" flipV="1">
            <a:off x="9263702" y="5253677"/>
            <a:ext cx="2869771" cy="1563379"/>
            <a:chOff x="44879" y="27296"/>
            <a:chExt cx="2869771" cy="1563379"/>
          </a:xfrm>
          <a:solidFill>
            <a:srgbClr val="0072FF"/>
          </a:solidFill>
        </p:grpSpPr>
        <p:cxnSp>
          <p:nvCxnSpPr>
            <p:cNvPr id="16" name="Straight Connector 15">
              <a:extLst>
                <a:ext uri="{FF2B5EF4-FFF2-40B4-BE49-F238E27FC236}">
                  <a16:creationId xmlns:a16="http://schemas.microsoft.com/office/drawing/2014/main" id="{F7C05C62-5535-F81F-976D-9A335041D158}"/>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F420A0D-917B-C624-28A3-C0C824C2B226}"/>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6367E11-6F4E-99ED-4B0B-7522FA43F7E0}"/>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2B42D31F-1378-BD90-39BE-0040CC48E6CF}"/>
              </a:ext>
            </a:extLst>
          </p:cNvPr>
          <p:cNvSpPr>
            <a:spLocks noGrp="1"/>
          </p:cNvSpPr>
          <p:nvPr>
            <p:ph type="dt" sz="half" idx="13"/>
          </p:nvPr>
        </p:nvSpPr>
        <p:spPr>
          <a:xfrm>
            <a:off x="838200" y="6481647"/>
            <a:ext cx="2090098" cy="239828"/>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CAB882E2-0B4A-49F3-B984-D9B3392E9ED5}" type="datetime4">
              <a:rPr lang="en-US" smtClean="0"/>
              <a:t>November 2, 2023</a:t>
            </a:fld>
            <a:endParaRPr lang="en-US" dirty="0"/>
          </a:p>
        </p:txBody>
      </p:sp>
      <p:grpSp>
        <p:nvGrpSpPr>
          <p:cNvPr id="27" name="Group 26">
            <a:extLst>
              <a:ext uri="{FF2B5EF4-FFF2-40B4-BE49-F238E27FC236}">
                <a16:creationId xmlns:a16="http://schemas.microsoft.com/office/drawing/2014/main" id="{6E734869-4BD7-C56B-2ACF-B9E03F8FBE8D}"/>
              </a:ext>
            </a:extLst>
          </p:cNvPr>
          <p:cNvGrpSpPr/>
          <p:nvPr/>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28" name="Rectangle 27">
              <a:extLst>
                <a:ext uri="{FF2B5EF4-FFF2-40B4-BE49-F238E27FC236}">
                  <a16:creationId xmlns:a16="http://schemas.microsoft.com/office/drawing/2014/main" id="{9801E345-C9A4-3770-1275-805E594D98DA}"/>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A34C490-E04C-A3F9-B09E-53EB5E8CAEE3}"/>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55752AB8-7E96-9F4F-17B0-BA4CBD39D0B1}"/>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Rectangle 30">
              <a:extLst>
                <a:ext uri="{FF2B5EF4-FFF2-40B4-BE49-F238E27FC236}">
                  <a16:creationId xmlns:a16="http://schemas.microsoft.com/office/drawing/2014/main" id="{3BAA3997-D872-5BA1-88E7-3DD52513162B}"/>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066DE0B-ED46-97CA-1078-9331B6F1B6F4}"/>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CFA72E1-9878-9596-6C63-F7D8360EB8FC}"/>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34" name="Oval 33">
            <a:extLst>
              <a:ext uri="{FF2B5EF4-FFF2-40B4-BE49-F238E27FC236}">
                <a16:creationId xmlns:a16="http://schemas.microsoft.com/office/drawing/2014/main" id="{173357EE-18CE-6BCC-8987-CD8409DEF274}"/>
              </a:ext>
            </a:extLst>
          </p:cNvPr>
          <p:cNvSpPr/>
          <p:nvPr/>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35" name="Slide Number Placeholder 5">
            <a:extLst>
              <a:ext uri="{FF2B5EF4-FFF2-40B4-BE49-F238E27FC236}">
                <a16:creationId xmlns:a16="http://schemas.microsoft.com/office/drawing/2014/main" id="{0C670B04-6D82-87D5-4044-D2E05C0296C5}"/>
              </a:ext>
            </a:extLst>
          </p:cNvPr>
          <p:cNvSpPr txBox="1">
            <a:spLocks/>
          </p:cNvSpPr>
          <p:nvPr/>
        </p:nvSpPr>
        <p:spPr>
          <a:xfrm>
            <a:off x="73423" y="6525456"/>
            <a:ext cx="291600" cy="291600"/>
          </a:xfrm>
          <a:prstGeom prst="rect">
            <a:avLst/>
          </a:prstGeom>
        </p:spPr>
        <p:txBody>
          <a:bodyPr vert="horz" lIns="91440" tIns="45720" rIns="91440" bIns="45720" rtlCol="0" anchor="ctr"/>
          <a:lstStyle>
            <a:defPPr>
              <a:defRPr lang="en-VN"/>
            </a:defPPr>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B0B3AC-44A8-D142-AAF6-9A453466E1A4}" type="slidenum">
              <a:rPr lang="en-US" smtClean="0"/>
              <a:pPr/>
              <a:t>‹#›</a:t>
            </a:fld>
            <a:endParaRPr lang="en-US" dirty="0"/>
          </a:p>
        </p:txBody>
      </p:sp>
      <p:sp>
        <p:nvSpPr>
          <p:cNvPr id="36" name="Freeform 17">
            <a:extLst>
              <a:ext uri="{FF2B5EF4-FFF2-40B4-BE49-F238E27FC236}">
                <a16:creationId xmlns:a16="http://schemas.microsoft.com/office/drawing/2014/main" id="{4B1009B9-B564-625D-3D5F-0DB89EE62732}"/>
              </a:ext>
            </a:extLst>
          </p:cNvPr>
          <p:cNvSpPr/>
          <p:nvPr/>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
        <p:nvSpPr>
          <p:cNvPr id="7" name="Freeform 7">
            <a:extLst>
              <a:ext uri="{FF2B5EF4-FFF2-40B4-BE49-F238E27FC236}">
                <a16:creationId xmlns:a16="http://schemas.microsoft.com/office/drawing/2014/main" id="{8E61D9C7-A4D3-662E-8BA3-2E0DCC4B43E3}"/>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2">
            <a:extLst>
              <a:ext uri="{FF2B5EF4-FFF2-40B4-BE49-F238E27FC236}">
                <a16:creationId xmlns:a16="http://schemas.microsoft.com/office/drawing/2014/main" id="{85DAAF7D-B92B-D6C3-31C7-08A3AB708121}"/>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CA6BE33E-9CFA-04AD-373C-5FEF7DE7E120}"/>
              </a:ext>
            </a:extLst>
          </p:cNvPr>
          <p:cNvGrpSpPr/>
          <p:nvPr userDrawn="1"/>
        </p:nvGrpSpPr>
        <p:grpSpPr>
          <a:xfrm>
            <a:off x="58527" y="40944"/>
            <a:ext cx="2869771" cy="1563379"/>
            <a:chOff x="44879" y="27296"/>
            <a:chExt cx="2869771" cy="1563379"/>
          </a:xfrm>
          <a:solidFill>
            <a:srgbClr val="0072FF"/>
          </a:solidFill>
        </p:grpSpPr>
        <p:cxnSp>
          <p:nvCxnSpPr>
            <p:cNvPr id="21" name="Straight Connector 20">
              <a:extLst>
                <a:ext uri="{FF2B5EF4-FFF2-40B4-BE49-F238E27FC236}">
                  <a16:creationId xmlns:a16="http://schemas.microsoft.com/office/drawing/2014/main" id="{68113504-847E-7558-5709-4EDC8903A9B1}"/>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E70A117-25A5-BCD8-A532-7C7FA06073B7}"/>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DAEE748-CE1B-0B6D-90A6-655298445670}"/>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24" name="Isosceles Triangle 12">
            <a:extLst>
              <a:ext uri="{FF2B5EF4-FFF2-40B4-BE49-F238E27FC236}">
                <a16:creationId xmlns:a16="http://schemas.microsoft.com/office/drawing/2014/main" id="{5868D69F-CC00-0295-9B9B-54750CB55FE6}"/>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B2386CBC-83B9-1CF2-9513-CAADD0BBEE9C}"/>
              </a:ext>
            </a:extLst>
          </p:cNvPr>
          <p:cNvGrpSpPr/>
          <p:nvPr userDrawn="1"/>
        </p:nvGrpSpPr>
        <p:grpSpPr>
          <a:xfrm flipH="1" flipV="1">
            <a:off x="9263702" y="5253677"/>
            <a:ext cx="2869771" cy="1563379"/>
            <a:chOff x="44879" y="27296"/>
            <a:chExt cx="2869771" cy="1563379"/>
          </a:xfrm>
          <a:solidFill>
            <a:srgbClr val="0072FF"/>
          </a:solidFill>
        </p:grpSpPr>
        <p:cxnSp>
          <p:nvCxnSpPr>
            <p:cNvPr id="26" name="Straight Connector 25">
              <a:extLst>
                <a:ext uri="{FF2B5EF4-FFF2-40B4-BE49-F238E27FC236}">
                  <a16:creationId xmlns:a16="http://schemas.microsoft.com/office/drawing/2014/main" id="{02419BC4-FE21-52DF-C108-962C741C20B9}"/>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45A2652-F97A-28AE-8BF2-01517B937E3D}"/>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E9173D-20E9-C337-C9E0-0AB0A41855A6}"/>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pic>
        <p:nvPicPr>
          <p:cNvPr id="46" name="Picture 45" descr="A picture containing clipart, vector graphics&#10;&#10;Description automatically generated">
            <a:extLst>
              <a:ext uri="{FF2B5EF4-FFF2-40B4-BE49-F238E27FC236}">
                <a16:creationId xmlns:a16="http://schemas.microsoft.com/office/drawing/2014/main" id="{5C6DBAB1-50C1-524C-368B-A8BAA574215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Tree>
    <p:extLst>
      <p:ext uri="{BB962C8B-B14F-4D97-AF65-F5344CB8AC3E}">
        <p14:creationId xmlns:p14="http://schemas.microsoft.com/office/powerpoint/2010/main" val="21057909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Trang trống">
    <p:spTree>
      <p:nvGrpSpPr>
        <p:cNvPr id="1" name=""/>
        <p:cNvGrpSpPr/>
        <p:nvPr/>
      </p:nvGrpSpPr>
      <p:grpSpPr>
        <a:xfrm>
          <a:off x="0" y="0"/>
          <a:ext cx="0" cy="0"/>
          <a:chOff x="0" y="0"/>
          <a:chExt cx="0" cy="0"/>
        </a:xfrm>
      </p:grpSpPr>
      <p:sp>
        <p:nvSpPr>
          <p:cNvPr id="2" name="Freeform 4">
            <a:extLst>
              <a:ext uri="{FF2B5EF4-FFF2-40B4-BE49-F238E27FC236}">
                <a16:creationId xmlns:a16="http://schemas.microsoft.com/office/drawing/2014/main" id="{43854CA1-A52D-1ABA-A535-7BC44498730D}"/>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sosceles Triangle 12">
            <a:extLst>
              <a:ext uri="{FF2B5EF4-FFF2-40B4-BE49-F238E27FC236}">
                <a16:creationId xmlns:a16="http://schemas.microsoft.com/office/drawing/2014/main" id="{C2787364-D664-8D87-E140-6F8F5557B0C7}"/>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6BAC5A0A-1CA7-386D-2B8E-FF4DB5D93224}"/>
              </a:ext>
            </a:extLst>
          </p:cNvPr>
          <p:cNvGrpSpPr/>
          <p:nvPr userDrawn="1"/>
        </p:nvGrpSpPr>
        <p:grpSpPr>
          <a:xfrm>
            <a:off x="58527" y="40944"/>
            <a:ext cx="2869771" cy="1563379"/>
            <a:chOff x="44879" y="27296"/>
            <a:chExt cx="2869771" cy="1563379"/>
          </a:xfrm>
          <a:solidFill>
            <a:srgbClr val="0072FF"/>
          </a:solidFill>
        </p:grpSpPr>
        <p:cxnSp>
          <p:nvCxnSpPr>
            <p:cNvPr id="5" name="Straight Connector 4">
              <a:extLst>
                <a:ext uri="{FF2B5EF4-FFF2-40B4-BE49-F238E27FC236}">
                  <a16:creationId xmlns:a16="http://schemas.microsoft.com/office/drawing/2014/main" id="{54EDAAEB-5A9B-FFCC-53D5-798B94D7ACF8}"/>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4D9AF88-39E8-E8AA-57BA-2050E097E930}"/>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A858F53F-3A8D-8B39-073B-056289259C7A}"/>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8" name="Isosceles Triangle 12">
            <a:extLst>
              <a:ext uri="{FF2B5EF4-FFF2-40B4-BE49-F238E27FC236}">
                <a16:creationId xmlns:a16="http://schemas.microsoft.com/office/drawing/2014/main" id="{3C6EA50B-FE1B-E1F4-AAC1-62A777E863D8}"/>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11812B1C-57B8-CC99-10B5-3C6604F9D114}"/>
              </a:ext>
            </a:extLst>
          </p:cNvPr>
          <p:cNvGrpSpPr/>
          <p:nvPr userDrawn="1"/>
        </p:nvGrpSpPr>
        <p:grpSpPr>
          <a:xfrm flipH="1" flipV="1">
            <a:off x="9263702" y="5253677"/>
            <a:ext cx="2869771" cy="1563379"/>
            <a:chOff x="44879" y="27296"/>
            <a:chExt cx="2869771" cy="1563379"/>
          </a:xfrm>
          <a:solidFill>
            <a:srgbClr val="0072FF"/>
          </a:solidFill>
        </p:grpSpPr>
        <p:cxnSp>
          <p:nvCxnSpPr>
            <p:cNvPr id="10" name="Straight Connector 9">
              <a:extLst>
                <a:ext uri="{FF2B5EF4-FFF2-40B4-BE49-F238E27FC236}">
                  <a16:creationId xmlns:a16="http://schemas.microsoft.com/office/drawing/2014/main" id="{A188D902-B079-7F1D-1D72-D0B2BC1BAA0F}"/>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E5BCAF6-90EF-54AA-EEA4-F6D4218143F8}"/>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60A613-2A95-A374-18AC-6A89C998398B}"/>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3791BC87-0908-34F9-50B2-1282BE8D9118}"/>
              </a:ext>
            </a:extLst>
          </p:cNvPr>
          <p:cNvSpPr/>
          <p:nvPr userDrawn="1"/>
        </p:nvSpPr>
        <p:spPr>
          <a:xfrm>
            <a:off x="16026" y="4629289"/>
            <a:ext cx="434350" cy="346950"/>
          </a:xfrm>
          <a:prstGeom prst="rect">
            <a:avLst/>
          </a:prstGeom>
          <a:gradFill flip="none" rotWithShape="1">
            <a:gsLst>
              <a:gs pos="0">
                <a:srgbClr val="0072FF"/>
              </a:gs>
              <a:gs pos="100000">
                <a:srgbClr val="00C6FF"/>
              </a:gs>
            </a:gsLst>
            <a:lin ang="2700000" scaled="1"/>
            <a:tileRect/>
          </a:gradFill>
          <a:ln>
            <a:gradFill flip="none" rotWithShape="1">
              <a:gsLst>
                <a:gs pos="0">
                  <a:srgbClr val="0072FF"/>
                </a:gs>
                <a:gs pos="100000">
                  <a:srgbClr val="00C6FF"/>
                </a:gs>
              </a:gsLst>
              <a:path path="shape">
                <a:fillToRect l="50000" t="50000" r="50000" b="5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2D3688C-89B1-D0A7-A583-ECB357BB5958}"/>
              </a:ext>
            </a:extLst>
          </p:cNvPr>
          <p:cNvSpPr/>
          <p:nvPr userDrawn="1"/>
        </p:nvSpPr>
        <p:spPr>
          <a:xfrm>
            <a:off x="16026" y="5005641"/>
            <a:ext cx="434350" cy="346950"/>
          </a:xfrm>
          <a:prstGeom prst="rect">
            <a:avLst/>
          </a:prstGeom>
          <a:gradFill flip="none" rotWithShape="1">
            <a:gsLst>
              <a:gs pos="0">
                <a:srgbClr val="0072FF"/>
              </a:gs>
              <a:gs pos="100000">
                <a:srgbClr val="00C6FF"/>
              </a:gs>
            </a:gsLst>
            <a:lin ang="2700000" scaled="1"/>
            <a:tileRect/>
          </a:gradFill>
          <a:ln>
            <a:gradFill flip="none" rotWithShape="1">
              <a:gsLst>
                <a:gs pos="0">
                  <a:srgbClr val="0072FF"/>
                </a:gs>
                <a:gs pos="100000">
                  <a:srgbClr val="00C6FF"/>
                </a:gs>
              </a:gsLst>
              <a:path path="shape">
                <a:fillToRect l="50000" t="50000" r="50000" b="5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AE94021-E328-8537-BFF2-EF35C3D69133}"/>
              </a:ext>
            </a:extLst>
          </p:cNvPr>
          <p:cNvSpPr/>
          <p:nvPr userDrawn="1"/>
        </p:nvSpPr>
        <p:spPr>
          <a:xfrm>
            <a:off x="16026" y="5381993"/>
            <a:ext cx="434350" cy="346950"/>
          </a:xfrm>
          <a:prstGeom prst="rect">
            <a:avLst/>
          </a:prstGeom>
          <a:gradFill flip="none" rotWithShape="1">
            <a:gsLst>
              <a:gs pos="0">
                <a:srgbClr val="0072FF"/>
              </a:gs>
              <a:gs pos="100000">
                <a:srgbClr val="00C6FF"/>
              </a:gs>
            </a:gsLst>
            <a:lin ang="2700000" scaled="1"/>
            <a:tileRect/>
          </a:gradFill>
          <a:ln>
            <a:gradFill flip="none" rotWithShape="1">
              <a:gsLst>
                <a:gs pos="0">
                  <a:srgbClr val="0072FF"/>
                </a:gs>
                <a:gs pos="100000">
                  <a:srgbClr val="00C6FF"/>
                </a:gs>
              </a:gsLst>
              <a:path path="shape">
                <a:fillToRect l="50000" t="50000" r="50000" b="5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626643F-C973-7283-1AF5-38A524B9A384}"/>
              </a:ext>
            </a:extLst>
          </p:cNvPr>
          <p:cNvSpPr/>
          <p:nvPr userDrawn="1"/>
        </p:nvSpPr>
        <p:spPr>
          <a:xfrm>
            <a:off x="16026" y="5758345"/>
            <a:ext cx="434350" cy="346950"/>
          </a:xfrm>
          <a:prstGeom prst="rect">
            <a:avLst/>
          </a:prstGeom>
          <a:noFill/>
          <a:ln>
            <a:gradFill flip="none" rotWithShape="1">
              <a:gsLst>
                <a:gs pos="0">
                  <a:srgbClr val="0072FF"/>
                </a:gs>
                <a:gs pos="100000">
                  <a:srgbClr val="00C6FF"/>
                </a:gs>
              </a:gsLst>
              <a:path path="shape">
                <a:fillToRect l="50000" t="50000" r="50000" b="5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B5327DA-5586-DE4E-FC53-A5D695FE1F65}"/>
              </a:ext>
            </a:extLst>
          </p:cNvPr>
          <p:cNvSpPr/>
          <p:nvPr userDrawn="1"/>
        </p:nvSpPr>
        <p:spPr>
          <a:xfrm>
            <a:off x="16026" y="6134697"/>
            <a:ext cx="434350" cy="346950"/>
          </a:xfrm>
          <a:prstGeom prst="rect">
            <a:avLst/>
          </a:prstGeom>
          <a:noFill/>
          <a:ln>
            <a:gradFill flip="none" rotWithShape="1">
              <a:gsLst>
                <a:gs pos="0">
                  <a:srgbClr val="0072FF"/>
                </a:gs>
                <a:gs pos="100000">
                  <a:srgbClr val="00C6FF"/>
                </a:gs>
              </a:gsLst>
              <a:path path="shape">
                <a:fillToRect l="50000" t="50000" r="50000" b="5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09F70A5-DE36-ED3C-BAB2-CE108958592C}"/>
              </a:ext>
            </a:extLst>
          </p:cNvPr>
          <p:cNvSpPr/>
          <p:nvPr userDrawn="1"/>
        </p:nvSpPr>
        <p:spPr>
          <a:xfrm>
            <a:off x="16026" y="6511050"/>
            <a:ext cx="434350" cy="346950"/>
          </a:xfrm>
          <a:prstGeom prst="rect">
            <a:avLst/>
          </a:prstGeom>
          <a:noFill/>
          <a:ln>
            <a:gradFill flip="none" rotWithShape="1">
              <a:gsLst>
                <a:gs pos="0">
                  <a:srgbClr val="0072FF"/>
                </a:gs>
                <a:gs pos="100000">
                  <a:srgbClr val="00C6FF"/>
                </a:gs>
              </a:gsLst>
              <a:path path="shape">
                <a:fillToRect l="50000" t="50000" r="50000" b="5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picture containing clipart, vector graphics&#10;&#10;Description automatically generated">
            <a:extLst>
              <a:ext uri="{FF2B5EF4-FFF2-40B4-BE49-F238E27FC236}">
                <a16:creationId xmlns:a16="http://schemas.microsoft.com/office/drawing/2014/main" id="{DF5D41B4-08BC-4109-5DD4-BEF0B4F52FC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Tree>
    <p:extLst>
      <p:ext uri="{BB962C8B-B14F-4D97-AF65-F5344CB8AC3E}">
        <p14:creationId xmlns:p14="http://schemas.microsoft.com/office/powerpoint/2010/main" val="26143598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BCB126-07C1-993D-D40F-CC928946B4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1. TÊN MỤC</a:t>
            </a:r>
            <a:endParaRPr lang="en-VN" dirty="0"/>
          </a:p>
        </p:txBody>
      </p:sp>
      <p:sp>
        <p:nvSpPr>
          <p:cNvPr id="3" name="Text Placeholder 2">
            <a:extLst>
              <a:ext uri="{FF2B5EF4-FFF2-40B4-BE49-F238E27FC236}">
                <a16:creationId xmlns:a16="http://schemas.microsoft.com/office/drawing/2014/main" id="{B5BBBD58-B33F-3C47-5551-9A2A2CE277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83F5A01D-3EDB-1F54-F4EE-AFD1EF9962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9B9D02-CCC7-4945-BF9B-0709C70CBFBF}" type="datetime4">
              <a:rPr lang="en-US" smtClean="0"/>
              <a:t>November 2, 2023</a:t>
            </a:fld>
            <a:endParaRPr lang="en-VN"/>
          </a:p>
        </p:txBody>
      </p:sp>
      <p:sp>
        <p:nvSpPr>
          <p:cNvPr id="5" name="Footer Placeholder 4">
            <a:extLst>
              <a:ext uri="{FF2B5EF4-FFF2-40B4-BE49-F238E27FC236}">
                <a16:creationId xmlns:a16="http://schemas.microsoft.com/office/drawing/2014/main" id="{F95D1C7E-53C3-CE2D-B996-7F97021382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a:t>Thực hiện bởi Trường Đại học Công nghệ Thông tin, ĐHQG-HCM</a:t>
            </a:r>
            <a:endParaRPr lang="en-VN"/>
          </a:p>
        </p:txBody>
      </p:sp>
      <p:sp>
        <p:nvSpPr>
          <p:cNvPr id="6" name="Slide Number Placeholder 5">
            <a:extLst>
              <a:ext uri="{FF2B5EF4-FFF2-40B4-BE49-F238E27FC236}">
                <a16:creationId xmlns:a16="http://schemas.microsoft.com/office/drawing/2014/main" id="{1A91A76A-6303-F16B-A578-8E129753AC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B0B3AC-44A8-D142-AAF6-9A453466E1A4}" type="slidenum">
              <a:rPr lang="en-VN" smtClean="0"/>
              <a:t>‹#›</a:t>
            </a:fld>
            <a:endParaRPr lang="en-VN"/>
          </a:p>
        </p:txBody>
      </p:sp>
    </p:spTree>
    <p:extLst>
      <p:ext uri="{BB962C8B-B14F-4D97-AF65-F5344CB8AC3E}">
        <p14:creationId xmlns:p14="http://schemas.microsoft.com/office/powerpoint/2010/main" val="25998495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49" r:id="rId12"/>
    <p:sldLayoutId id="2147483665" r:id="rId13"/>
  </p:sldLayoutIdLst>
  <p:hf hdr="0" dt="0"/>
  <p:txStyles>
    <p:titleStyle>
      <a:lvl1pPr algn="l" defTabSz="914400" rtl="0" eaLnBrk="1" latinLnBrk="0" hangingPunct="1">
        <a:lnSpc>
          <a:spcPct val="90000"/>
        </a:lnSpc>
        <a:spcBef>
          <a:spcPct val="0"/>
        </a:spcBef>
        <a:buNone/>
        <a:defRPr sz="4000" b="1" kern="1200">
          <a:gradFill flip="none" rotWithShape="1">
            <a:gsLst>
              <a:gs pos="0">
                <a:srgbClr val="0072FF"/>
              </a:gs>
              <a:gs pos="100000">
                <a:srgbClr val="00C6FF"/>
              </a:gs>
            </a:gsLst>
            <a:lin ang="2700000" scaled="1"/>
            <a:tileRect/>
          </a:gradFill>
          <a:effectLst>
            <a:innerShdw blurRad="114300">
              <a:schemeClr val="bg1"/>
            </a:innerShdw>
          </a:effectLst>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5D49EC1-C369-F337-F501-94DF80A98D58}"/>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3" name="Slide Number Placeholder 2">
            <a:extLst>
              <a:ext uri="{FF2B5EF4-FFF2-40B4-BE49-F238E27FC236}">
                <a16:creationId xmlns:a16="http://schemas.microsoft.com/office/drawing/2014/main" id="{4EA7ED28-BEB5-8563-3D85-B8F583ED9415}"/>
              </a:ext>
            </a:extLst>
          </p:cNvPr>
          <p:cNvSpPr>
            <a:spLocks noGrp="1"/>
          </p:cNvSpPr>
          <p:nvPr>
            <p:ph type="sldNum" sz="quarter" idx="12"/>
          </p:nvPr>
        </p:nvSpPr>
        <p:spPr>
          <a:xfrm>
            <a:off x="0" y="6566401"/>
            <a:ext cx="291600" cy="291600"/>
          </a:xfrm>
        </p:spPr>
        <p:txBody>
          <a:bodyPr/>
          <a:lstStyle/>
          <a:p>
            <a:pPr algn="ctr"/>
            <a:fld id="{D8B0B3AC-44A8-D142-AAF6-9A453466E1A4}" type="slidenum">
              <a:rPr lang="en-VN" smtClean="0"/>
              <a:pPr algn="ctr"/>
              <a:t>1</a:t>
            </a:fld>
            <a:endParaRPr lang="en-VN" dirty="0"/>
          </a:p>
        </p:txBody>
      </p:sp>
      <p:sp>
        <p:nvSpPr>
          <p:cNvPr id="4" name="Text Placeholder 3">
            <a:extLst>
              <a:ext uri="{FF2B5EF4-FFF2-40B4-BE49-F238E27FC236}">
                <a16:creationId xmlns:a16="http://schemas.microsoft.com/office/drawing/2014/main" id="{8DB341F8-438C-A905-67FC-B6D4A97C24BD}"/>
              </a:ext>
            </a:extLst>
          </p:cNvPr>
          <p:cNvSpPr>
            <a:spLocks noGrp="1"/>
          </p:cNvSpPr>
          <p:nvPr>
            <p:ph type="body" sz="quarter" idx="13"/>
          </p:nvPr>
        </p:nvSpPr>
        <p:spPr/>
        <p:txBody>
          <a:bodyPr/>
          <a:lstStyle/>
          <a:p>
            <a:r>
              <a:rPr lang="en-VN" dirty="0"/>
              <a:t>HỆ ĐIỀU HÀNH</a:t>
            </a:r>
          </a:p>
        </p:txBody>
      </p:sp>
      <p:sp>
        <p:nvSpPr>
          <p:cNvPr id="5" name="Text Placeholder 4">
            <a:extLst>
              <a:ext uri="{FF2B5EF4-FFF2-40B4-BE49-F238E27FC236}">
                <a16:creationId xmlns:a16="http://schemas.microsoft.com/office/drawing/2014/main" id="{8987A988-734D-70D4-65A4-A06AA318B6AE}"/>
              </a:ext>
            </a:extLst>
          </p:cNvPr>
          <p:cNvSpPr>
            <a:spLocks noGrp="1"/>
          </p:cNvSpPr>
          <p:nvPr>
            <p:ph type="body" sz="quarter" idx="14"/>
          </p:nvPr>
        </p:nvSpPr>
        <p:spPr/>
        <p:txBody>
          <a:bodyPr>
            <a:noAutofit/>
          </a:bodyPr>
          <a:lstStyle/>
          <a:p>
            <a:r>
              <a:rPr lang="en-VN" sz="2800" dirty="0">
                <a:gradFill flip="none" rotWithShape="1">
                  <a:gsLst>
                    <a:gs pos="0">
                      <a:srgbClr val="4700D8"/>
                    </a:gs>
                    <a:gs pos="100000">
                      <a:srgbClr val="EC7171"/>
                    </a:gs>
                  </a:gsLst>
                  <a:lin ang="5400000" scaled="1"/>
                  <a:tileRect/>
                </a:gradFill>
              </a:rPr>
              <a:t>CHƯƠNG 5: ĐỒNG BỘ TIẾN TRÌNH (PHẦN 2)</a:t>
            </a:r>
          </a:p>
        </p:txBody>
      </p:sp>
      <p:sp>
        <p:nvSpPr>
          <p:cNvPr id="6" name="Text Placeholder 5">
            <a:extLst>
              <a:ext uri="{FF2B5EF4-FFF2-40B4-BE49-F238E27FC236}">
                <a16:creationId xmlns:a16="http://schemas.microsoft.com/office/drawing/2014/main" id="{8614E7D3-86FF-1FCB-66BE-115689468131}"/>
              </a:ext>
            </a:extLst>
          </p:cNvPr>
          <p:cNvSpPr>
            <a:spLocks noGrp="1"/>
          </p:cNvSpPr>
          <p:nvPr>
            <p:ph type="body" sz="quarter" idx="15"/>
          </p:nvPr>
        </p:nvSpPr>
        <p:spPr>
          <a:solidFill>
            <a:schemeClr val="bg1"/>
          </a:solidFill>
        </p:spPr>
        <p:txBody>
          <a:bodyPr/>
          <a:lstStyle/>
          <a:p>
            <a:r>
              <a:rPr lang="en-US" dirty="0" err="1"/>
              <a:t>Trình</a:t>
            </a:r>
            <a:r>
              <a:rPr lang="en-US" dirty="0"/>
              <a:t> </a:t>
            </a:r>
            <a:r>
              <a:rPr lang="en-US" dirty="0" err="1"/>
              <a:t>bày</a:t>
            </a:r>
            <a:r>
              <a:rPr lang="en-US" dirty="0"/>
              <a:t>: …</a:t>
            </a:r>
            <a:endParaRPr lang="en-VN" dirty="0"/>
          </a:p>
        </p:txBody>
      </p:sp>
      <p:sp>
        <p:nvSpPr>
          <p:cNvPr id="7" name="Text Placeholder 6">
            <a:extLst>
              <a:ext uri="{FF2B5EF4-FFF2-40B4-BE49-F238E27FC236}">
                <a16:creationId xmlns:a16="http://schemas.microsoft.com/office/drawing/2014/main" id="{2975D173-5056-5090-2B41-53448E936923}"/>
              </a:ext>
            </a:extLst>
          </p:cNvPr>
          <p:cNvSpPr>
            <a:spLocks noGrp="1"/>
          </p:cNvSpPr>
          <p:nvPr>
            <p:ph type="body" sz="quarter" idx="16"/>
          </p:nvPr>
        </p:nvSpPr>
        <p:spPr/>
        <p:txBody>
          <a:bodyPr>
            <a:normAutofit fontScale="92500"/>
          </a:bodyPr>
          <a:lstStyle/>
          <a:p>
            <a:r>
              <a:rPr lang="en-VN" dirty="0"/>
              <a:t>Bên cạnh việc sử dụng các ngắt hoặc cần hỗ trợ từ phần cứng, hệ điều hành cũng cung cấp các cơ chế giúp thực thi việc đồng bộ các tiến trình/tiểu tình. Phần 2 của chương đồng bộ tiến trình sẽ giới thiệu các kỹ thuật sử dụng semaphore, mutex, monitor vốn là các kỹ thuật rất phổ biến trong đồng bộ tiến trình.</a:t>
            </a:r>
          </a:p>
        </p:txBody>
      </p:sp>
    </p:spTree>
    <p:extLst>
      <p:ext uri="{BB962C8B-B14F-4D97-AF65-F5344CB8AC3E}">
        <p14:creationId xmlns:p14="http://schemas.microsoft.com/office/powerpoint/2010/main" val="41552506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60FBC-FC0F-3321-EAAF-08FCF312043C}"/>
              </a:ext>
            </a:extLst>
          </p:cNvPr>
          <p:cNvSpPr>
            <a:spLocks noGrp="1"/>
          </p:cNvSpPr>
          <p:nvPr>
            <p:ph type="title"/>
          </p:nvPr>
        </p:nvSpPr>
        <p:spPr/>
        <p:txBody>
          <a:bodyPr>
            <a:normAutofit/>
          </a:bodyPr>
          <a:lstStyle/>
          <a:p>
            <a:r>
              <a:rPr lang="en-VN" dirty="0"/>
              <a:t>5.6.2. Mutex locks không busy waiting</a:t>
            </a:r>
          </a:p>
        </p:txBody>
      </p:sp>
      <p:sp>
        <p:nvSpPr>
          <p:cNvPr id="3" name="Content Placeholder 2">
            <a:extLst>
              <a:ext uri="{FF2B5EF4-FFF2-40B4-BE49-F238E27FC236}">
                <a16:creationId xmlns:a16="http://schemas.microsoft.com/office/drawing/2014/main" id="{5ED577BC-DAD2-7464-C641-A61712F86E69}"/>
              </a:ext>
            </a:extLst>
          </p:cNvPr>
          <p:cNvSpPr>
            <a:spLocks noGrp="1"/>
          </p:cNvSpPr>
          <p:nvPr>
            <p:ph idx="1"/>
          </p:nvPr>
        </p:nvSpPr>
        <p:spPr>
          <a:xfrm>
            <a:off x="838200" y="1788160"/>
            <a:ext cx="10515600" cy="4260947"/>
          </a:xfrm>
        </p:spPr>
        <p:txBody>
          <a:bodyPr>
            <a:normAutofit lnSpcReduction="10000"/>
          </a:bodyPr>
          <a:lstStyle/>
          <a:p>
            <a:pPr algn="just"/>
            <a:r>
              <a:rPr lang="en-VN" dirty="0"/>
              <a:t>Để tránh busy waiting trong mutex locks, ta tạm thời đặt tiến trình vào trạng thái ngủ khi khóa bị khóa, và sau đó đánh thức tiến trình dậy khi khóa được mở.</a:t>
            </a:r>
          </a:p>
          <a:p>
            <a:pPr algn="just"/>
            <a:r>
              <a:rPr lang="en-VN" dirty="0"/>
              <a:t>Hệ điều hành cần cung cấp 2 thao tác:</a:t>
            </a:r>
          </a:p>
          <a:p>
            <a:pPr lvl="1" algn="just"/>
            <a:r>
              <a:rPr lang="en-VN" b="1" dirty="0">
                <a:gradFill>
                  <a:gsLst>
                    <a:gs pos="0">
                      <a:srgbClr val="00C6FF"/>
                    </a:gs>
                    <a:gs pos="100000">
                      <a:srgbClr val="0072FF"/>
                    </a:gs>
                  </a:gsLst>
                  <a:lin ang="5400000" scaled="1"/>
                </a:gradFill>
              </a:rPr>
              <a:t>block</a:t>
            </a:r>
            <a:r>
              <a:rPr lang="en-VN" dirty="0"/>
              <a:t>: tạm dừng và đặt tiến trình gọi thao tác này vào trong hàng đợi – </a:t>
            </a:r>
            <a:r>
              <a:rPr lang="en-VN" b="1" i="1" dirty="0"/>
              <a:t>trạng thái ngủ</a:t>
            </a:r>
          </a:p>
          <a:p>
            <a:pPr lvl="1" algn="just"/>
            <a:r>
              <a:rPr lang="en-VN" b="1" dirty="0">
                <a:gradFill>
                  <a:gsLst>
                    <a:gs pos="0">
                      <a:srgbClr val="00C6FF"/>
                    </a:gs>
                    <a:gs pos="100000">
                      <a:srgbClr val="0072FF"/>
                    </a:gs>
                  </a:gsLst>
                  <a:lin ang="5400000" scaled="1"/>
                </a:gradFill>
              </a:rPr>
              <a:t>wakeup</a:t>
            </a:r>
            <a:r>
              <a:rPr lang="en-VN" dirty="0"/>
              <a:t>: xóa một tiến trình ra khỏi hàng đợi và đặt lại vào trong hàng đợi sẵn sàng – </a:t>
            </a:r>
            <a:r>
              <a:rPr lang="en-VN" b="1" i="1" dirty="0"/>
              <a:t>đánh thức</a:t>
            </a:r>
          </a:p>
        </p:txBody>
      </p:sp>
      <p:sp>
        <p:nvSpPr>
          <p:cNvPr id="4" name="Footer Placeholder 3">
            <a:extLst>
              <a:ext uri="{FF2B5EF4-FFF2-40B4-BE49-F238E27FC236}">
                <a16:creationId xmlns:a16="http://schemas.microsoft.com/office/drawing/2014/main" id="{66F706E4-B7D6-351C-3AA9-A94DABFAC4E9}"/>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05FB71A7-68DA-F643-2995-61FEA4F0FB78}"/>
              </a:ext>
            </a:extLst>
          </p:cNvPr>
          <p:cNvSpPr>
            <a:spLocks noGrp="1"/>
          </p:cNvSpPr>
          <p:nvPr>
            <p:ph type="sldNum" sz="quarter" idx="12"/>
          </p:nvPr>
        </p:nvSpPr>
        <p:spPr/>
        <p:txBody>
          <a:bodyPr/>
          <a:lstStyle/>
          <a:p>
            <a:fld id="{D8B0B3AC-44A8-D142-AAF6-9A453466E1A4}" type="slidenum">
              <a:rPr lang="en-VN" smtClean="0"/>
              <a:pPr/>
              <a:t>10</a:t>
            </a:fld>
            <a:endParaRPr lang="en-VN" dirty="0"/>
          </a:p>
        </p:txBody>
      </p:sp>
    </p:spTree>
    <p:extLst>
      <p:ext uri="{BB962C8B-B14F-4D97-AF65-F5344CB8AC3E}">
        <p14:creationId xmlns:p14="http://schemas.microsoft.com/office/powerpoint/2010/main" val="392216227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60FBC-FC0F-3321-EAAF-08FCF312043C}"/>
              </a:ext>
            </a:extLst>
          </p:cNvPr>
          <p:cNvSpPr>
            <a:spLocks noGrp="1"/>
          </p:cNvSpPr>
          <p:nvPr>
            <p:ph type="title"/>
          </p:nvPr>
        </p:nvSpPr>
        <p:spPr/>
        <p:txBody>
          <a:bodyPr>
            <a:normAutofit/>
          </a:bodyPr>
          <a:lstStyle/>
          <a:p>
            <a:r>
              <a:rPr lang="en-VN" dirty="0"/>
              <a:t>5.6.2. Mutex locks không busy waiting</a:t>
            </a:r>
          </a:p>
        </p:txBody>
      </p:sp>
      <p:sp>
        <p:nvSpPr>
          <p:cNvPr id="4" name="Footer Placeholder 3">
            <a:extLst>
              <a:ext uri="{FF2B5EF4-FFF2-40B4-BE49-F238E27FC236}">
                <a16:creationId xmlns:a16="http://schemas.microsoft.com/office/drawing/2014/main" id="{66F706E4-B7D6-351C-3AA9-A94DABFAC4E9}"/>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05FB71A7-68DA-F643-2995-61FEA4F0FB78}"/>
              </a:ext>
            </a:extLst>
          </p:cNvPr>
          <p:cNvSpPr>
            <a:spLocks noGrp="1"/>
          </p:cNvSpPr>
          <p:nvPr>
            <p:ph type="sldNum" sz="quarter" idx="12"/>
          </p:nvPr>
        </p:nvSpPr>
        <p:spPr/>
        <p:txBody>
          <a:bodyPr/>
          <a:lstStyle/>
          <a:p>
            <a:fld id="{D8B0B3AC-44A8-D142-AAF6-9A453466E1A4}" type="slidenum">
              <a:rPr lang="en-VN" smtClean="0"/>
              <a:pPr/>
              <a:t>11</a:t>
            </a:fld>
            <a:endParaRPr lang="en-VN" dirty="0"/>
          </a:p>
        </p:txBody>
      </p:sp>
      <p:sp>
        <p:nvSpPr>
          <p:cNvPr id="9" name="TextBox 8">
            <a:extLst>
              <a:ext uri="{FF2B5EF4-FFF2-40B4-BE49-F238E27FC236}">
                <a16:creationId xmlns:a16="http://schemas.microsoft.com/office/drawing/2014/main" id="{DE525804-6EB8-3AA1-1982-DB30BEA329D4}"/>
              </a:ext>
            </a:extLst>
          </p:cNvPr>
          <p:cNvSpPr txBox="1"/>
          <p:nvPr/>
        </p:nvSpPr>
        <p:spPr>
          <a:xfrm>
            <a:off x="927349" y="2114399"/>
            <a:ext cx="3749744" cy="1169551"/>
          </a:xfrm>
          <a:prstGeom prst="rect">
            <a:avLst/>
          </a:prstGeom>
          <a:noFill/>
          <a:ln w="19050" cap="rnd">
            <a:gradFill>
              <a:gsLst>
                <a:gs pos="0">
                  <a:srgbClr val="FFC000"/>
                </a:gs>
                <a:gs pos="100000">
                  <a:srgbClr val="FF0000"/>
                </a:gs>
              </a:gsLst>
              <a:lin ang="5400000" scaled="1"/>
            </a:gradFill>
          </a:ln>
        </p:spPr>
        <p:txBody>
          <a:bodyPr wrap="none" rtlCol="0">
            <a:spAutoFit/>
          </a:bodyPr>
          <a:lstStyle/>
          <a:p>
            <a:r>
              <a:rPr lang="en-US" sz="1400" b="1" dirty="0">
                <a:gradFill>
                  <a:gsLst>
                    <a:gs pos="0">
                      <a:srgbClr val="FFC000"/>
                    </a:gs>
                    <a:gs pos="100000">
                      <a:srgbClr val="FF0000"/>
                    </a:gs>
                  </a:gsLst>
                  <a:lin ang="5400000" scaled="1"/>
                </a:gradFill>
                <a:effectLst/>
                <a:latin typeface="Courier New" panose="02070309020205020404" pitchFamily="49" charset="0"/>
                <a:cs typeface="Courier New" panose="02070309020205020404" pitchFamily="49" charset="0"/>
              </a:rPr>
              <a:t>acquire() </a:t>
            </a:r>
            <a:r>
              <a:rPr lang="en-US" sz="1400" dirty="0">
                <a:effectLst/>
                <a:latin typeface="Courier New" panose="02070309020205020404" pitchFamily="49" charset="0"/>
                <a:cs typeface="Courier New" panose="02070309020205020404" pitchFamily="49" charset="0"/>
              </a:rPr>
              <a:t>{</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a:t>
            </a:r>
            <a:r>
              <a:rPr lang="en-US" sz="1400" b="1" dirty="0">
                <a:gradFill>
                  <a:gsLst>
                    <a:gs pos="0">
                      <a:schemeClr val="accent4"/>
                    </a:gs>
                    <a:gs pos="100000">
                      <a:schemeClr val="accent3"/>
                    </a:gs>
                  </a:gsLst>
                  <a:lin ang="5400000" scaled="1"/>
                </a:gradFill>
                <a:effectLst/>
                <a:latin typeface="Courier New" panose="02070309020205020404" pitchFamily="49" charset="0"/>
                <a:cs typeface="Courier New" panose="02070309020205020404" pitchFamily="49" charset="0"/>
              </a:rPr>
              <a:t>while (!available);</a:t>
            </a:r>
          </a:p>
          <a:p>
            <a:r>
              <a:rPr lang="en-US" sz="1400" b="1" dirty="0">
                <a:gradFill>
                  <a:gsLst>
                    <a:gs pos="0">
                      <a:schemeClr val="accent4"/>
                    </a:gs>
                    <a:gs pos="100000">
                      <a:schemeClr val="accent3"/>
                    </a:gs>
                  </a:gsLst>
                  <a:lin ang="5400000" scaled="1"/>
                </a:gradFill>
                <a:latin typeface="Courier New" panose="02070309020205020404" pitchFamily="49" charset="0"/>
                <a:cs typeface="Courier New" panose="02070309020205020404" pitchFamily="49" charset="0"/>
              </a:rPr>
              <a:t>		</a:t>
            </a:r>
            <a:r>
              <a:rPr lang="en-US" sz="1400" b="1" dirty="0">
                <a:gradFill>
                  <a:gsLst>
                    <a:gs pos="0">
                      <a:schemeClr val="accent4"/>
                    </a:gs>
                    <a:gs pos="100000">
                      <a:schemeClr val="accent3"/>
                    </a:gs>
                  </a:gsLst>
                  <a:lin ang="5400000" scaled="1"/>
                </a:gradFill>
                <a:effectLst/>
                <a:latin typeface="Courier New" panose="02070309020205020404" pitchFamily="49" charset="0"/>
                <a:cs typeface="Courier New" panose="02070309020205020404" pitchFamily="49" charset="0"/>
              </a:rPr>
              <a:t>/* busy wait */</a:t>
            </a:r>
          </a:p>
          <a:p>
            <a:r>
              <a:rPr lang="en-US" sz="1400" dirty="0">
                <a:effectLst/>
                <a:latin typeface="Courier New" panose="02070309020205020404" pitchFamily="49" charset="0"/>
                <a:cs typeface="Courier New" panose="02070309020205020404" pitchFamily="49" charset="0"/>
              </a:rPr>
              <a:t>	available = false;</a:t>
            </a: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sp>
        <p:nvSpPr>
          <p:cNvPr id="10" name="TextBox 9">
            <a:extLst>
              <a:ext uri="{FF2B5EF4-FFF2-40B4-BE49-F238E27FC236}">
                <a16:creationId xmlns:a16="http://schemas.microsoft.com/office/drawing/2014/main" id="{D6747CE5-E7F6-D276-1FCA-DF5FE1206E76}"/>
              </a:ext>
            </a:extLst>
          </p:cNvPr>
          <p:cNvSpPr txBox="1"/>
          <p:nvPr/>
        </p:nvSpPr>
        <p:spPr>
          <a:xfrm>
            <a:off x="927348" y="3560719"/>
            <a:ext cx="3749743" cy="738664"/>
          </a:xfrm>
          <a:prstGeom prst="rect">
            <a:avLst/>
          </a:prstGeom>
          <a:noFill/>
          <a:ln w="19050" cap="rnd">
            <a:gradFill>
              <a:gsLst>
                <a:gs pos="0">
                  <a:srgbClr val="FFC000"/>
                </a:gs>
                <a:gs pos="100000">
                  <a:srgbClr val="FF0000"/>
                </a:gs>
              </a:gsLst>
              <a:lin ang="5400000" scaled="1"/>
            </a:gradFill>
          </a:ln>
        </p:spPr>
        <p:txBody>
          <a:bodyPr wrap="square" rtlCol="0">
            <a:spAutoFit/>
          </a:bodyPr>
          <a:lstStyle/>
          <a:p>
            <a:r>
              <a:rPr lang="en-US" sz="1400"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rPr>
              <a:t>release()</a:t>
            </a:r>
            <a:r>
              <a:rPr lang="en-US" sz="1400" b="1" dirty="0">
                <a:gradFill>
                  <a:gsLst>
                    <a:gs pos="0">
                      <a:srgbClr val="00C6FF"/>
                    </a:gs>
                    <a:gs pos="100000">
                      <a:srgbClr val="0072FF"/>
                    </a:gs>
                  </a:gsLst>
                  <a:lin ang="5400000" scaled="1"/>
                </a:gradFill>
                <a:effectLst/>
                <a:latin typeface="Courier New" panose="02070309020205020404" pitchFamily="49" charset="0"/>
                <a:cs typeface="Courier New" panose="02070309020205020404" pitchFamily="49" charset="0"/>
              </a:rPr>
              <a:t> </a:t>
            </a:r>
            <a:r>
              <a:rPr lang="en-US" sz="1400" dirty="0">
                <a:effectLst/>
                <a:latin typeface="Courier New" panose="02070309020205020404" pitchFamily="49" charset="0"/>
                <a:cs typeface="Courier New" panose="02070309020205020404" pitchFamily="49" charset="0"/>
              </a:rPr>
              <a:t>{</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available = true;</a:t>
            </a: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sp>
        <p:nvSpPr>
          <p:cNvPr id="11" name="TextBox 10">
            <a:extLst>
              <a:ext uri="{FF2B5EF4-FFF2-40B4-BE49-F238E27FC236}">
                <a16:creationId xmlns:a16="http://schemas.microsoft.com/office/drawing/2014/main" id="{DB7CD169-7CE4-C68B-7663-08927FF50E09}"/>
              </a:ext>
            </a:extLst>
          </p:cNvPr>
          <p:cNvSpPr txBox="1"/>
          <p:nvPr/>
        </p:nvSpPr>
        <p:spPr>
          <a:xfrm>
            <a:off x="5612418" y="2110026"/>
            <a:ext cx="3041217" cy="1169551"/>
          </a:xfrm>
          <a:prstGeom prst="rect">
            <a:avLst/>
          </a:prstGeom>
          <a:noFill/>
          <a:ln w="19050" cap="rnd">
            <a:gradFill>
              <a:gsLst>
                <a:gs pos="0">
                  <a:srgbClr val="00C6FF"/>
                </a:gs>
                <a:gs pos="100000">
                  <a:srgbClr val="0072FF"/>
                </a:gs>
              </a:gsLst>
              <a:lin ang="5400000" scaled="1"/>
            </a:gradFill>
          </a:ln>
        </p:spPr>
        <p:txBody>
          <a:bodyPr wrap="none" rtlCol="0">
            <a:spAutoFit/>
          </a:bodyPr>
          <a:lstStyle/>
          <a:p>
            <a:r>
              <a:rPr lang="en-US" sz="1400" b="1" dirty="0">
                <a:gradFill>
                  <a:gsLst>
                    <a:gs pos="0">
                      <a:srgbClr val="00C6FF"/>
                    </a:gs>
                    <a:gs pos="100000">
                      <a:srgbClr val="0072FF"/>
                    </a:gs>
                  </a:gsLst>
                  <a:lin ang="5400000" scaled="1"/>
                </a:gradFill>
                <a:effectLst/>
                <a:latin typeface="Courier New" panose="02070309020205020404" pitchFamily="49" charset="0"/>
                <a:cs typeface="Courier New" panose="02070309020205020404" pitchFamily="49" charset="0"/>
              </a:rPr>
              <a:t>acquire() </a:t>
            </a:r>
            <a:r>
              <a:rPr lang="en-US" sz="1400" dirty="0">
                <a:effectLst/>
                <a:latin typeface="Courier New" panose="02070309020205020404" pitchFamily="49" charset="0"/>
                <a:cs typeface="Courier New" panose="02070309020205020404" pitchFamily="49" charset="0"/>
              </a:rPr>
              <a:t>{</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if (!available);</a:t>
            </a:r>
          </a:p>
          <a:p>
            <a:r>
              <a:rPr lang="en-US" sz="1400" b="1" dirty="0">
                <a:gradFill>
                  <a:gsLst>
                    <a:gs pos="0">
                      <a:schemeClr val="accent4"/>
                    </a:gs>
                    <a:gs pos="100000">
                      <a:schemeClr val="accent3"/>
                    </a:gs>
                  </a:gsLst>
                  <a:lin ang="5400000" scaled="1"/>
                </a:gradFill>
                <a:latin typeface="Courier New" panose="02070309020205020404" pitchFamily="49" charset="0"/>
                <a:cs typeface="Courier New" panose="02070309020205020404" pitchFamily="49" charset="0"/>
              </a:rPr>
              <a:t>		</a:t>
            </a:r>
            <a:r>
              <a:rPr lang="en-US" sz="1400" b="1" dirty="0">
                <a:gradFill>
                  <a:gsLst>
                    <a:gs pos="0">
                      <a:srgbClr val="00C6FF"/>
                    </a:gs>
                    <a:gs pos="100000">
                      <a:srgbClr val="0072FF"/>
                    </a:gs>
                  </a:gsLst>
                  <a:lin ang="5400000" scaled="1"/>
                </a:gradFill>
                <a:effectLst/>
                <a:latin typeface="Courier New" panose="02070309020205020404" pitchFamily="49" charset="0"/>
                <a:cs typeface="Courier New" panose="02070309020205020404" pitchFamily="49" charset="0"/>
              </a:rPr>
              <a:t>block();</a:t>
            </a:r>
          </a:p>
          <a:p>
            <a:r>
              <a:rPr lang="en-US" sz="1400" dirty="0">
                <a:effectLst/>
                <a:latin typeface="Courier New" panose="02070309020205020404" pitchFamily="49" charset="0"/>
                <a:cs typeface="Courier New" panose="02070309020205020404" pitchFamily="49" charset="0"/>
              </a:rPr>
              <a:t>	available = false;</a:t>
            </a: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sp>
        <p:nvSpPr>
          <p:cNvPr id="12" name="TextBox 11">
            <a:extLst>
              <a:ext uri="{FF2B5EF4-FFF2-40B4-BE49-F238E27FC236}">
                <a16:creationId xmlns:a16="http://schemas.microsoft.com/office/drawing/2014/main" id="{0E7B15A8-6485-D0F5-656B-9841FA9E8C2E}"/>
              </a:ext>
            </a:extLst>
          </p:cNvPr>
          <p:cNvSpPr txBox="1"/>
          <p:nvPr/>
        </p:nvSpPr>
        <p:spPr>
          <a:xfrm>
            <a:off x="5612418" y="3556346"/>
            <a:ext cx="3041216" cy="954107"/>
          </a:xfrm>
          <a:prstGeom prst="rect">
            <a:avLst/>
          </a:prstGeom>
          <a:noFill/>
          <a:ln w="19050" cap="rnd">
            <a:gradFill>
              <a:gsLst>
                <a:gs pos="0">
                  <a:srgbClr val="00C6FF"/>
                </a:gs>
                <a:gs pos="100000">
                  <a:srgbClr val="0072FF"/>
                </a:gs>
              </a:gsLst>
              <a:lin ang="5400000" scaled="1"/>
            </a:gradFill>
          </a:ln>
        </p:spPr>
        <p:txBody>
          <a:bodyPr wrap="square" rtlCol="0">
            <a:spAutoFit/>
          </a:bodyPr>
          <a:lstStyle/>
          <a:p>
            <a:r>
              <a:rPr lang="en-US" sz="1400" b="1" dirty="0">
                <a:gradFill>
                  <a:gsLst>
                    <a:gs pos="0">
                      <a:srgbClr val="00C6FF"/>
                    </a:gs>
                    <a:gs pos="100000">
                      <a:srgbClr val="0072FF"/>
                    </a:gs>
                  </a:gsLst>
                  <a:lin ang="5400000" scaled="1"/>
                </a:gradFill>
                <a:effectLst/>
                <a:latin typeface="Courier New" panose="02070309020205020404" pitchFamily="49" charset="0"/>
                <a:cs typeface="Courier New" panose="02070309020205020404" pitchFamily="49" charset="0"/>
              </a:rPr>
              <a:t>release() </a:t>
            </a:r>
            <a:r>
              <a:rPr lang="en-US" sz="1400" dirty="0">
                <a:effectLst/>
                <a:latin typeface="Courier New" panose="02070309020205020404" pitchFamily="49" charset="0"/>
                <a:cs typeface="Courier New" panose="02070309020205020404" pitchFamily="49" charset="0"/>
              </a:rPr>
              <a:t>{</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available = true;</a:t>
            </a:r>
          </a:p>
          <a:p>
            <a:r>
              <a:rPr lang="en-US" sz="1400" dirty="0">
                <a:latin typeface="Courier New" panose="02070309020205020404" pitchFamily="49" charset="0"/>
                <a:cs typeface="Courier New" panose="02070309020205020404" pitchFamily="49" charset="0"/>
              </a:rPr>
              <a:t>	</a:t>
            </a:r>
            <a:r>
              <a:rPr lang="en-US" sz="1400"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wakeup(Q);</a:t>
            </a:r>
            <a:endParaRPr lang="en-US" sz="1400" b="1" dirty="0">
              <a:gradFill>
                <a:gsLst>
                  <a:gs pos="0">
                    <a:srgbClr val="00C6FF"/>
                  </a:gs>
                  <a:gs pos="100000">
                    <a:srgbClr val="0072FF"/>
                  </a:gs>
                </a:gsLst>
                <a:lin ang="5400000" scaled="1"/>
              </a:gradFill>
              <a:effectLst/>
              <a:latin typeface="Courier New" panose="02070309020205020404" pitchFamily="49" charset="0"/>
              <a:cs typeface="Courier New" panose="02070309020205020404" pitchFamily="49" charset="0"/>
            </a:endParaRP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sp>
        <p:nvSpPr>
          <p:cNvPr id="13" name="Right Arrow 12">
            <a:extLst>
              <a:ext uri="{FF2B5EF4-FFF2-40B4-BE49-F238E27FC236}">
                <a16:creationId xmlns:a16="http://schemas.microsoft.com/office/drawing/2014/main" id="{AC8E9FA3-2FC8-EAB4-D8A7-0A348BA67716}"/>
              </a:ext>
            </a:extLst>
          </p:cNvPr>
          <p:cNvSpPr/>
          <p:nvPr/>
        </p:nvSpPr>
        <p:spPr>
          <a:xfrm>
            <a:off x="4902967" y="2562613"/>
            <a:ext cx="483577" cy="272562"/>
          </a:xfrm>
          <a:prstGeom prst="rightArrow">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4" name="Right Arrow 13">
            <a:extLst>
              <a:ext uri="{FF2B5EF4-FFF2-40B4-BE49-F238E27FC236}">
                <a16:creationId xmlns:a16="http://schemas.microsoft.com/office/drawing/2014/main" id="{6626317A-3EBF-9AF6-919F-6ED030E45F0C}"/>
              </a:ext>
            </a:extLst>
          </p:cNvPr>
          <p:cNvSpPr/>
          <p:nvPr/>
        </p:nvSpPr>
        <p:spPr>
          <a:xfrm>
            <a:off x="4902967" y="3833375"/>
            <a:ext cx="483577" cy="272562"/>
          </a:xfrm>
          <a:prstGeom prst="rightArrow">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F9AFF173-290A-1E98-0C68-E0471F4FE512}"/>
              </a:ext>
            </a:extLst>
          </p:cNvPr>
          <p:cNvSpPr txBox="1"/>
          <p:nvPr/>
        </p:nvSpPr>
        <p:spPr>
          <a:xfrm>
            <a:off x="8879510" y="2016478"/>
            <a:ext cx="3041218" cy="1722331"/>
          </a:xfrm>
          <a:prstGeom prst="rect">
            <a:avLst/>
          </a:prstGeom>
          <a:noFill/>
        </p:spPr>
        <p:txBody>
          <a:bodyPr wrap="square" rtlCol="0">
            <a:spAutoFit/>
          </a:bodyPr>
          <a:lstStyle/>
          <a:p>
            <a:pPr algn="just">
              <a:lnSpc>
                <a:spcPct val="120000"/>
              </a:lnSpc>
              <a:spcBef>
                <a:spcPts val="200"/>
              </a:spcBef>
              <a:spcAft>
                <a:spcPts val="200"/>
              </a:spcAft>
            </a:pP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Tiến trình P muốn vào CS:</a:t>
            </a:r>
          </a:p>
          <a:p>
            <a:pPr marL="285750" indent="-285750" algn="just">
              <a:lnSpc>
                <a:spcPct val="120000"/>
              </a:lnSpc>
              <a:spcBef>
                <a:spcPts val="200"/>
              </a:spcBef>
              <a:spcAft>
                <a:spcPts val="200"/>
              </a:spcAft>
              <a:buFont typeface="Arial" panose="020B0604020202020204" pitchFamily="34" charset="0"/>
              <a:buChar char="•"/>
            </a:pPr>
            <a:r>
              <a:rPr lang="en-VN" sz="1400" dirty="0">
                <a:latin typeface="Arial" panose="020B0604020202020204" pitchFamily="34" charset="0"/>
                <a:cs typeface="Arial" panose="020B0604020202020204" pitchFamily="34" charset="0"/>
              </a:rPr>
              <a:t>Nếu khóa mutex </a:t>
            </a:r>
            <a:r>
              <a:rPr lang="en-VN" sz="1400" b="1" dirty="0">
                <a:latin typeface="Arial" panose="020B0604020202020204" pitchFamily="34" charset="0"/>
                <a:cs typeface="Arial" panose="020B0604020202020204" pitchFamily="34" charset="0"/>
              </a:rPr>
              <a:t>đang mở</a:t>
            </a:r>
            <a:r>
              <a:rPr lang="en-VN" sz="1400" dirty="0">
                <a:latin typeface="Arial" panose="020B0604020202020204" pitchFamily="34" charset="0"/>
                <a:cs typeface="Arial" panose="020B0604020202020204" pitchFamily="34" charset="0"/>
              </a:rPr>
              <a:t>: tiến trình khóa lại và tiến vào CS</a:t>
            </a:r>
          </a:p>
          <a:p>
            <a:pPr marL="285750" indent="-285750" algn="just">
              <a:lnSpc>
                <a:spcPct val="120000"/>
              </a:lnSpc>
              <a:spcBef>
                <a:spcPts val="200"/>
              </a:spcBef>
              <a:spcAft>
                <a:spcPts val="200"/>
              </a:spcAft>
              <a:buFont typeface="Arial" panose="020B0604020202020204" pitchFamily="34" charset="0"/>
              <a:buChar char="•"/>
            </a:pPr>
            <a:r>
              <a:rPr lang="en-VN" sz="1400" dirty="0">
                <a:latin typeface="Arial" panose="020B0604020202020204" pitchFamily="34" charset="0"/>
                <a:cs typeface="Arial" panose="020B0604020202020204" pitchFamily="34" charset="0"/>
              </a:rPr>
              <a:t>Nếu khóa mutex </a:t>
            </a:r>
            <a:r>
              <a:rPr lang="en-VN" sz="1400" b="1" dirty="0">
                <a:latin typeface="Arial" panose="020B0604020202020204" pitchFamily="34" charset="0"/>
                <a:cs typeface="Arial" panose="020B0604020202020204" pitchFamily="34" charset="0"/>
              </a:rPr>
              <a:t>đang khóa</a:t>
            </a:r>
            <a:r>
              <a:rPr lang="en-VN" sz="1400" dirty="0">
                <a:latin typeface="Arial" panose="020B0604020202020204" pitchFamily="34" charset="0"/>
                <a:cs typeface="Arial" panose="020B0604020202020204" pitchFamily="34" charset="0"/>
              </a:rPr>
              <a:t>: tiến trình P bị block và vào trạng thái ngủ</a:t>
            </a:r>
          </a:p>
        </p:txBody>
      </p:sp>
      <p:sp>
        <p:nvSpPr>
          <p:cNvPr id="16" name="TextBox 15">
            <a:extLst>
              <a:ext uri="{FF2B5EF4-FFF2-40B4-BE49-F238E27FC236}">
                <a16:creationId xmlns:a16="http://schemas.microsoft.com/office/drawing/2014/main" id="{AB7EC18B-E789-A846-CEF7-F95ECCBFC4B9}"/>
              </a:ext>
            </a:extLst>
          </p:cNvPr>
          <p:cNvSpPr txBox="1"/>
          <p:nvPr/>
        </p:nvSpPr>
        <p:spPr>
          <a:xfrm>
            <a:off x="8879510" y="3738809"/>
            <a:ext cx="3041218" cy="1463799"/>
          </a:xfrm>
          <a:prstGeom prst="rect">
            <a:avLst/>
          </a:prstGeom>
          <a:noFill/>
        </p:spPr>
        <p:txBody>
          <a:bodyPr wrap="square" rtlCol="0">
            <a:spAutoFit/>
          </a:bodyPr>
          <a:lstStyle/>
          <a:p>
            <a:pPr algn="just">
              <a:lnSpc>
                <a:spcPct val="120000"/>
              </a:lnSpc>
              <a:spcBef>
                <a:spcPts val="200"/>
              </a:spcBef>
              <a:spcAft>
                <a:spcPts val="200"/>
              </a:spcAft>
            </a:pP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Tiến trình P sau khi hoàn thành CS:</a:t>
            </a:r>
          </a:p>
          <a:p>
            <a:pPr marL="285750" indent="-285750" algn="just">
              <a:lnSpc>
                <a:spcPct val="120000"/>
              </a:lnSpc>
              <a:spcBef>
                <a:spcPts val="200"/>
              </a:spcBef>
              <a:spcAft>
                <a:spcPts val="200"/>
              </a:spcAft>
              <a:buFont typeface="Arial" panose="020B0604020202020204" pitchFamily="34" charset="0"/>
              <a:buChar char="•"/>
            </a:pPr>
            <a:r>
              <a:rPr lang="en-VN" sz="1400" dirty="0">
                <a:latin typeface="Arial" panose="020B0604020202020204" pitchFamily="34" charset="0"/>
                <a:cs typeface="Arial" panose="020B0604020202020204" pitchFamily="34" charset="0"/>
              </a:rPr>
              <a:t>Mở khóa mutex</a:t>
            </a:r>
          </a:p>
          <a:p>
            <a:pPr marL="285750" indent="-285750" algn="just">
              <a:lnSpc>
                <a:spcPct val="120000"/>
              </a:lnSpc>
              <a:spcBef>
                <a:spcPts val="200"/>
              </a:spcBef>
              <a:spcAft>
                <a:spcPts val="200"/>
              </a:spcAft>
              <a:buFont typeface="Arial" panose="020B0604020202020204" pitchFamily="34" charset="0"/>
              <a:buChar char="•"/>
            </a:pPr>
            <a:r>
              <a:rPr lang="en-VN" sz="1400" dirty="0">
                <a:latin typeface="Arial" panose="020B0604020202020204" pitchFamily="34" charset="0"/>
                <a:cs typeface="Arial" panose="020B0604020202020204" pitchFamily="34" charset="0"/>
              </a:rPr>
              <a:t>Đánh thức tiến trình Q (nếu có) đang ngủ trong hàng </a:t>
            </a:r>
            <a:r>
              <a:rPr lang="en-US" sz="1400" dirty="0" err="1">
                <a:latin typeface="Arial" panose="020B0604020202020204" pitchFamily="34" charset="0"/>
                <a:cs typeface="Arial" panose="020B0604020202020204" pitchFamily="34" charset="0"/>
              </a:rPr>
              <a:t>đợi</a:t>
            </a:r>
            <a:endParaRPr lang="en-VN"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0435107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F6BB4F-3DEF-44A8-AED4-347275298D4F}"/>
              </a:ext>
            </a:extLst>
          </p:cNvPr>
          <p:cNvSpPr>
            <a:spLocks noGrp="1"/>
          </p:cNvSpPr>
          <p:nvPr>
            <p:ph type="sldNum" sz="quarter" idx="12"/>
          </p:nvPr>
        </p:nvSpPr>
        <p:spPr/>
        <p:txBody>
          <a:bodyPr/>
          <a:lstStyle/>
          <a:p>
            <a:fld id="{D8B0B3AC-44A8-D142-AAF6-9A453466E1A4}" type="slidenum">
              <a:rPr lang="en-VN" smtClean="0"/>
              <a:pPr/>
              <a:t>12</a:t>
            </a:fld>
            <a:endParaRPr lang="en-VN" dirty="0"/>
          </a:p>
        </p:txBody>
      </p:sp>
      <p:sp>
        <p:nvSpPr>
          <p:cNvPr id="3" name="Text Placeholder 2">
            <a:extLst>
              <a:ext uri="{FF2B5EF4-FFF2-40B4-BE49-F238E27FC236}">
                <a16:creationId xmlns:a16="http://schemas.microsoft.com/office/drawing/2014/main" id="{0A772C9E-790B-2C3A-879D-85F5491570C0}"/>
              </a:ext>
            </a:extLst>
          </p:cNvPr>
          <p:cNvSpPr>
            <a:spLocks noGrp="1"/>
          </p:cNvSpPr>
          <p:nvPr>
            <p:ph type="body" sz="quarter" idx="13"/>
          </p:nvPr>
        </p:nvSpPr>
        <p:spPr/>
        <p:txBody>
          <a:bodyPr/>
          <a:lstStyle/>
          <a:p>
            <a:r>
              <a:rPr lang="en-VN" dirty="0"/>
              <a:t>MUTEX LOCKS</a:t>
            </a:r>
          </a:p>
        </p:txBody>
      </p:sp>
      <p:sp>
        <p:nvSpPr>
          <p:cNvPr id="9" name="Text Placeholder 8">
            <a:extLst>
              <a:ext uri="{FF2B5EF4-FFF2-40B4-BE49-F238E27FC236}">
                <a16:creationId xmlns:a16="http://schemas.microsoft.com/office/drawing/2014/main" id="{1BEFC0A2-C8CF-B0BC-958C-F45B84E74560}"/>
              </a:ext>
            </a:extLst>
          </p:cNvPr>
          <p:cNvSpPr>
            <a:spLocks noGrp="1"/>
          </p:cNvSpPr>
          <p:nvPr>
            <p:ph type="body" sz="quarter" idx="14"/>
          </p:nvPr>
        </p:nvSpPr>
        <p:spPr/>
        <p:txBody>
          <a:bodyPr/>
          <a:lstStyle/>
          <a:p>
            <a:r>
              <a:rPr lang="en-VN" dirty="0"/>
              <a:t>5.6.3. Cách sử dụng mutex locks</a:t>
            </a:r>
          </a:p>
        </p:txBody>
      </p:sp>
      <p:sp>
        <p:nvSpPr>
          <p:cNvPr id="5" name="Text Placeholder 4">
            <a:extLst>
              <a:ext uri="{FF2B5EF4-FFF2-40B4-BE49-F238E27FC236}">
                <a16:creationId xmlns:a16="http://schemas.microsoft.com/office/drawing/2014/main" id="{337DA10D-C1C3-98C9-CD99-E10D45455042}"/>
              </a:ext>
            </a:extLst>
          </p:cNvPr>
          <p:cNvSpPr>
            <a:spLocks noGrp="1"/>
          </p:cNvSpPr>
          <p:nvPr>
            <p:ph type="body" sz="quarter" idx="15"/>
          </p:nvPr>
        </p:nvSpPr>
        <p:spPr>
          <a:xfrm>
            <a:off x="1470930" y="3924166"/>
            <a:ext cx="7425646" cy="1094505"/>
          </a:xfrm>
        </p:spPr>
        <p:txBody>
          <a:bodyPr>
            <a:normAutofit/>
          </a:bodyPr>
          <a:lstStyle/>
          <a:p>
            <a:pPr algn="just"/>
            <a:r>
              <a:rPr lang="en-VN" dirty="0"/>
              <a:t>Sau khi đã tìm hiểu về công dụng của khóa mutex, trong phần tiếp theo, ta sẽ đi tìm hiểu xem cách sử dụng cụ thể của khóa mutex trong code như thế nào?</a:t>
            </a:r>
          </a:p>
        </p:txBody>
      </p:sp>
      <p:sp>
        <p:nvSpPr>
          <p:cNvPr id="6" name="Text Placeholder 5">
            <a:extLst>
              <a:ext uri="{FF2B5EF4-FFF2-40B4-BE49-F238E27FC236}">
                <a16:creationId xmlns:a16="http://schemas.microsoft.com/office/drawing/2014/main" id="{5BDED498-F0CC-F6CD-81D6-D825989DC5C6}"/>
              </a:ext>
            </a:extLst>
          </p:cNvPr>
          <p:cNvSpPr>
            <a:spLocks noGrp="1"/>
          </p:cNvSpPr>
          <p:nvPr>
            <p:ph type="body" sz="quarter" idx="16"/>
          </p:nvPr>
        </p:nvSpPr>
        <p:spPr/>
        <p:txBody>
          <a:bodyPr>
            <a:normAutofit lnSpcReduction="10000"/>
          </a:bodyPr>
          <a:lstStyle/>
          <a:p>
            <a:r>
              <a:rPr lang="en-VN" dirty="0"/>
              <a:t>06.</a:t>
            </a:r>
          </a:p>
        </p:txBody>
      </p:sp>
      <p:sp>
        <p:nvSpPr>
          <p:cNvPr id="8" name="Footer Placeholder 7">
            <a:extLst>
              <a:ext uri="{FF2B5EF4-FFF2-40B4-BE49-F238E27FC236}">
                <a16:creationId xmlns:a16="http://schemas.microsoft.com/office/drawing/2014/main" id="{BFC0819E-459D-6728-1CD7-F6EB336ADA18}"/>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46356560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13425-8C01-D9CF-A689-2443260BBFF5}"/>
              </a:ext>
            </a:extLst>
          </p:cNvPr>
          <p:cNvSpPr>
            <a:spLocks noGrp="1"/>
          </p:cNvSpPr>
          <p:nvPr>
            <p:ph type="title"/>
          </p:nvPr>
        </p:nvSpPr>
        <p:spPr/>
        <p:txBody>
          <a:bodyPr>
            <a:normAutofit/>
          </a:bodyPr>
          <a:lstStyle/>
          <a:p>
            <a:r>
              <a:rPr lang="en-VN" dirty="0"/>
              <a:t>5.6.3. Cách sử dụng mutex locks</a:t>
            </a:r>
          </a:p>
        </p:txBody>
      </p:sp>
      <p:sp>
        <p:nvSpPr>
          <p:cNvPr id="4" name="Footer Placeholder 3">
            <a:extLst>
              <a:ext uri="{FF2B5EF4-FFF2-40B4-BE49-F238E27FC236}">
                <a16:creationId xmlns:a16="http://schemas.microsoft.com/office/drawing/2014/main" id="{E59F8B03-5066-9601-D452-1729587657B8}"/>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F3FC150F-7E24-7229-5A35-B9506A83A63E}"/>
              </a:ext>
            </a:extLst>
          </p:cNvPr>
          <p:cNvSpPr>
            <a:spLocks noGrp="1"/>
          </p:cNvSpPr>
          <p:nvPr>
            <p:ph type="sldNum" sz="quarter" idx="12"/>
          </p:nvPr>
        </p:nvSpPr>
        <p:spPr/>
        <p:txBody>
          <a:bodyPr/>
          <a:lstStyle/>
          <a:p>
            <a:fld id="{D8B0B3AC-44A8-D142-AAF6-9A453466E1A4}" type="slidenum">
              <a:rPr lang="en-VN" smtClean="0"/>
              <a:pPr/>
              <a:t>13</a:t>
            </a:fld>
            <a:endParaRPr lang="en-VN" dirty="0"/>
          </a:p>
        </p:txBody>
      </p:sp>
      <p:sp>
        <p:nvSpPr>
          <p:cNvPr id="7" name="Rounded Rectangle 6">
            <a:extLst>
              <a:ext uri="{FF2B5EF4-FFF2-40B4-BE49-F238E27FC236}">
                <a16:creationId xmlns:a16="http://schemas.microsoft.com/office/drawing/2014/main" id="{1DC0BD97-C11E-025E-36FD-B6AF83029A55}"/>
              </a:ext>
            </a:extLst>
          </p:cNvPr>
          <p:cNvSpPr/>
          <p:nvPr/>
        </p:nvSpPr>
        <p:spPr>
          <a:xfrm>
            <a:off x="984738" y="4800600"/>
            <a:ext cx="1521070" cy="1441550"/>
          </a:xfrm>
          <a:prstGeom prst="roundRect">
            <a:avLst>
              <a:gd name="adj" fmla="val 3372"/>
            </a:avLst>
          </a:prstGeom>
          <a:solidFill>
            <a:schemeClr val="bg1"/>
          </a:solidFill>
          <a:ln w="19050"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solidFill>
                  <a:schemeClr val="tx1"/>
                </a:solidFill>
                <a:latin typeface="Arial" panose="020B0604020202020204" pitchFamily="34" charset="0"/>
                <a:cs typeface="Arial" panose="020B0604020202020204" pitchFamily="34" charset="0"/>
              </a:rPr>
              <a:t>Khai báo và khởi tạo mutex</a:t>
            </a:r>
          </a:p>
        </p:txBody>
      </p:sp>
      <p:sp>
        <p:nvSpPr>
          <p:cNvPr id="8" name="Rounded Rectangle 7">
            <a:extLst>
              <a:ext uri="{FF2B5EF4-FFF2-40B4-BE49-F238E27FC236}">
                <a16:creationId xmlns:a16="http://schemas.microsoft.com/office/drawing/2014/main" id="{498BC4ED-AFFE-83B5-ECA6-FA689F0037BB}"/>
              </a:ext>
            </a:extLst>
          </p:cNvPr>
          <p:cNvSpPr/>
          <p:nvPr/>
        </p:nvSpPr>
        <p:spPr>
          <a:xfrm>
            <a:off x="3185746" y="4800600"/>
            <a:ext cx="1521070" cy="1441550"/>
          </a:xfrm>
          <a:prstGeom prst="roundRect">
            <a:avLst>
              <a:gd name="adj" fmla="val 3372"/>
            </a:avLst>
          </a:prstGeom>
          <a:gradFill>
            <a:gsLst>
              <a:gs pos="0">
                <a:srgbClr val="00C6FF"/>
              </a:gs>
              <a:gs pos="100000">
                <a:srgbClr val="0072FF"/>
              </a:gs>
            </a:gsLst>
            <a:lin ang="5400000" scaled="1"/>
          </a:gradFill>
          <a:ln w="19050"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solidFill>
                  <a:schemeClr val="bg1"/>
                </a:solidFill>
                <a:latin typeface="Arial" panose="020B0604020202020204" pitchFamily="34" charset="0"/>
                <a:cs typeface="Arial" panose="020B0604020202020204" pitchFamily="34" charset="0"/>
              </a:rPr>
              <a:t>Tiến trình/Tiểu trình yêu cầu khóa Mutex – </a:t>
            </a:r>
            <a:r>
              <a:rPr lang="en-VN" sz="1400" dirty="0">
                <a:solidFill>
                  <a:schemeClr val="bg1"/>
                </a:solidFill>
                <a:latin typeface="Courier New" panose="02070309020205020404" pitchFamily="49" charset="0"/>
                <a:cs typeface="Courier New" panose="02070309020205020404" pitchFamily="49" charset="0"/>
              </a:rPr>
              <a:t>acquire() </a:t>
            </a:r>
            <a:r>
              <a:rPr lang="en-VN" sz="1400" dirty="0">
                <a:solidFill>
                  <a:schemeClr val="bg1"/>
                </a:solidFill>
                <a:latin typeface="Arial" panose="020B0604020202020204" pitchFamily="34" charset="0"/>
                <a:cs typeface="Arial" panose="020B0604020202020204" pitchFamily="34" charset="0"/>
              </a:rPr>
              <a:t>– để thực hiện CS</a:t>
            </a:r>
          </a:p>
        </p:txBody>
      </p:sp>
      <p:sp>
        <p:nvSpPr>
          <p:cNvPr id="9" name="Rounded Rectangle 8">
            <a:extLst>
              <a:ext uri="{FF2B5EF4-FFF2-40B4-BE49-F238E27FC236}">
                <a16:creationId xmlns:a16="http://schemas.microsoft.com/office/drawing/2014/main" id="{F5103598-B588-FAE8-3118-310A58422F09}"/>
              </a:ext>
            </a:extLst>
          </p:cNvPr>
          <p:cNvSpPr/>
          <p:nvPr/>
        </p:nvSpPr>
        <p:spPr>
          <a:xfrm>
            <a:off x="5386754" y="4800600"/>
            <a:ext cx="1521070" cy="1441550"/>
          </a:xfrm>
          <a:prstGeom prst="roundRect">
            <a:avLst>
              <a:gd name="adj" fmla="val 3372"/>
            </a:avLst>
          </a:prstGeom>
          <a:solidFill>
            <a:schemeClr val="bg1"/>
          </a:solidFill>
          <a:ln w="19050"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solidFill>
                  <a:schemeClr val="tx1"/>
                </a:solidFill>
                <a:latin typeface="Arial" panose="020B0604020202020204" pitchFamily="34" charset="0"/>
                <a:cs typeface="Arial" panose="020B0604020202020204" pitchFamily="34" charset="0"/>
              </a:rPr>
              <a:t>Tại 1 thời điểm chỉ có 1 tiến trình/tiểu trình thành công khóa mutex và thực hiện CS</a:t>
            </a:r>
          </a:p>
        </p:txBody>
      </p:sp>
      <p:sp>
        <p:nvSpPr>
          <p:cNvPr id="10" name="Rounded Rectangle 9">
            <a:extLst>
              <a:ext uri="{FF2B5EF4-FFF2-40B4-BE49-F238E27FC236}">
                <a16:creationId xmlns:a16="http://schemas.microsoft.com/office/drawing/2014/main" id="{FEB96E1E-1F36-2DAF-B7F5-B5CEA06CD990}"/>
              </a:ext>
            </a:extLst>
          </p:cNvPr>
          <p:cNvSpPr/>
          <p:nvPr/>
        </p:nvSpPr>
        <p:spPr>
          <a:xfrm>
            <a:off x="7587762" y="4800600"/>
            <a:ext cx="1521070" cy="1441550"/>
          </a:xfrm>
          <a:prstGeom prst="roundRect">
            <a:avLst>
              <a:gd name="adj" fmla="val 3372"/>
            </a:avLst>
          </a:prstGeom>
          <a:gradFill>
            <a:gsLst>
              <a:gs pos="0">
                <a:srgbClr val="00C6FF"/>
              </a:gs>
              <a:gs pos="100000">
                <a:srgbClr val="0072FF"/>
              </a:gs>
            </a:gsLst>
            <a:lin ang="5400000" scaled="1"/>
          </a:gradFill>
          <a:ln w="19050"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solidFill>
                  <a:schemeClr val="bg1"/>
                </a:solidFill>
                <a:latin typeface="Arial" panose="020B0604020202020204" pitchFamily="34" charset="0"/>
                <a:cs typeface="Arial" panose="020B0604020202020204" pitchFamily="34" charset="0"/>
              </a:rPr>
              <a:t>Tiến trình/Tiểu trình mở khóa Mutex – </a:t>
            </a:r>
            <a:r>
              <a:rPr lang="en-VN" sz="1400" dirty="0">
                <a:solidFill>
                  <a:schemeClr val="bg1"/>
                </a:solidFill>
                <a:latin typeface="Courier New" panose="02070309020205020404" pitchFamily="49" charset="0"/>
                <a:cs typeface="Courier New" panose="02070309020205020404" pitchFamily="49" charset="0"/>
              </a:rPr>
              <a:t>release() </a:t>
            </a:r>
            <a:r>
              <a:rPr lang="en-VN" sz="1400" dirty="0">
                <a:solidFill>
                  <a:schemeClr val="bg1"/>
                </a:solidFill>
                <a:latin typeface="Arial" panose="020B0604020202020204" pitchFamily="34" charset="0"/>
                <a:cs typeface="Arial" panose="020B0604020202020204" pitchFamily="34" charset="0"/>
              </a:rPr>
              <a:t>– sau khi rời CS</a:t>
            </a:r>
          </a:p>
        </p:txBody>
      </p:sp>
      <p:sp>
        <p:nvSpPr>
          <p:cNvPr id="11" name="Rounded Rectangle 10">
            <a:extLst>
              <a:ext uri="{FF2B5EF4-FFF2-40B4-BE49-F238E27FC236}">
                <a16:creationId xmlns:a16="http://schemas.microsoft.com/office/drawing/2014/main" id="{3FA288D1-D8E6-E09F-227A-1973A29B6D7B}"/>
              </a:ext>
            </a:extLst>
          </p:cNvPr>
          <p:cNvSpPr/>
          <p:nvPr/>
        </p:nvSpPr>
        <p:spPr>
          <a:xfrm>
            <a:off x="9788770" y="4800600"/>
            <a:ext cx="1521070" cy="1441550"/>
          </a:xfrm>
          <a:prstGeom prst="roundRect">
            <a:avLst>
              <a:gd name="adj" fmla="val 3372"/>
            </a:avLst>
          </a:prstGeom>
          <a:solidFill>
            <a:schemeClr val="bg1"/>
          </a:solidFill>
          <a:ln w="19050"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solidFill>
                  <a:schemeClr val="tx1"/>
                </a:solidFill>
                <a:latin typeface="Arial" panose="020B0604020202020204" pitchFamily="34" charset="0"/>
                <a:cs typeface="Arial" panose="020B0604020202020204" pitchFamily="34" charset="0"/>
              </a:rPr>
              <a:t>Hủy khóa mutex sau khi không sử dụng nữa</a:t>
            </a:r>
          </a:p>
        </p:txBody>
      </p:sp>
      <p:pic>
        <p:nvPicPr>
          <p:cNvPr id="12" name="Picture 11">
            <a:extLst>
              <a:ext uri="{FF2B5EF4-FFF2-40B4-BE49-F238E27FC236}">
                <a16:creationId xmlns:a16="http://schemas.microsoft.com/office/drawing/2014/main" id="{8E78DED7-F618-6EE8-368D-46C11292DFB9}"/>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999392" y="1604323"/>
            <a:ext cx="3012831" cy="2937852"/>
          </a:xfrm>
          <a:prstGeom prst="rect">
            <a:avLst/>
          </a:prstGeom>
        </p:spPr>
      </p:pic>
      <p:cxnSp>
        <p:nvCxnSpPr>
          <p:cNvPr id="14" name="Straight Arrow Connector 13">
            <a:extLst>
              <a:ext uri="{FF2B5EF4-FFF2-40B4-BE49-F238E27FC236}">
                <a16:creationId xmlns:a16="http://schemas.microsoft.com/office/drawing/2014/main" id="{D33A6760-EE61-C99C-147B-49BDDCD62144}"/>
              </a:ext>
            </a:extLst>
          </p:cNvPr>
          <p:cNvCxnSpPr>
            <a:cxnSpLocks/>
            <a:stCxn id="7" idx="3"/>
            <a:endCxn id="8" idx="1"/>
          </p:cNvCxnSpPr>
          <p:nvPr/>
        </p:nvCxnSpPr>
        <p:spPr>
          <a:xfrm>
            <a:off x="2505808" y="5521375"/>
            <a:ext cx="679938"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2785D27-A877-E3B5-8EA7-6FFF09F91C36}"/>
              </a:ext>
            </a:extLst>
          </p:cNvPr>
          <p:cNvCxnSpPr>
            <a:cxnSpLocks/>
            <a:stCxn id="8" idx="3"/>
            <a:endCxn id="9" idx="1"/>
          </p:cNvCxnSpPr>
          <p:nvPr/>
        </p:nvCxnSpPr>
        <p:spPr>
          <a:xfrm>
            <a:off x="4706816" y="5521375"/>
            <a:ext cx="679938"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44AA9B4-E88D-FEE2-4C3B-79B1C03732A1}"/>
              </a:ext>
            </a:extLst>
          </p:cNvPr>
          <p:cNvCxnSpPr>
            <a:cxnSpLocks/>
            <a:stCxn id="9" idx="3"/>
            <a:endCxn id="10" idx="1"/>
          </p:cNvCxnSpPr>
          <p:nvPr/>
        </p:nvCxnSpPr>
        <p:spPr>
          <a:xfrm>
            <a:off x="6907824" y="5521375"/>
            <a:ext cx="679938"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DB79CBE-E698-0AF9-6EA3-1DD4F5C96C9E}"/>
              </a:ext>
            </a:extLst>
          </p:cNvPr>
          <p:cNvCxnSpPr>
            <a:cxnSpLocks/>
            <a:stCxn id="10" idx="3"/>
            <a:endCxn id="11" idx="1"/>
          </p:cNvCxnSpPr>
          <p:nvPr/>
        </p:nvCxnSpPr>
        <p:spPr>
          <a:xfrm>
            <a:off x="9108832" y="5521375"/>
            <a:ext cx="679938"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0D854626-6CC7-2593-DA4A-FD7938DB2EA0}"/>
              </a:ext>
            </a:extLst>
          </p:cNvPr>
          <p:cNvSpPr txBox="1"/>
          <p:nvPr/>
        </p:nvSpPr>
        <p:spPr>
          <a:xfrm>
            <a:off x="4358043" y="1688068"/>
            <a:ext cx="6951797" cy="1842107"/>
          </a:xfrm>
          <a:prstGeom prst="rect">
            <a:avLst/>
          </a:prstGeom>
          <a:noFill/>
        </p:spPr>
        <p:txBody>
          <a:bodyPr wrap="square" rtlCol="0">
            <a:spAutoFit/>
          </a:bodyPr>
          <a:lstStyle/>
          <a:p>
            <a:pPr algn="just">
              <a:lnSpc>
                <a:spcPct val="120000"/>
              </a:lnSpc>
              <a:spcBef>
                <a:spcPts val="200"/>
              </a:spcBef>
              <a:spcAft>
                <a:spcPts val="200"/>
              </a:spcAft>
            </a:pPr>
            <a:r>
              <a:rPr lang="en-VN" dirty="0">
                <a:latin typeface="Arial" panose="020B0604020202020204" pitchFamily="34" charset="0"/>
                <a:cs typeface="Arial" panose="020B0604020202020204" pitchFamily="34" charset="0"/>
              </a:rPr>
              <a:t>Lưu ý:</a:t>
            </a:r>
          </a:p>
          <a:p>
            <a:pPr marL="285750" indent="-285750" algn="just">
              <a:lnSpc>
                <a:spcPct val="120000"/>
              </a:lnSpc>
              <a:spcBef>
                <a:spcPts val="200"/>
              </a:spcBef>
              <a:spcAft>
                <a:spcPts val="200"/>
              </a:spcAft>
              <a:buFont typeface="Arial" panose="020B0604020202020204" pitchFamily="34" charset="0"/>
              <a:buChar char="•"/>
            </a:pPr>
            <a:r>
              <a:rPr lang="en-VN" dirty="0">
                <a:latin typeface="Arial" panose="020B0604020202020204" pitchFamily="34" charset="0"/>
                <a:cs typeface="Arial" panose="020B0604020202020204" pitchFamily="34" charset="0"/>
              </a:rPr>
              <a:t>Mutex lock thường sẽ được khai báo toàn cục và được khởi tạo trong hàm </a:t>
            </a:r>
            <a:r>
              <a:rPr lang="en-VN" dirty="0">
                <a:latin typeface="Courier New" panose="02070309020205020404" pitchFamily="49" charset="0"/>
                <a:cs typeface="Courier New" panose="02070309020205020404" pitchFamily="49" charset="0"/>
              </a:rPr>
              <a:t>main</a:t>
            </a:r>
          </a:p>
          <a:p>
            <a:pPr marL="285750" indent="-285750" algn="just">
              <a:lnSpc>
                <a:spcPct val="120000"/>
              </a:lnSpc>
              <a:spcBef>
                <a:spcPts val="200"/>
              </a:spcBef>
              <a:spcAft>
                <a:spcPts val="200"/>
              </a:spcAft>
              <a:buFont typeface="Arial" panose="020B0604020202020204" pitchFamily="34" charset="0"/>
              <a:buChar char="•"/>
            </a:pPr>
            <a:r>
              <a:rPr lang="en-VN" dirty="0">
                <a:latin typeface="Arial" panose="020B0604020202020204" pitchFamily="34" charset="0"/>
                <a:cs typeface="Arial" panose="020B0604020202020204" pitchFamily="34" charset="0"/>
              </a:rPr>
              <a:t>Cần phải xác định đúng vùng tranh chấp trước khi thực hiện các thao tác trên khóa mutex (</a:t>
            </a:r>
            <a:r>
              <a:rPr lang="en-VN" dirty="0">
                <a:latin typeface="Courier New" panose="02070309020205020404" pitchFamily="49" charset="0"/>
                <a:cs typeface="Courier New" panose="02070309020205020404" pitchFamily="49" charset="0"/>
              </a:rPr>
              <a:t>acquire</a:t>
            </a:r>
            <a:r>
              <a:rPr lang="en-VN" dirty="0">
                <a:latin typeface="Arial" panose="020B0604020202020204" pitchFamily="34" charset="0"/>
                <a:cs typeface="Arial" panose="020B0604020202020204" pitchFamily="34" charset="0"/>
              </a:rPr>
              <a:t> và </a:t>
            </a:r>
            <a:r>
              <a:rPr lang="en-VN" dirty="0">
                <a:latin typeface="Courier New" panose="02070309020205020404" pitchFamily="49" charset="0"/>
                <a:cs typeface="Courier New" panose="02070309020205020404" pitchFamily="49" charset="0"/>
              </a:rPr>
              <a:t>release</a:t>
            </a:r>
            <a:r>
              <a:rPr lang="en-VN"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36810467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5092A3-C70B-B43D-9C4C-D4DF060E1E1C}"/>
              </a:ext>
            </a:extLst>
          </p:cNvPr>
          <p:cNvSpPr>
            <a:spLocks noGrp="1"/>
          </p:cNvSpPr>
          <p:nvPr>
            <p:ph type="sldNum" sz="quarter" idx="12"/>
          </p:nvPr>
        </p:nvSpPr>
        <p:spPr/>
        <p:txBody>
          <a:bodyPr/>
          <a:lstStyle/>
          <a:p>
            <a:fld id="{D8B0B3AC-44A8-D142-AAF6-9A453466E1A4}" type="slidenum">
              <a:rPr lang="en-VN" smtClean="0"/>
              <a:pPr/>
              <a:t>14</a:t>
            </a:fld>
            <a:endParaRPr lang="en-VN" dirty="0"/>
          </a:p>
        </p:txBody>
      </p:sp>
      <p:sp>
        <p:nvSpPr>
          <p:cNvPr id="3" name="Text Placeholder 2">
            <a:extLst>
              <a:ext uri="{FF2B5EF4-FFF2-40B4-BE49-F238E27FC236}">
                <a16:creationId xmlns:a16="http://schemas.microsoft.com/office/drawing/2014/main" id="{D4D57683-E08E-4BD7-4D23-7E5D6067A7E9}"/>
              </a:ext>
            </a:extLst>
          </p:cNvPr>
          <p:cNvSpPr>
            <a:spLocks noGrp="1"/>
          </p:cNvSpPr>
          <p:nvPr>
            <p:ph type="body" sz="quarter" idx="13"/>
          </p:nvPr>
        </p:nvSpPr>
        <p:spPr/>
        <p:txBody>
          <a:bodyPr/>
          <a:lstStyle/>
          <a:p>
            <a:r>
              <a:rPr lang="en-VN" dirty="0"/>
              <a:t>SEMAPHORE</a:t>
            </a:r>
          </a:p>
        </p:txBody>
      </p:sp>
      <p:sp>
        <p:nvSpPr>
          <p:cNvPr id="4" name="Text Placeholder 3">
            <a:extLst>
              <a:ext uri="{FF2B5EF4-FFF2-40B4-BE49-F238E27FC236}">
                <a16:creationId xmlns:a16="http://schemas.microsoft.com/office/drawing/2014/main" id="{29AF972F-4947-DC39-B027-46AA27E437A8}"/>
              </a:ext>
            </a:extLst>
          </p:cNvPr>
          <p:cNvSpPr>
            <a:spLocks noGrp="1"/>
          </p:cNvSpPr>
          <p:nvPr>
            <p:ph type="body" sz="quarter" idx="14"/>
          </p:nvPr>
        </p:nvSpPr>
        <p:spPr/>
        <p:txBody>
          <a:bodyPr/>
          <a:lstStyle/>
          <a:p>
            <a:r>
              <a:rPr lang="en-VN" dirty="0"/>
              <a:t>5.7.1. Định nghĩa semaphore</a:t>
            </a:r>
          </a:p>
        </p:txBody>
      </p:sp>
      <p:sp>
        <p:nvSpPr>
          <p:cNvPr id="5" name="Text Placeholder 4">
            <a:extLst>
              <a:ext uri="{FF2B5EF4-FFF2-40B4-BE49-F238E27FC236}">
                <a16:creationId xmlns:a16="http://schemas.microsoft.com/office/drawing/2014/main" id="{8DE7914B-6842-4596-C14A-76B50C9287FB}"/>
              </a:ext>
            </a:extLst>
          </p:cNvPr>
          <p:cNvSpPr>
            <a:spLocks noGrp="1"/>
          </p:cNvSpPr>
          <p:nvPr>
            <p:ph type="body" sz="quarter" idx="15"/>
          </p:nvPr>
        </p:nvSpPr>
        <p:spPr>
          <a:xfrm>
            <a:off x="1470930" y="3924167"/>
            <a:ext cx="7147030" cy="1094505"/>
          </a:xfrm>
        </p:spPr>
        <p:txBody>
          <a:bodyPr>
            <a:normAutofit/>
          </a:bodyPr>
          <a:lstStyle/>
          <a:p>
            <a:pPr algn="just"/>
            <a:r>
              <a:rPr lang="en-VN" dirty="0"/>
              <a:t>Bên cạnh mutex locks, semaphore cũng là một trong những công cụ đồng bộ phổ biến được nhiều hệ điều hành cung cấp. Với semaphore, lập trình viên có thể ứng dụng trong nhiều trường hợp khác nhau bao gồm đồng bộ thứ tự thực thi của các tiến trình/tiểu trình, thứ tự thực thi của các thao tác nằm trên nhiều tiến trình/tiểu trình khác nhau, và đảm bảo loại trừ tương hỗ.</a:t>
            </a:r>
          </a:p>
        </p:txBody>
      </p:sp>
      <p:sp>
        <p:nvSpPr>
          <p:cNvPr id="6" name="Text Placeholder 5">
            <a:extLst>
              <a:ext uri="{FF2B5EF4-FFF2-40B4-BE49-F238E27FC236}">
                <a16:creationId xmlns:a16="http://schemas.microsoft.com/office/drawing/2014/main" id="{858A13C0-179C-6985-3214-21590BDB95C0}"/>
              </a:ext>
            </a:extLst>
          </p:cNvPr>
          <p:cNvSpPr>
            <a:spLocks noGrp="1"/>
          </p:cNvSpPr>
          <p:nvPr>
            <p:ph type="body" sz="quarter" idx="16"/>
          </p:nvPr>
        </p:nvSpPr>
        <p:spPr/>
        <p:txBody>
          <a:bodyPr>
            <a:normAutofit lnSpcReduction="10000"/>
          </a:bodyPr>
          <a:lstStyle/>
          <a:p>
            <a:r>
              <a:rPr lang="en-VN" dirty="0"/>
              <a:t>07.</a:t>
            </a:r>
          </a:p>
        </p:txBody>
      </p:sp>
      <p:sp>
        <p:nvSpPr>
          <p:cNvPr id="8" name="Footer Placeholder 7">
            <a:extLst>
              <a:ext uri="{FF2B5EF4-FFF2-40B4-BE49-F238E27FC236}">
                <a16:creationId xmlns:a16="http://schemas.microsoft.com/office/drawing/2014/main" id="{074D3E6A-6258-4465-D91F-9F476D91A6BE}"/>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322094794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3" name="Content Placeholder 2">
            <a:extLst>
              <a:ext uri="{FF2B5EF4-FFF2-40B4-BE49-F238E27FC236}">
                <a16:creationId xmlns:a16="http://schemas.microsoft.com/office/drawing/2014/main" id="{316990FB-81F6-A04C-8E2F-5B0A9E6EEC88}"/>
              </a:ext>
            </a:extLst>
          </p:cNvPr>
          <p:cNvSpPr>
            <a:spLocks noGrp="1"/>
          </p:cNvSpPr>
          <p:nvPr>
            <p:ph idx="1"/>
          </p:nvPr>
        </p:nvSpPr>
        <p:spPr>
          <a:xfrm>
            <a:off x="838200" y="1788161"/>
            <a:ext cx="10515600" cy="2190986"/>
          </a:xfrm>
        </p:spPr>
        <p:txBody>
          <a:bodyPr>
            <a:normAutofit/>
          </a:bodyPr>
          <a:lstStyle/>
          <a:p>
            <a:r>
              <a:rPr lang="en-VN" sz="1800" dirty="0"/>
              <a:t>Semaphore là công cụ đồng bộ cung cấp các cách sử dụng linh hoạt (hơn khóa Mutex) để các tiến trình có thể đồng bộ các hoạt động/hành vi của mình</a:t>
            </a:r>
            <a:r>
              <a:rPr lang="en-US" sz="1800" dirty="0"/>
              <a:t>.</a:t>
            </a:r>
            <a:endParaRPr lang="en-VN" sz="1800" dirty="0"/>
          </a:p>
          <a:p>
            <a:r>
              <a:rPr lang="en-VN" sz="1800" dirty="0"/>
              <a:t>Semaphore</a:t>
            </a:r>
            <a:r>
              <a:rPr lang="en-VN" sz="1800" b="1" dirty="0"/>
              <a:t> S</a:t>
            </a:r>
            <a:r>
              <a:rPr lang="en-VN" sz="1800" dirty="0"/>
              <a:t> về bản chất là một </a:t>
            </a:r>
            <a:r>
              <a:rPr lang="en-VN" sz="1800" b="1" dirty="0">
                <a:gradFill flip="none" rotWithShape="1">
                  <a:gsLst>
                    <a:gs pos="0">
                      <a:srgbClr val="00C6FF"/>
                    </a:gs>
                    <a:gs pos="100000">
                      <a:srgbClr val="0072FF"/>
                    </a:gs>
                  </a:gsLst>
                  <a:lin ang="2700000" scaled="1"/>
                  <a:tileRect/>
                </a:gradFill>
              </a:rPr>
              <a:t>biến số nguyên</a:t>
            </a:r>
            <a:r>
              <a:rPr lang="en-US" sz="1800" dirty="0">
                <a:gradFill flip="none" rotWithShape="1">
                  <a:gsLst>
                    <a:gs pos="0">
                      <a:srgbClr val="00C6FF"/>
                    </a:gs>
                    <a:gs pos="100000">
                      <a:srgbClr val="0072FF"/>
                    </a:gs>
                  </a:gsLst>
                  <a:lin ang="2700000" scaled="1"/>
                  <a:tileRect/>
                </a:gradFill>
              </a:rPr>
              <a:t>.</a:t>
            </a:r>
            <a:endParaRPr lang="en-VN" sz="1800" dirty="0">
              <a:gradFill flip="none" rotWithShape="1">
                <a:gsLst>
                  <a:gs pos="0">
                    <a:srgbClr val="00C6FF"/>
                  </a:gs>
                  <a:gs pos="100000">
                    <a:srgbClr val="0072FF"/>
                  </a:gs>
                </a:gsLst>
                <a:lin ang="2700000" scaled="1"/>
                <a:tileRect/>
              </a:gradFill>
            </a:endParaRPr>
          </a:p>
          <a:p>
            <a:r>
              <a:rPr lang="en-VN" sz="1800" dirty="0"/>
              <a:t>Chỉ có thể được truy cập thông qua 2 thao tác</a:t>
            </a:r>
          </a:p>
          <a:p>
            <a:pPr lvl="1"/>
            <a:r>
              <a:rPr lang="en-VN" sz="1800" b="1" dirty="0">
                <a:gradFill>
                  <a:gsLst>
                    <a:gs pos="0">
                      <a:srgbClr val="00C6FF"/>
                    </a:gs>
                    <a:gs pos="100000">
                      <a:srgbClr val="0072FF"/>
                    </a:gs>
                  </a:gsLst>
                  <a:lin ang="2700000" scaled="1"/>
                </a:gradFill>
              </a:rPr>
              <a:t>wait() </a:t>
            </a:r>
            <a:r>
              <a:rPr lang="en-VN" sz="1800" dirty="0"/>
              <a:t>và </a:t>
            </a:r>
            <a:r>
              <a:rPr lang="en-VN" sz="1800" b="1" dirty="0">
                <a:gradFill>
                  <a:gsLst>
                    <a:gs pos="0">
                      <a:srgbClr val="00C6FF"/>
                    </a:gs>
                    <a:gs pos="100000">
                      <a:srgbClr val="0072FF"/>
                    </a:gs>
                  </a:gsLst>
                  <a:lin ang="2700000" scaled="1"/>
                </a:gradFill>
              </a:rPr>
              <a:t>signal () </a:t>
            </a:r>
            <a:r>
              <a:rPr lang="en-VN" sz="1800" dirty="0"/>
              <a:t>– hay còn được gọi là P() và V()</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15</a:t>
            </a:fld>
            <a:endParaRPr lang="en-VN" dirty="0"/>
          </a:p>
        </p:txBody>
      </p:sp>
      <p:graphicFrame>
        <p:nvGraphicFramePr>
          <p:cNvPr id="9" name="Table 9">
            <a:extLst>
              <a:ext uri="{FF2B5EF4-FFF2-40B4-BE49-F238E27FC236}">
                <a16:creationId xmlns:a16="http://schemas.microsoft.com/office/drawing/2014/main" id="{D01476A9-B8FC-09E3-78CA-511A4D9D3872}"/>
              </a:ext>
            </a:extLst>
          </p:cNvPr>
          <p:cNvGraphicFramePr>
            <a:graphicFrameLocks noGrp="1"/>
          </p:cNvGraphicFramePr>
          <p:nvPr>
            <p:extLst>
              <p:ext uri="{D42A27DB-BD31-4B8C-83A1-F6EECF244321}">
                <p14:modId xmlns:p14="http://schemas.microsoft.com/office/powerpoint/2010/main" val="4139109474"/>
              </p:ext>
            </p:extLst>
          </p:nvPr>
        </p:nvGraphicFramePr>
        <p:xfrm>
          <a:off x="838200" y="4162985"/>
          <a:ext cx="8128000" cy="2074418"/>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845085131"/>
                    </a:ext>
                  </a:extLst>
                </a:gridCol>
                <a:gridCol w="4064000">
                  <a:extLst>
                    <a:ext uri="{9D8B030D-6E8A-4147-A177-3AD203B41FA5}">
                      <a16:colId xmlns:a16="http://schemas.microsoft.com/office/drawing/2014/main" val="1308826122"/>
                    </a:ext>
                  </a:extLst>
                </a:gridCol>
              </a:tblGrid>
              <a:tr h="370840">
                <a:tc>
                  <a:txBody>
                    <a:bodyPr/>
                    <a:lstStyle/>
                    <a:p>
                      <a:r>
                        <a:rPr lang="en-VN" b="0" dirty="0">
                          <a:latin typeface="Arial" panose="020B0604020202020204" pitchFamily="34" charset="0"/>
                          <a:cs typeface="Arial" panose="020B0604020202020204" pitchFamily="34" charset="0"/>
                        </a:rPr>
                        <a:t>Định nghĩa thao tác </a:t>
                      </a:r>
                      <a:r>
                        <a:rPr lang="en-VN" dirty="0">
                          <a:latin typeface="Arial" panose="020B0604020202020204" pitchFamily="34" charset="0"/>
                          <a:cs typeface="Arial" panose="020B0604020202020204" pitchFamily="34" charset="0"/>
                        </a:rPr>
                        <a:t>wait()</a:t>
                      </a:r>
                    </a:p>
                  </a:txBody>
                  <a:tcPr>
                    <a:lnL w="12700" cap="flat" cmpd="sng" algn="ctr">
                      <a:solidFill>
                        <a:srgbClr val="0072FF"/>
                      </a:solidFill>
                      <a:prstDash val="solid"/>
                      <a:round/>
                      <a:headEnd type="none" w="med" len="med"/>
                      <a:tailEnd type="none" w="med" len="med"/>
                    </a:lnL>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tc>
                  <a:txBody>
                    <a:bodyPr/>
                    <a:lstStyle/>
                    <a:p>
                      <a:r>
                        <a:rPr lang="en-VN" b="0" dirty="0">
                          <a:latin typeface="Arial" panose="020B0604020202020204" pitchFamily="34" charset="0"/>
                          <a:cs typeface="Arial" panose="020B0604020202020204" pitchFamily="34" charset="0"/>
                        </a:rPr>
                        <a:t>Định nghĩa thao tác </a:t>
                      </a:r>
                      <a:r>
                        <a:rPr lang="en-VN" dirty="0">
                          <a:latin typeface="Arial" panose="020B0604020202020204" pitchFamily="34" charset="0"/>
                          <a:cs typeface="Arial" panose="020B0604020202020204" pitchFamily="34" charset="0"/>
                        </a:rPr>
                        <a:t>signal()</a:t>
                      </a:r>
                    </a:p>
                  </a:txBody>
                  <a:tcPr>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extLst>
                  <a:ext uri="{0D108BD9-81ED-4DB2-BD59-A6C34878D82A}">
                    <a16:rowId xmlns:a16="http://schemas.microsoft.com/office/drawing/2014/main" val="3491562414"/>
                  </a:ext>
                </a:extLst>
              </a:tr>
              <a:tr h="370840">
                <a:tc>
                  <a:txBody>
                    <a:bodyPr/>
                    <a:lstStyle/>
                    <a:p>
                      <a:pPr marL="4763" lvl="1">
                        <a:lnSpc>
                          <a:spcPct val="90000"/>
                        </a:lnSpc>
                        <a:buFont typeface="Monotype Sorts" pitchFamily="-84" charset="2"/>
                        <a:buNone/>
                      </a:pPr>
                      <a:r>
                        <a:rPr lang="en-US" altLang="en-US"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Symbol" panose="05050102010706020507" pitchFamily="18" charset="2"/>
                        </a:rPr>
                        <a:t>wait(S)</a:t>
                      </a:r>
                      <a:r>
                        <a:rPr lang="en-US" altLang="en-US" sz="1800" dirty="0">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while (S &lt;= 0)</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 // busy wait</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a:t>
                      </a: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tc>
                  <a:txBody>
                    <a:bodyPr/>
                    <a:lstStyle/>
                    <a:p>
                      <a:pPr marL="4763" lvl="1">
                        <a:lnSpc>
                          <a:spcPct val="90000"/>
                        </a:lnSpc>
                        <a:buFont typeface="Monotype Sorts" pitchFamily="-84" charset="2"/>
                        <a:buNone/>
                      </a:pPr>
                      <a:r>
                        <a:rPr lang="en-US" altLang="en-US"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Symbol" panose="05050102010706020507" pitchFamily="18" charset="2"/>
                        </a:rPr>
                        <a:t>signal(S)</a:t>
                      </a:r>
                      <a:r>
                        <a:rPr lang="en-US" altLang="en-US" sz="1800" dirty="0">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a:t>
                      </a:r>
                      <a:endParaRPr lang="en-VN" dirty="0">
                        <a:latin typeface="Courier New" panose="02070309020205020404" pitchFamily="49" charset="0"/>
                        <a:cs typeface="Courier New" panose="02070309020205020404" pitchFamily="49" charset="0"/>
                      </a:endParaRP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extLst>
                  <a:ext uri="{0D108BD9-81ED-4DB2-BD59-A6C34878D82A}">
                    <a16:rowId xmlns:a16="http://schemas.microsoft.com/office/drawing/2014/main" val="2880390761"/>
                  </a:ext>
                </a:extLst>
              </a:tr>
              <a:tr h="370840">
                <a:tc>
                  <a:txBody>
                    <a:bodyPr/>
                    <a:lstStyle/>
                    <a:p>
                      <a:pPr marL="4763" lvl="1">
                        <a:lnSpc>
                          <a:spcPct val="90000"/>
                        </a:lnSpc>
                        <a:buFont typeface="Monotype Sorts" pitchFamily="-84" charset="2"/>
                        <a:buNone/>
                      </a:pPr>
                      <a:endParaRPr lang="en-US" altLang="en-US" sz="1800" dirty="0">
                        <a:latin typeface="Courier New" panose="02070309020205020404" pitchFamily="49" charset="0"/>
                        <a:cs typeface="Courier New" panose="02070309020205020404" pitchFamily="49" charset="0"/>
                        <a:sym typeface="Symbol" panose="05050102010706020507" pitchFamily="18" charset="2"/>
                      </a:endParaRP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tc>
                  <a:txBody>
                    <a:bodyPr/>
                    <a:lstStyle/>
                    <a:p>
                      <a:pPr marL="4763" lvl="1">
                        <a:lnSpc>
                          <a:spcPct val="90000"/>
                        </a:lnSpc>
                        <a:buFont typeface="Monotype Sorts" pitchFamily="-84" charset="2"/>
                        <a:buNone/>
                      </a:pPr>
                      <a:endParaRPr lang="en-VN" dirty="0">
                        <a:latin typeface="Courier New" panose="02070309020205020404" pitchFamily="49" charset="0"/>
                        <a:cs typeface="Courier New" panose="02070309020205020404" pitchFamily="49" charset="0"/>
                      </a:endParaRP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extLst>
                  <a:ext uri="{0D108BD9-81ED-4DB2-BD59-A6C34878D82A}">
                    <a16:rowId xmlns:a16="http://schemas.microsoft.com/office/drawing/2014/main" val="1579227096"/>
                  </a:ext>
                </a:extLst>
              </a:tr>
            </a:tbl>
          </a:graphicData>
        </a:graphic>
      </p:graphicFrame>
    </p:spTree>
    <p:extLst>
      <p:ext uri="{BB962C8B-B14F-4D97-AF65-F5344CB8AC3E}">
        <p14:creationId xmlns:p14="http://schemas.microsoft.com/office/powerpoint/2010/main" val="23139572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3" name="Content Placeholder 2">
            <a:extLst>
              <a:ext uri="{FF2B5EF4-FFF2-40B4-BE49-F238E27FC236}">
                <a16:creationId xmlns:a16="http://schemas.microsoft.com/office/drawing/2014/main" id="{316990FB-81F6-A04C-8E2F-5B0A9E6EEC88}"/>
              </a:ext>
            </a:extLst>
          </p:cNvPr>
          <p:cNvSpPr>
            <a:spLocks noGrp="1"/>
          </p:cNvSpPr>
          <p:nvPr>
            <p:ph idx="1"/>
          </p:nvPr>
        </p:nvSpPr>
        <p:spPr>
          <a:xfrm>
            <a:off x="12423059" y="1788161"/>
            <a:ext cx="10515600" cy="2190986"/>
          </a:xfrm>
        </p:spPr>
        <p:txBody>
          <a:bodyPr>
            <a:normAutofit/>
          </a:bodyPr>
          <a:lstStyle/>
          <a:p>
            <a:r>
              <a:rPr lang="en-VN" sz="1800" dirty="0"/>
              <a:t>Semaphore là công cụ đồng bộ cung cấp các cách sử dụng tinh vi (hơn khóa Mutex) để các tiến trình có thể đồng bộ các hoạt động/hành vi của mình</a:t>
            </a:r>
          </a:p>
          <a:p>
            <a:r>
              <a:rPr lang="en-VN" sz="1800" dirty="0"/>
              <a:t>Semaphore</a:t>
            </a:r>
            <a:r>
              <a:rPr lang="en-VN" sz="1800" b="1" dirty="0"/>
              <a:t> S</a:t>
            </a:r>
            <a:r>
              <a:rPr lang="en-VN" sz="1800" dirty="0"/>
              <a:t> về bản chất là một </a:t>
            </a:r>
            <a:r>
              <a:rPr lang="en-VN" sz="1800" b="1" dirty="0">
                <a:gradFill flip="none" rotWithShape="1">
                  <a:gsLst>
                    <a:gs pos="0">
                      <a:srgbClr val="00C6FF"/>
                    </a:gs>
                    <a:gs pos="100000">
                      <a:srgbClr val="0072FF"/>
                    </a:gs>
                  </a:gsLst>
                  <a:lin ang="2700000" scaled="1"/>
                  <a:tileRect/>
                </a:gradFill>
              </a:rPr>
              <a:t>biến số nguyên</a:t>
            </a:r>
          </a:p>
          <a:p>
            <a:r>
              <a:rPr lang="en-VN" sz="1800" dirty="0"/>
              <a:t>Chỉ có thể được truy cập thông qua 2 thao tác</a:t>
            </a:r>
          </a:p>
          <a:p>
            <a:pPr lvl="1"/>
            <a:r>
              <a:rPr lang="en-VN" sz="1800" b="1" dirty="0">
                <a:gradFill>
                  <a:gsLst>
                    <a:gs pos="0">
                      <a:srgbClr val="00C6FF"/>
                    </a:gs>
                    <a:gs pos="100000">
                      <a:srgbClr val="0072FF"/>
                    </a:gs>
                  </a:gsLst>
                  <a:lin ang="2700000" scaled="1"/>
                </a:gradFill>
              </a:rPr>
              <a:t>wait() </a:t>
            </a:r>
            <a:r>
              <a:rPr lang="en-VN" sz="1800" dirty="0"/>
              <a:t>và </a:t>
            </a:r>
            <a:r>
              <a:rPr lang="en-VN" sz="1800" b="1" dirty="0">
                <a:gradFill>
                  <a:gsLst>
                    <a:gs pos="0">
                      <a:srgbClr val="00C6FF"/>
                    </a:gs>
                    <a:gs pos="100000">
                      <a:srgbClr val="0072FF"/>
                    </a:gs>
                  </a:gsLst>
                  <a:lin ang="2700000" scaled="1"/>
                </a:gradFill>
              </a:rPr>
              <a:t>signal () </a:t>
            </a:r>
            <a:r>
              <a:rPr lang="en-VN" sz="1800" dirty="0"/>
              <a:t>– hay còn được gọi là P() và V()</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16</a:t>
            </a:fld>
            <a:endParaRPr lang="en-VN" dirty="0"/>
          </a:p>
        </p:txBody>
      </p:sp>
      <p:graphicFrame>
        <p:nvGraphicFramePr>
          <p:cNvPr id="9" name="Table 9">
            <a:extLst>
              <a:ext uri="{FF2B5EF4-FFF2-40B4-BE49-F238E27FC236}">
                <a16:creationId xmlns:a16="http://schemas.microsoft.com/office/drawing/2014/main" id="{D01476A9-B8FC-09E3-78CA-511A4D9D3872}"/>
              </a:ext>
            </a:extLst>
          </p:cNvPr>
          <p:cNvGraphicFramePr>
            <a:graphicFrameLocks noGrp="1"/>
          </p:cNvGraphicFramePr>
          <p:nvPr>
            <p:extLst>
              <p:ext uri="{D42A27DB-BD31-4B8C-83A1-F6EECF244321}">
                <p14:modId xmlns:p14="http://schemas.microsoft.com/office/powerpoint/2010/main" val="958759160"/>
              </p:ext>
            </p:extLst>
          </p:nvPr>
        </p:nvGraphicFramePr>
        <p:xfrm>
          <a:off x="838200" y="1788161"/>
          <a:ext cx="10326330" cy="3693414"/>
        </p:xfrm>
        <a:graphic>
          <a:graphicData uri="http://schemas.openxmlformats.org/drawingml/2006/table">
            <a:tbl>
              <a:tblPr firstRow="1" bandRow="1">
                <a:tableStyleId>{5C22544A-7EE6-4342-B048-85BDC9FD1C3A}</a:tableStyleId>
              </a:tblPr>
              <a:tblGrid>
                <a:gridCol w="5163165">
                  <a:extLst>
                    <a:ext uri="{9D8B030D-6E8A-4147-A177-3AD203B41FA5}">
                      <a16:colId xmlns:a16="http://schemas.microsoft.com/office/drawing/2014/main" val="1845085131"/>
                    </a:ext>
                  </a:extLst>
                </a:gridCol>
                <a:gridCol w="5163165">
                  <a:extLst>
                    <a:ext uri="{9D8B030D-6E8A-4147-A177-3AD203B41FA5}">
                      <a16:colId xmlns:a16="http://schemas.microsoft.com/office/drawing/2014/main" val="1308826122"/>
                    </a:ext>
                  </a:extLst>
                </a:gridCol>
              </a:tblGrid>
              <a:tr h="370840">
                <a:tc>
                  <a:txBody>
                    <a:bodyPr/>
                    <a:lstStyle/>
                    <a:p>
                      <a:r>
                        <a:rPr lang="en-VN" b="0" dirty="0">
                          <a:latin typeface="Arial" panose="020B0604020202020204" pitchFamily="34" charset="0"/>
                          <a:cs typeface="Arial" panose="020B0604020202020204" pitchFamily="34" charset="0"/>
                        </a:rPr>
                        <a:t>Định nghĩa thao tác </a:t>
                      </a:r>
                      <a:r>
                        <a:rPr lang="en-VN" dirty="0">
                          <a:latin typeface="Arial" panose="020B0604020202020204" pitchFamily="34" charset="0"/>
                          <a:cs typeface="Arial" panose="020B0604020202020204" pitchFamily="34" charset="0"/>
                        </a:rPr>
                        <a:t>wait()</a:t>
                      </a:r>
                    </a:p>
                  </a:txBody>
                  <a:tcPr>
                    <a:lnL w="12700" cap="flat" cmpd="sng" algn="ctr">
                      <a:solidFill>
                        <a:srgbClr val="0072FF"/>
                      </a:solidFill>
                      <a:prstDash val="solid"/>
                      <a:round/>
                      <a:headEnd type="none" w="med" len="med"/>
                      <a:tailEnd type="none" w="med" len="med"/>
                    </a:lnL>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tc>
                  <a:txBody>
                    <a:bodyPr/>
                    <a:lstStyle/>
                    <a:p>
                      <a:r>
                        <a:rPr lang="en-VN" b="0" dirty="0">
                          <a:latin typeface="Arial" panose="020B0604020202020204" pitchFamily="34" charset="0"/>
                          <a:cs typeface="Arial" panose="020B0604020202020204" pitchFamily="34" charset="0"/>
                        </a:rPr>
                        <a:t>Định nghĩa thao tác </a:t>
                      </a:r>
                      <a:r>
                        <a:rPr lang="en-VN" dirty="0">
                          <a:latin typeface="Arial" panose="020B0604020202020204" pitchFamily="34" charset="0"/>
                          <a:cs typeface="Arial" panose="020B0604020202020204" pitchFamily="34" charset="0"/>
                        </a:rPr>
                        <a:t>signal()</a:t>
                      </a:r>
                    </a:p>
                  </a:txBody>
                  <a:tcPr>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extLst>
                  <a:ext uri="{0D108BD9-81ED-4DB2-BD59-A6C34878D82A}">
                    <a16:rowId xmlns:a16="http://schemas.microsoft.com/office/drawing/2014/main" val="3491562414"/>
                  </a:ext>
                </a:extLst>
              </a:tr>
              <a:tr h="370840">
                <a:tc>
                  <a:txBody>
                    <a:bodyPr/>
                    <a:lstStyle/>
                    <a:p>
                      <a:pPr marL="4763" lvl="1">
                        <a:lnSpc>
                          <a:spcPct val="90000"/>
                        </a:lnSpc>
                        <a:buFont typeface="Monotype Sorts" pitchFamily="-84" charset="2"/>
                        <a:buNone/>
                      </a:pPr>
                      <a:r>
                        <a:rPr lang="en-US" altLang="en-US"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Symbol" panose="05050102010706020507" pitchFamily="18" charset="2"/>
                        </a:rPr>
                        <a:t>wait(S)</a:t>
                      </a:r>
                      <a:r>
                        <a:rPr lang="en-US" altLang="en-US" sz="1800" dirty="0">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while (S &lt;= 0)</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 // busy wait</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a:t>
                      </a: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tc>
                  <a:txBody>
                    <a:bodyPr/>
                    <a:lstStyle/>
                    <a:p>
                      <a:pPr marL="4763" lvl="1">
                        <a:lnSpc>
                          <a:spcPct val="90000"/>
                        </a:lnSpc>
                        <a:buFont typeface="Monotype Sorts" pitchFamily="-84" charset="2"/>
                        <a:buNone/>
                      </a:pPr>
                      <a:r>
                        <a:rPr lang="en-US" altLang="en-US"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Symbol" panose="05050102010706020507" pitchFamily="18" charset="2"/>
                        </a:rPr>
                        <a:t>signal(S)</a:t>
                      </a:r>
                      <a:r>
                        <a:rPr lang="en-US" altLang="en-US" sz="1800" dirty="0">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a:t>
                      </a:r>
                      <a:endParaRPr lang="en-VN" dirty="0">
                        <a:latin typeface="Courier New" panose="02070309020205020404" pitchFamily="49" charset="0"/>
                        <a:cs typeface="Courier New" panose="02070309020205020404" pitchFamily="49" charset="0"/>
                      </a:endParaRP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extLst>
                  <a:ext uri="{0D108BD9-81ED-4DB2-BD59-A6C34878D82A}">
                    <a16:rowId xmlns:a16="http://schemas.microsoft.com/office/drawing/2014/main" val="2880390761"/>
                  </a:ext>
                </a:extLst>
              </a:tr>
              <a:tr h="370840">
                <a:tc>
                  <a:txBody>
                    <a:bodyPr/>
                    <a:lstStyle/>
                    <a:p>
                      <a:pPr marL="290513" lvl="1" indent="-285750">
                        <a:lnSpc>
                          <a:spcPct val="130000"/>
                        </a:lnSpc>
                        <a:spcBef>
                          <a:spcPts val="300"/>
                        </a:spcBef>
                        <a:spcAft>
                          <a:spcPts val="300"/>
                        </a:spcAft>
                        <a:buFont typeface="Arial" panose="020B0604020202020204" pitchFamily="34" charset="0"/>
                        <a:buChar char="•"/>
                      </a:pPr>
                      <a:r>
                        <a:rPr lang="en-US" altLang="en-US" sz="1800" dirty="0" err="1">
                          <a:latin typeface="Arial" panose="020B0604020202020204" pitchFamily="34" charset="0"/>
                          <a:cs typeface="Arial" panose="020B0604020202020204" pitchFamily="34" charset="0"/>
                          <a:sym typeface="Symbol" panose="05050102010706020507" pitchFamily="18" charset="2"/>
                        </a:rPr>
                        <a:t>Nếu</a:t>
                      </a:r>
                      <a:r>
                        <a:rPr lang="en-US" altLang="en-US" sz="1800" dirty="0">
                          <a:latin typeface="Arial" panose="020B0604020202020204" pitchFamily="34" charset="0"/>
                          <a:cs typeface="Arial" panose="020B0604020202020204" pitchFamily="34" charset="0"/>
                          <a:sym typeface="Symbol" panose="05050102010706020507" pitchFamily="18" charset="2"/>
                        </a:rPr>
                        <a:t> semaphore S </a:t>
                      </a:r>
                      <a:r>
                        <a:rPr lang="en-US" altLang="en-US" sz="1800" b="1" dirty="0" err="1">
                          <a:gradFill>
                            <a:gsLst>
                              <a:gs pos="0">
                                <a:srgbClr val="FFC000"/>
                              </a:gs>
                              <a:gs pos="100000">
                                <a:srgbClr val="FF0000"/>
                              </a:gs>
                            </a:gsLst>
                            <a:lin ang="2700000" scaled="1"/>
                          </a:gradFill>
                          <a:latin typeface="Arial" panose="020B0604020202020204" pitchFamily="34" charset="0"/>
                          <a:cs typeface="Arial" panose="020B0604020202020204" pitchFamily="34" charset="0"/>
                          <a:sym typeface="Symbol" panose="05050102010706020507" pitchFamily="18" charset="2"/>
                        </a:rPr>
                        <a:t>không</a:t>
                      </a:r>
                      <a:r>
                        <a:rPr lang="en-US" altLang="en-US" sz="1800" b="1" dirty="0">
                          <a:gradFill>
                            <a:gsLst>
                              <a:gs pos="0">
                                <a:srgbClr val="FFC000"/>
                              </a:gs>
                              <a:gs pos="100000">
                                <a:srgbClr val="FF0000"/>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FFC000"/>
                              </a:gs>
                              <a:gs pos="100000">
                                <a:srgbClr val="FF0000"/>
                              </a:gs>
                            </a:gsLst>
                            <a:lin ang="2700000" scaled="1"/>
                          </a:gradFill>
                          <a:latin typeface="Arial" panose="020B0604020202020204" pitchFamily="34" charset="0"/>
                          <a:cs typeface="Arial" panose="020B0604020202020204" pitchFamily="34" charset="0"/>
                          <a:sym typeface="Symbol" panose="05050102010706020507" pitchFamily="18" charset="2"/>
                        </a:rPr>
                        <a:t>dương</a:t>
                      </a:r>
                      <a:r>
                        <a:rPr lang="en-US" altLang="en-US" sz="1800" b="1" dirty="0">
                          <a:gradFill>
                            <a:gsLst>
                              <a:gs pos="0">
                                <a:srgbClr val="FFC000"/>
                              </a:gs>
                              <a:gs pos="100000">
                                <a:srgbClr val="FF0000"/>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thì</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tiến</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trình</a:t>
                      </a:r>
                      <a:r>
                        <a:rPr lang="en-US" altLang="en-US" sz="1800" dirty="0">
                          <a:latin typeface="Arial" panose="020B0604020202020204" pitchFamily="34" charset="0"/>
                          <a:cs typeface="Arial" panose="020B0604020202020204" pitchFamily="34" charset="0"/>
                          <a:sym typeface="Symbol" panose="05050102010706020507" pitchFamily="18" charset="2"/>
                        </a:rPr>
                        <a:t>/</a:t>
                      </a:r>
                      <a:r>
                        <a:rPr lang="en-US" altLang="en-US" sz="1800" dirty="0" err="1">
                          <a:latin typeface="Arial" panose="020B0604020202020204" pitchFamily="34" charset="0"/>
                          <a:cs typeface="Arial" panose="020B0604020202020204" pitchFamily="34" charset="0"/>
                          <a:sym typeface="Symbol" panose="05050102010706020507" pitchFamily="18" charset="2"/>
                        </a:rPr>
                        <a:t>tiểu</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trình</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phải</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chờ</a:t>
                      </a:r>
                      <a:endParaRPr lang="en-US" altLang="en-US" sz="1800" dirty="0">
                        <a:latin typeface="Arial" panose="020B0604020202020204" pitchFamily="34" charset="0"/>
                        <a:cs typeface="Arial" panose="020B0604020202020204" pitchFamily="34" charset="0"/>
                        <a:sym typeface="Symbol" panose="05050102010706020507" pitchFamily="18" charset="2"/>
                      </a:endParaRPr>
                    </a:p>
                    <a:p>
                      <a:pPr marL="290513" lvl="1" indent="-285750">
                        <a:lnSpc>
                          <a:spcPct val="130000"/>
                        </a:lnSpc>
                        <a:spcBef>
                          <a:spcPts val="300"/>
                        </a:spcBef>
                        <a:spcAft>
                          <a:spcPts val="300"/>
                        </a:spcAft>
                        <a:buFont typeface="Arial" panose="020B0604020202020204" pitchFamily="34" charset="0"/>
                        <a:buChar char="•"/>
                      </a:pPr>
                      <a:r>
                        <a:rPr lang="en-US" altLang="en-US" sz="1800" dirty="0">
                          <a:latin typeface="Arial" panose="020B0604020202020204" pitchFamily="34" charset="0"/>
                          <a:cs typeface="Arial" panose="020B0604020202020204" pitchFamily="34" charset="0"/>
                          <a:sym typeface="Symbol" panose="05050102010706020507" pitchFamily="18" charset="2"/>
                        </a:rPr>
                        <a:t>Khi </a:t>
                      </a:r>
                      <a:r>
                        <a:rPr lang="en-US" altLang="en-US" sz="1800" dirty="0" err="1">
                          <a:latin typeface="Arial" panose="020B0604020202020204" pitchFamily="34" charset="0"/>
                          <a:cs typeface="Arial" panose="020B0604020202020204" pitchFamily="34" charset="0"/>
                          <a:sym typeface="Symbol" panose="05050102010706020507" pitchFamily="18" charset="2"/>
                        </a:rPr>
                        <a:t>tiến</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trình</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được</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thực</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hiện</a:t>
                      </a:r>
                      <a:r>
                        <a:rPr lang="en-US" altLang="en-US" sz="1800" dirty="0">
                          <a:latin typeface="Arial" panose="020B0604020202020204" pitchFamily="34" charset="0"/>
                          <a:cs typeface="Arial" panose="020B0604020202020204" pitchFamily="34" charset="0"/>
                          <a:sym typeface="Symbol" panose="05050102010706020507" pitchFamily="18" charset="2"/>
                        </a:rPr>
                        <a:t> CS </a:t>
                      </a:r>
                      <a:r>
                        <a:rPr lang="en-US" altLang="en-US" sz="1800" dirty="0" err="1">
                          <a:latin typeface="Arial" panose="020B0604020202020204" pitchFamily="34" charset="0"/>
                          <a:cs typeface="Arial" panose="020B0604020202020204" pitchFamily="34" charset="0"/>
                          <a:sym typeface="Symbol" panose="05050102010706020507" pitchFamily="18" charset="2"/>
                        </a:rPr>
                        <a:t>thì</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b="1" dirty="0" err="1">
                          <a:latin typeface="Arial" panose="020B0604020202020204" pitchFamily="34" charset="0"/>
                          <a:cs typeface="Arial" panose="020B0604020202020204" pitchFamily="34" charset="0"/>
                          <a:sym typeface="Symbol" panose="05050102010706020507" pitchFamily="18" charset="2"/>
                        </a:rPr>
                        <a:t>trừ</a:t>
                      </a:r>
                      <a:r>
                        <a:rPr lang="en-US" altLang="en-US" sz="1800" b="1" dirty="0">
                          <a:latin typeface="Arial" panose="020B0604020202020204" pitchFamily="34" charset="0"/>
                          <a:cs typeface="Arial" panose="020B0604020202020204" pitchFamily="34" charset="0"/>
                          <a:sym typeface="Symbol" panose="05050102010706020507" pitchFamily="18" charset="2"/>
                        </a:rPr>
                        <a:t> semaphore </a:t>
                      </a:r>
                      <a:r>
                        <a:rPr lang="en-US" altLang="en-US" sz="1800" b="1" dirty="0" err="1">
                          <a:latin typeface="Arial" panose="020B0604020202020204" pitchFamily="34" charset="0"/>
                          <a:cs typeface="Arial" panose="020B0604020202020204" pitchFamily="34" charset="0"/>
                          <a:sym typeface="Symbol" panose="05050102010706020507" pitchFamily="18" charset="2"/>
                        </a:rPr>
                        <a:t>đi</a:t>
                      </a:r>
                      <a:r>
                        <a:rPr lang="en-US" altLang="en-US" sz="1800" b="1" dirty="0">
                          <a:latin typeface="Arial" panose="020B0604020202020204" pitchFamily="34" charset="0"/>
                          <a:cs typeface="Arial" panose="020B0604020202020204" pitchFamily="34" charset="0"/>
                          <a:sym typeface="Symbol" panose="05050102010706020507" pitchFamily="18" charset="2"/>
                        </a:rPr>
                        <a:t> 1</a:t>
                      </a:r>
                    </a:p>
                    <a:p>
                      <a:pPr marL="290513" lvl="1" indent="-285750">
                        <a:lnSpc>
                          <a:spcPct val="130000"/>
                        </a:lnSpc>
                        <a:spcBef>
                          <a:spcPts val="300"/>
                        </a:spcBef>
                        <a:spcAft>
                          <a:spcPts val="300"/>
                        </a:spcAft>
                        <a:buFont typeface="Arial" panose="020B0604020202020204" pitchFamily="34" charset="0"/>
                        <a:buChar char="•"/>
                      </a:pPr>
                      <a:r>
                        <a:rPr lang="en-US" altLang="en-US" sz="1800" dirty="0" err="1">
                          <a:latin typeface="Arial" panose="020B0604020202020204" pitchFamily="34" charset="0"/>
                          <a:cs typeface="Arial" panose="020B0604020202020204" pitchFamily="34" charset="0"/>
                          <a:sym typeface="Symbol" panose="05050102010706020507" pitchFamily="18" charset="2"/>
                        </a:rPr>
                        <a:t>Được</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sử</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dụng</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khi</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muốn</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sử</a:t>
                      </a:r>
                      <a:r>
                        <a:rPr lang="en-US" altLang="en-US" sz="1800" b="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dụng</a:t>
                      </a:r>
                      <a:r>
                        <a:rPr lang="en-US" altLang="en-US" sz="1800" b="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tài</a:t>
                      </a:r>
                      <a:r>
                        <a:rPr lang="en-US" altLang="en-US" sz="1800" b="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nguyên</a:t>
                      </a:r>
                      <a:endParaRPr lang="en-US" altLang="en-US" sz="1800" b="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endParaRP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tc>
                  <a:txBody>
                    <a:bodyPr/>
                    <a:lstStyle/>
                    <a:p>
                      <a:pPr marL="290513" lvl="1" indent="-285750" algn="l" defTabSz="914400" rtl="0" eaLnBrk="1" latinLnBrk="0" hangingPunct="1">
                        <a:lnSpc>
                          <a:spcPct val="130000"/>
                        </a:lnSpc>
                        <a:spcBef>
                          <a:spcPts val="300"/>
                        </a:spcBef>
                        <a:spcAft>
                          <a:spcPts val="300"/>
                        </a:spcAft>
                        <a:buFont typeface="Arial" panose="020B0604020202020204" pitchFamily="34" charset="0"/>
                        <a:buChar char="•"/>
                      </a:pPr>
                      <a:r>
                        <a:rPr lang="en-VN" sz="1800" kern="1200" dirty="0">
                          <a:solidFill>
                            <a:schemeClr val="dk1"/>
                          </a:solidFill>
                          <a:latin typeface="Arial" panose="020B0604020202020204" pitchFamily="34" charset="0"/>
                          <a:ea typeface="+mn-ea"/>
                          <a:cs typeface="Arial" panose="020B0604020202020204" pitchFamily="34" charset="0"/>
                        </a:rPr>
                        <a:t>Tăng giá trị của semaphore lên 1</a:t>
                      </a:r>
                    </a:p>
                    <a:p>
                      <a:pPr marL="290513" lvl="1" indent="-285750" algn="l" defTabSz="914400" rtl="0" eaLnBrk="1" latinLnBrk="0" hangingPunct="1">
                        <a:lnSpc>
                          <a:spcPct val="130000"/>
                        </a:lnSpc>
                        <a:spcBef>
                          <a:spcPts val="300"/>
                        </a:spcBef>
                        <a:spcAft>
                          <a:spcPts val="300"/>
                        </a:spcAft>
                        <a:buFont typeface="Arial" panose="020B0604020202020204" pitchFamily="34" charset="0"/>
                        <a:buChar char="•"/>
                      </a:pPr>
                      <a:r>
                        <a:rPr lang="en-VN" sz="1800" kern="1200" dirty="0">
                          <a:solidFill>
                            <a:schemeClr val="dk1"/>
                          </a:solidFill>
                          <a:latin typeface="Arial" panose="020B0604020202020204" pitchFamily="34" charset="0"/>
                          <a:ea typeface="+mn-ea"/>
                          <a:cs typeface="Arial" panose="020B0604020202020204" pitchFamily="34" charset="0"/>
                        </a:rPr>
                        <a:t>Được sử dụng khi </a:t>
                      </a:r>
                      <a:r>
                        <a:rPr lang="en-VN" sz="1800" b="1" kern="1200" dirty="0">
                          <a:gradFill>
                            <a:gsLst>
                              <a:gs pos="0">
                                <a:srgbClr val="00C6FF"/>
                              </a:gs>
                              <a:gs pos="100000">
                                <a:srgbClr val="0072FF"/>
                              </a:gs>
                            </a:gsLst>
                            <a:lin ang="2700000" scaled="1"/>
                          </a:gradFill>
                          <a:latin typeface="Arial" panose="020B0604020202020204" pitchFamily="34" charset="0"/>
                          <a:ea typeface="+mn-ea"/>
                          <a:cs typeface="Arial" panose="020B0604020202020204" pitchFamily="34" charset="0"/>
                        </a:rPr>
                        <a:t>trả lại tài nguyên</a:t>
                      </a: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extLst>
                  <a:ext uri="{0D108BD9-81ED-4DB2-BD59-A6C34878D82A}">
                    <a16:rowId xmlns:a16="http://schemas.microsoft.com/office/drawing/2014/main" val="2693526218"/>
                  </a:ext>
                </a:extLst>
              </a:tr>
            </a:tbl>
          </a:graphicData>
        </a:graphic>
      </p:graphicFrame>
    </p:spTree>
    <p:extLst>
      <p:ext uri="{BB962C8B-B14F-4D97-AF65-F5344CB8AC3E}">
        <p14:creationId xmlns:p14="http://schemas.microsoft.com/office/powerpoint/2010/main" val="328544714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17</a:t>
            </a:fld>
            <a:endParaRPr lang="en-VN" dirty="0"/>
          </a:p>
        </p:txBody>
      </p:sp>
      <p:graphicFrame>
        <p:nvGraphicFramePr>
          <p:cNvPr id="9" name="Table 9">
            <a:extLst>
              <a:ext uri="{FF2B5EF4-FFF2-40B4-BE49-F238E27FC236}">
                <a16:creationId xmlns:a16="http://schemas.microsoft.com/office/drawing/2014/main" id="{D01476A9-B8FC-09E3-78CA-511A4D9D3872}"/>
              </a:ext>
            </a:extLst>
          </p:cNvPr>
          <p:cNvGraphicFramePr>
            <a:graphicFrameLocks noGrp="1"/>
          </p:cNvGraphicFramePr>
          <p:nvPr/>
        </p:nvGraphicFramePr>
        <p:xfrm>
          <a:off x="12718026" y="1788161"/>
          <a:ext cx="10326330" cy="3693414"/>
        </p:xfrm>
        <a:graphic>
          <a:graphicData uri="http://schemas.openxmlformats.org/drawingml/2006/table">
            <a:tbl>
              <a:tblPr firstRow="1" bandRow="1">
                <a:tableStyleId>{5C22544A-7EE6-4342-B048-85BDC9FD1C3A}</a:tableStyleId>
              </a:tblPr>
              <a:tblGrid>
                <a:gridCol w="5163165">
                  <a:extLst>
                    <a:ext uri="{9D8B030D-6E8A-4147-A177-3AD203B41FA5}">
                      <a16:colId xmlns:a16="http://schemas.microsoft.com/office/drawing/2014/main" val="1845085131"/>
                    </a:ext>
                  </a:extLst>
                </a:gridCol>
                <a:gridCol w="5163165">
                  <a:extLst>
                    <a:ext uri="{9D8B030D-6E8A-4147-A177-3AD203B41FA5}">
                      <a16:colId xmlns:a16="http://schemas.microsoft.com/office/drawing/2014/main" val="1308826122"/>
                    </a:ext>
                  </a:extLst>
                </a:gridCol>
              </a:tblGrid>
              <a:tr h="370840">
                <a:tc>
                  <a:txBody>
                    <a:bodyPr/>
                    <a:lstStyle/>
                    <a:p>
                      <a:r>
                        <a:rPr lang="en-VN" b="0" dirty="0">
                          <a:latin typeface="Arial" panose="020B0604020202020204" pitchFamily="34" charset="0"/>
                          <a:cs typeface="Arial" panose="020B0604020202020204" pitchFamily="34" charset="0"/>
                        </a:rPr>
                        <a:t>Định nghĩa thao tác </a:t>
                      </a:r>
                      <a:r>
                        <a:rPr lang="en-VN" dirty="0">
                          <a:latin typeface="Arial" panose="020B0604020202020204" pitchFamily="34" charset="0"/>
                          <a:cs typeface="Arial" panose="020B0604020202020204" pitchFamily="34" charset="0"/>
                        </a:rPr>
                        <a:t>wait()</a:t>
                      </a:r>
                    </a:p>
                  </a:txBody>
                  <a:tcPr>
                    <a:lnL w="12700" cap="flat" cmpd="sng" algn="ctr">
                      <a:solidFill>
                        <a:srgbClr val="0072FF"/>
                      </a:solidFill>
                      <a:prstDash val="solid"/>
                      <a:round/>
                      <a:headEnd type="none" w="med" len="med"/>
                      <a:tailEnd type="none" w="med" len="med"/>
                    </a:lnL>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tc>
                  <a:txBody>
                    <a:bodyPr/>
                    <a:lstStyle/>
                    <a:p>
                      <a:r>
                        <a:rPr lang="en-VN" b="0" dirty="0">
                          <a:latin typeface="Arial" panose="020B0604020202020204" pitchFamily="34" charset="0"/>
                          <a:cs typeface="Arial" panose="020B0604020202020204" pitchFamily="34" charset="0"/>
                        </a:rPr>
                        <a:t>Định nghĩa thao tác </a:t>
                      </a:r>
                      <a:r>
                        <a:rPr lang="en-VN" dirty="0">
                          <a:latin typeface="Arial" panose="020B0604020202020204" pitchFamily="34" charset="0"/>
                          <a:cs typeface="Arial" panose="020B0604020202020204" pitchFamily="34" charset="0"/>
                        </a:rPr>
                        <a:t>signal()</a:t>
                      </a:r>
                    </a:p>
                  </a:txBody>
                  <a:tcPr>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extLst>
                  <a:ext uri="{0D108BD9-81ED-4DB2-BD59-A6C34878D82A}">
                    <a16:rowId xmlns:a16="http://schemas.microsoft.com/office/drawing/2014/main" val="3491562414"/>
                  </a:ext>
                </a:extLst>
              </a:tr>
              <a:tr h="370840">
                <a:tc>
                  <a:txBody>
                    <a:bodyPr/>
                    <a:lstStyle/>
                    <a:p>
                      <a:pPr marL="4763" lvl="1">
                        <a:lnSpc>
                          <a:spcPct val="90000"/>
                        </a:lnSpc>
                        <a:buFont typeface="Monotype Sorts" pitchFamily="-84" charset="2"/>
                        <a:buNone/>
                      </a:pPr>
                      <a:r>
                        <a:rPr lang="en-US" altLang="en-US"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Symbol" panose="05050102010706020507" pitchFamily="18" charset="2"/>
                        </a:rPr>
                        <a:t>wait(S)</a:t>
                      </a:r>
                      <a:r>
                        <a:rPr lang="en-US" altLang="en-US" sz="1800" dirty="0">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while (S &lt;= 0)</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 // busy wait</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a:t>
                      </a: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tc>
                  <a:txBody>
                    <a:bodyPr/>
                    <a:lstStyle/>
                    <a:p>
                      <a:pPr marL="4763" lvl="1">
                        <a:lnSpc>
                          <a:spcPct val="90000"/>
                        </a:lnSpc>
                        <a:buFont typeface="Monotype Sorts" pitchFamily="-84" charset="2"/>
                        <a:buNone/>
                      </a:pPr>
                      <a:r>
                        <a:rPr lang="en-US" altLang="en-US"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Symbol" panose="05050102010706020507" pitchFamily="18" charset="2"/>
                        </a:rPr>
                        <a:t>signal(S)</a:t>
                      </a:r>
                      <a:r>
                        <a:rPr lang="en-US" altLang="en-US" sz="1800" dirty="0">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a:t>
                      </a:r>
                      <a:endParaRPr lang="en-VN" dirty="0">
                        <a:latin typeface="Courier New" panose="02070309020205020404" pitchFamily="49" charset="0"/>
                        <a:cs typeface="Courier New" panose="02070309020205020404" pitchFamily="49" charset="0"/>
                      </a:endParaRP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extLst>
                  <a:ext uri="{0D108BD9-81ED-4DB2-BD59-A6C34878D82A}">
                    <a16:rowId xmlns:a16="http://schemas.microsoft.com/office/drawing/2014/main" val="2880390761"/>
                  </a:ext>
                </a:extLst>
              </a:tr>
              <a:tr h="370840">
                <a:tc>
                  <a:txBody>
                    <a:bodyPr/>
                    <a:lstStyle/>
                    <a:p>
                      <a:pPr marL="290513" lvl="1" indent="-285750">
                        <a:lnSpc>
                          <a:spcPct val="130000"/>
                        </a:lnSpc>
                        <a:spcBef>
                          <a:spcPts val="300"/>
                        </a:spcBef>
                        <a:spcAft>
                          <a:spcPts val="300"/>
                        </a:spcAft>
                        <a:buFont typeface="Arial" panose="020B0604020202020204" pitchFamily="34" charset="0"/>
                        <a:buChar char="•"/>
                      </a:pPr>
                      <a:r>
                        <a:rPr lang="en-US" altLang="en-US" sz="1800" dirty="0" err="1">
                          <a:latin typeface="Arial" panose="020B0604020202020204" pitchFamily="34" charset="0"/>
                          <a:cs typeface="Arial" panose="020B0604020202020204" pitchFamily="34" charset="0"/>
                          <a:sym typeface="Symbol" panose="05050102010706020507" pitchFamily="18" charset="2"/>
                        </a:rPr>
                        <a:t>Nếu</a:t>
                      </a:r>
                      <a:r>
                        <a:rPr lang="en-US" altLang="en-US" sz="1800" dirty="0">
                          <a:latin typeface="Arial" panose="020B0604020202020204" pitchFamily="34" charset="0"/>
                          <a:cs typeface="Arial" panose="020B0604020202020204" pitchFamily="34" charset="0"/>
                          <a:sym typeface="Symbol" panose="05050102010706020507" pitchFamily="18" charset="2"/>
                        </a:rPr>
                        <a:t> semaphore S </a:t>
                      </a:r>
                      <a:r>
                        <a:rPr lang="en-US" altLang="en-US" sz="1800" b="1" dirty="0" err="1">
                          <a:gradFill>
                            <a:gsLst>
                              <a:gs pos="0">
                                <a:srgbClr val="FFC000"/>
                              </a:gs>
                              <a:gs pos="100000">
                                <a:srgbClr val="FF0000"/>
                              </a:gs>
                            </a:gsLst>
                            <a:lin ang="2700000" scaled="1"/>
                          </a:gradFill>
                          <a:latin typeface="Arial" panose="020B0604020202020204" pitchFamily="34" charset="0"/>
                          <a:cs typeface="Arial" panose="020B0604020202020204" pitchFamily="34" charset="0"/>
                          <a:sym typeface="Symbol" panose="05050102010706020507" pitchFamily="18" charset="2"/>
                        </a:rPr>
                        <a:t>không</a:t>
                      </a:r>
                      <a:r>
                        <a:rPr lang="en-US" altLang="en-US" sz="1800" b="1" dirty="0">
                          <a:gradFill>
                            <a:gsLst>
                              <a:gs pos="0">
                                <a:srgbClr val="FFC000"/>
                              </a:gs>
                              <a:gs pos="100000">
                                <a:srgbClr val="FF0000"/>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FFC000"/>
                              </a:gs>
                              <a:gs pos="100000">
                                <a:srgbClr val="FF0000"/>
                              </a:gs>
                            </a:gsLst>
                            <a:lin ang="2700000" scaled="1"/>
                          </a:gradFill>
                          <a:latin typeface="Arial" panose="020B0604020202020204" pitchFamily="34" charset="0"/>
                          <a:cs typeface="Arial" panose="020B0604020202020204" pitchFamily="34" charset="0"/>
                          <a:sym typeface="Symbol" panose="05050102010706020507" pitchFamily="18" charset="2"/>
                        </a:rPr>
                        <a:t>dương</a:t>
                      </a:r>
                      <a:r>
                        <a:rPr lang="en-US" altLang="en-US" sz="1800" b="1" dirty="0">
                          <a:gradFill>
                            <a:gsLst>
                              <a:gs pos="0">
                                <a:srgbClr val="FFC000"/>
                              </a:gs>
                              <a:gs pos="100000">
                                <a:srgbClr val="FF0000"/>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thì</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tiến</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trình</a:t>
                      </a:r>
                      <a:r>
                        <a:rPr lang="en-US" altLang="en-US" sz="1800" dirty="0">
                          <a:latin typeface="Arial" panose="020B0604020202020204" pitchFamily="34" charset="0"/>
                          <a:cs typeface="Arial" panose="020B0604020202020204" pitchFamily="34" charset="0"/>
                          <a:sym typeface="Symbol" panose="05050102010706020507" pitchFamily="18" charset="2"/>
                        </a:rPr>
                        <a:t>/</a:t>
                      </a:r>
                      <a:r>
                        <a:rPr lang="en-US" altLang="en-US" sz="1800" dirty="0" err="1">
                          <a:latin typeface="Arial" panose="020B0604020202020204" pitchFamily="34" charset="0"/>
                          <a:cs typeface="Arial" panose="020B0604020202020204" pitchFamily="34" charset="0"/>
                          <a:sym typeface="Symbol" panose="05050102010706020507" pitchFamily="18" charset="2"/>
                        </a:rPr>
                        <a:t>tiểu</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trình</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phải</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chờ</a:t>
                      </a:r>
                      <a:endParaRPr lang="en-US" altLang="en-US" sz="1800" dirty="0">
                        <a:latin typeface="Arial" panose="020B0604020202020204" pitchFamily="34" charset="0"/>
                        <a:cs typeface="Arial" panose="020B0604020202020204" pitchFamily="34" charset="0"/>
                        <a:sym typeface="Symbol" panose="05050102010706020507" pitchFamily="18" charset="2"/>
                      </a:endParaRPr>
                    </a:p>
                    <a:p>
                      <a:pPr marL="290513" lvl="1" indent="-285750">
                        <a:lnSpc>
                          <a:spcPct val="130000"/>
                        </a:lnSpc>
                        <a:spcBef>
                          <a:spcPts val="300"/>
                        </a:spcBef>
                        <a:spcAft>
                          <a:spcPts val="300"/>
                        </a:spcAft>
                        <a:buFont typeface="Arial" panose="020B0604020202020204" pitchFamily="34" charset="0"/>
                        <a:buChar char="•"/>
                      </a:pPr>
                      <a:r>
                        <a:rPr lang="en-US" altLang="en-US" sz="1800" dirty="0">
                          <a:latin typeface="Arial" panose="020B0604020202020204" pitchFamily="34" charset="0"/>
                          <a:cs typeface="Arial" panose="020B0604020202020204" pitchFamily="34" charset="0"/>
                          <a:sym typeface="Symbol" panose="05050102010706020507" pitchFamily="18" charset="2"/>
                        </a:rPr>
                        <a:t>Khi </a:t>
                      </a:r>
                      <a:r>
                        <a:rPr lang="en-US" altLang="en-US" sz="1800" dirty="0" err="1">
                          <a:latin typeface="Arial" panose="020B0604020202020204" pitchFamily="34" charset="0"/>
                          <a:cs typeface="Arial" panose="020B0604020202020204" pitchFamily="34" charset="0"/>
                          <a:sym typeface="Symbol" panose="05050102010706020507" pitchFamily="18" charset="2"/>
                        </a:rPr>
                        <a:t>tiến</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trình</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được</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thực</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hiện</a:t>
                      </a:r>
                      <a:r>
                        <a:rPr lang="en-US" altLang="en-US" sz="1800" dirty="0">
                          <a:latin typeface="Arial" panose="020B0604020202020204" pitchFamily="34" charset="0"/>
                          <a:cs typeface="Arial" panose="020B0604020202020204" pitchFamily="34" charset="0"/>
                          <a:sym typeface="Symbol" panose="05050102010706020507" pitchFamily="18" charset="2"/>
                        </a:rPr>
                        <a:t> CS </a:t>
                      </a:r>
                      <a:r>
                        <a:rPr lang="en-US" altLang="en-US" sz="1800" dirty="0" err="1">
                          <a:latin typeface="Arial" panose="020B0604020202020204" pitchFamily="34" charset="0"/>
                          <a:cs typeface="Arial" panose="020B0604020202020204" pitchFamily="34" charset="0"/>
                          <a:sym typeface="Symbol" panose="05050102010706020507" pitchFamily="18" charset="2"/>
                        </a:rPr>
                        <a:t>thì</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b="1" dirty="0" err="1">
                          <a:latin typeface="Arial" panose="020B0604020202020204" pitchFamily="34" charset="0"/>
                          <a:cs typeface="Arial" panose="020B0604020202020204" pitchFamily="34" charset="0"/>
                          <a:sym typeface="Symbol" panose="05050102010706020507" pitchFamily="18" charset="2"/>
                        </a:rPr>
                        <a:t>trừ</a:t>
                      </a:r>
                      <a:r>
                        <a:rPr lang="en-US" altLang="en-US" sz="1800" b="1" dirty="0">
                          <a:latin typeface="Arial" panose="020B0604020202020204" pitchFamily="34" charset="0"/>
                          <a:cs typeface="Arial" panose="020B0604020202020204" pitchFamily="34" charset="0"/>
                          <a:sym typeface="Symbol" panose="05050102010706020507" pitchFamily="18" charset="2"/>
                        </a:rPr>
                        <a:t> semaphore </a:t>
                      </a:r>
                      <a:r>
                        <a:rPr lang="en-US" altLang="en-US" sz="1800" b="1" dirty="0" err="1">
                          <a:latin typeface="Arial" panose="020B0604020202020204" pitchFamily="34" charset="0"/>
                          <a:cs typeface="Arial" panose="020B0604020202020204" pitchFamily="34" charset="0"/>
                          <a:sym typeface="Symbol" panose="05050102010706020507" pitchFamily="18" charset="2"/>
                        </a:rPr>
                        <a:t>đi</a:t>
                      </a:r>
                      <a:r>
                        <a:rPr lang="en-US" altLang="en-US" sz="1800" b="1" dirty="0">
                          <a:latin typeface="Arial" panose="020B0604020202020204" pitchFamily="34" charset="0"/>
                          <a:cs typeface="Arial" panose="020B0604020202020204" pitchFamily="34" charset="0"/>
                          <a:sym typeface="Symbol" panose="05050102010706020507" pitchFamily="18" charset="2"/>
                        </a:rPr>
                        <a:t> 1</a:t>
                      </a:r>
                    </a:p>
                    <a:p>
                      <a:pPr marL="290513" lvl="1" indent="-285750">
                        <a:lnSpc>
                          <a:spcPct val="130000"/>
                        </a:lnSpc>
                        <a:spcBef>
                          <a:spcPts val="300"/>
                        </a:spcBef>
                        <a:spcAft>
                          <a:spcPts val="300"/>
                        </a:spcAft>
                        <a:buFont typeface="Arial" panose="020B0604020202020204" pitchFamily="34" charset="0"/>
                        <a:buChar char="•"/>
                      </a:pPr>
                      <a:r>
                        <a:rPr lang="en-US" altLang="en-US" sz="1800" dirty="0" err="1">
                          <a:latin typeface="Arial" panose="020B0604020202020204" pitchFamily="34" charset="0"/>
                          <a:cs typeface="Arial" panose="020B0604020202020204" pitchFamily="34" charset="0"/>
                          <a:sym typeface="Symbol" panose="05050102010706020507" pitchFamily="18" charset="2"/>
                        </a:rPr>
                        <a:t>Được</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sử</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dụng</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khi</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dirty="0" err="1">
                          <a:latin typeface="Arial" panose="020B0604020202020204" pitchFamily="34" charset="0"/>
                          <a:cs typeface="Arial" panose="020B0604020202020204" pitchFamily="34" charset="0"/>
                          <a:sym typeface="Symbol" panose="05050102010706020507" pitchFamily="18" charset="2"/>
                        </a:rPr>
                        <a:t>muốn</a:t>
                      </a:r>
                      <a:r>
                        <a:rPr lang="en-US" altLang="en-US" sz="1800" dirty="0">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sử</a:t>
                      </a:r>
                      <a:r>
                        <a:rPr lang="en-US" altLang="en-US" sz="1800" b="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dụng</a:t>
                      </a:r>
                      <a:r>
                        <a:rPr lang="en-US" altLang="en-US" sz="1800" b="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tài</a:t>
                      </a:r>
                      <a:r>
                        <a:rPr lang="en-US" altLang="en-US" sz="1800" b="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 </a:t>
                      </a:r>
                      <a:r>
                        <a:rPr lang="en-US" altLang="en-US" sz="1800" b="1" dirty="0" err="1">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rPr>
                        <a:t>nguyên</a:t>
                      </a:r>
                      <a:endParaRPr lang="en-US" altLang="en-US" sz="1800" b="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Symbol" panose="05050102010706020507" pitchFamily="18" charset="2"/>
                      </a:endParaRP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tc>
                  <a:txBody>
                    <a:bodyPr/>
                    <a:lstStyle/>
                    <a:p>
                      <a:pPr marL="290513" lvl="1" indent="-285750" algn="l" defTabSz="914400" rtl="0" eaLnBrk="1" latinLnBrk="0" hangingPunct="1">
                        <a:lnSpc>
                          <a:spcPct val="130000"/>
                        </a:lnSpc>
                        <a:spcBef>
                          <a:spcPts val="300"/>
                        </a:spcBef>
                        <a:spcAft>
                          <a:spcPts val="300"/>
                        </a:spcAft>
                        <a:buFont typeface="Arial" panose="020B0604020202020204" pitchFamily="34" charset="0"/>
                        <a:buChar char="•"/>
                      </a:pPr>
                      <a:r>
                        <a:rPr lang="en-VN" sz="1800" kern="1200" dirty="0">
                          <a:solidFill>
                            <a:schemeClr val="dk1"/>
                          </a:solidFill>
                          <a:latin typeface="Arial" panose="020B0604020202020204" pitchFamily="34" charset="0"/>
                          <a:ea typeface="+mn-ea"/>
                          <a:cs typeface="Arial" panose="020B0604020202020204" pitchFamily="34" charset="0"/>
                        </a:rPr>
                        <a:t>Tăng giá trị của semaphore lên 1</a:t>
                      </a:r>
                    </a:p>
                    <a:p>
                      <a:pPr marL="290513" lvl="1" indent="-285750" algn="l" defTabSz="914400" rtl="0" eaLnBrk="1" latinLnBrk="0" hangingPunct="1">
                        <a:lnSpc>
                          <a:spcPct val="130000"/>
                        </a:lnSpc>
                        <a:spcBef>
                          <a:spcPts val="300"/>
                        </a:spcBef>
                        <a:spcAft>
                          <a:spcPts val="300"/>
                        </a:spcAft>
                        <a:buFont typeface="Arial" panose="020B0604020202020204" pitchFamily="34" charset="0"/>
                        <a:buChar char="•"/>
                      </a:pPr>
                      <a:r>
                        <a:rPr lang="en-VN" sz="1800" kern="1200" dirty="0">
                          <a:solidFill>
                            <a:schemeClr val="dk1"/>
                          </a:solidFill>
                          <a:latin typeface="Arial" panose="020B0604020202020204" pitchFamily="34" charset="0"/>
                          <a:ea typeface="+mn-ea"/>
                          <a:cs typeface="Arial" panose="020B0604020202020204" pitchFamily="34" charset="0"/>
                        </a:rPr>
                        <a:t>Được sử dụng khi </a:t>
                      </a:r>
                      <a:r>
                        <a:rPr lang="en-VN" sz="1800" b="1" kern="1200" dirty="0">
                          <a:gradFill>
                            <a:gsLst>
                              <a:gs pos="0">
                                <a:srgbClr val="00C6FF"/>
                              </a:gs>
                              <a:gs pos="100000">
                                <a:srgbClr val="0072FF"/>
                              </a:gs>
                            </a:gsLst>
                            <a:lin ang="2700000" scaled="1"/>
                          </a:gradFill>
                          <a:latin typeface="Arial" panose="020B0604020202020204" pitchFamily="34" charset="0"/>
                          <a:ea typeface="+mn-ea"/>
                          <a:cs typeface="Arial" panose="020B0604020202020204" pitchFamily="34" charset="0"/>
                        </a:rPr>
                        <a:t>trả lại tài nguyên</a:t>
                      </a: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extLst>
                  <a:ext uri="{0D108BD9-81ED-4DB2-BD59-A6C34878D82A}">
                    <a16:rowId xmlns:a16="http://schemas.microsoft.com/office/drawing/2014/main" val="2693526218"/>
                  </a:ext>
                </a:extLst>
              </a:tr>
            </a:tbl>
          </a:graphicData>
        </a:graphic>
      </p:graphicFrame>
      <p:sp>
        <p:nvSpPr>
          <p:cNvPr id="16" name="Left Bracket 15">
            <a:extLst>
              <a:ext uri="{FF2B5EF4-FFF2-40B4-BE49-F238E27FC236}">
                <a16:creationId xmlns:a16="http://schemas.microsoft.com/office/drawing/2014/main" id="{BDB011D8-6896-8F30-7F61-A7C2985F073C}"/>
              </a:ext>
            </a:extLst>
          </p:cNvPr>
          <p:cNvSpPr/>
          <p:nvPr/>
        </p:nvSpPr>
        <p:spPr>
          <a:xfrm rot="16200000">
            <a:off x="2904946" y="1683289"/>
            <a:ext cx="2326303" cy="5476566"/>
          </a:xfrm>
          <a:prstGeom prst="leftBracket">
            <a:avLst>
              <a:gd name="adj" fmla="val 0"/>
            </a:avLst>
          </a:prstGeom>
          <a:ln w="25400" cap="rnd">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4" name="Half Frame 13">
            <a:extLst>
              <a:ext uri="{FF2B5EF4-FFF2-40B4-BE49-F238E27FC236}">
                <a16:creationId xmlns:a16="http://schemas.microsoft.com/office/drawing/2014/main" id="{C9905127-F6C4-BDD8-CFF5-21DC73569503}"/>
              </a:ext>
            </a:extLst>
          </p:cNvPr>
          <p:cNvSpPr/>
          <p:nvPr/>
        </p:nvSpPr>
        <p:spPr>
          <a:xfrm rot="2700000">
            <a:off x="1701279" y="1055527"/>
            <a:ext cx="4740544" cy="4750317"/>
          </a:xfrm>
          <a:custGeom>
            <a:avLst/>
            <a:gdLst>
              <a:gd name="connsiteX0" fmla="*/ 0 w 4225413"/>
              <a:gd name="connsiteY0" fmla="*/ 0 h 4225413"/>
              <a:gd name="connsiteX1" fmla="*/ 4225413 w 4225413"/>
              <a:gd name="connsiteY1" fmla="*/ 0 h 4225413"/>
              <a:gd name="connsiteX2" fmla="*/ 4136933 w 4225413"/>
              <a:gd name="connsiteY2" fmla="*/ 88480 h 4225413"/>
              <a:gd name="connsiteX3" fmla="*/ 95832 w 4225413"/>
              <a:gd name="connsiteY3" fmla="*/ 88480 h 4225413"/>
              <a:gd name="connsiteX4" fmla="*/ 95832 w 4225413"/>
              <a:gd name="connsiteY4" fmla="*/ 4129581 h 4225413"/>
              <a:gd name="connsiteX5" fmla="*/ 0 w 4225413"/>
              <a:gd name="connsiteY5" fmla="*/ 4225413 h 4225413"/>
              <a:gd name="connsiteX6" fmla="*/ 0 w 4225413"/>
              <a:gd name="connsiteY6" fmla="*/ 0 h 4225413"/>
              <a:gd name="connsiteX0" fmla="*/ 1517374 w 5742787"/>
              <a:gd name="connsiteY0" fmla="*/ 0 h 4129581"/>
              <a:gd name="connsiteX1" fmla="*/ 5742787 w 5742787"/>
              <a:gd name="connsiteY1" fmla="*/ 0 h 4129581"/>
              <a:gd name="connsiteX2" fmla="*/ 5654307 w 5742787"/>
              <a:gd name="connsiteY2" fmla="*/ 88480 h 4129581"/>
              <a:gd name="connsiteX3" fmla="*/ 1613206 w 5742787"/>
              <a:gd name="connsiteY3" fmla="*/ 88480 h 4129581"/>
              <a:gd name="connsiteX4" fmla="*/ 1613206 w 5742787"/>
              <a:gd name="connsiteY4" fmla="*/ 4129581 h 4129581"/>
              <a:gd name="connsiteX5" fmla="*/ 0 w 5742787"/>
              <a:gd name="connsiteY5" fmla="*/ 3542334 h 4129581"/>
              <a:gd name="connsiteX6" fmla="*/ 1517374 w 5742787"/>
              <a:gd name="connsiteY6" fmla="*/ 0 h 4129581"/>
              <a:gd name="connsiteX0" fmla="*/ 1517374 w 5742787"/>
              <a:gd name="connsiteY0" fmla="*/ 0 h 3542334"/>
              <a:gd name="connsiteX1" fmla="*/ 5742787 w 5742787"/>
              <a:gd name="connsiteY1" fmla="*/ 0 h 3542334"/>
              <a:gd name="connsiteX2" fmla="*/ 5654307 w 5742787"/>
              <a:gd name="connsiteY2" fmla="*/ 88480 h 3542334"/>
              <a:gd name="connsiteX3" fmla="*/ 1613206 w 5742787"/>
              <a:gd name="connsiteY3" fmla="*/ 88480 h 3542334"/>
              <a:gd name="connsiteX4" fmla="*/ 283549 w 5742787"/>
              <a:gd name="connsiteY4" fmla="*/ 3248357 h 3542334"/>
              <a:gd name="connsiteX5" fmla="*/ 0 w 5742787"/>
              <a:gd name="connsiteY5" fmla="*/ 3542334 h 3542334"/>
              <a:gd name="connsiteX6" fmla="*/ 1517374 w 5742787"/>
              <a:gd name="connsiteY6" fmla="*/ 0 h 3542334"/>
              <a:gd name="connsiteX0" fmla="*/ 1517374 w 5654307"/>
              <a:gd name="connsiteY0" fmla="*/ 1527803 h 5070137"/>
              <a:gd name="connsiteX1" fmla="*/ 5059709 w 5654307"/>
              <a:gd name="connsiteY1" fmla="*/ 0 h 5070137"/>
              <a:gd name="connsiteX2" fmla="*/ 5654307 w 5654307"/>
              <a:gd name="connsiteY2" fmla="*/ 1616283 h 5070137"/>
              <a:gd name="connsiteX3" fmla="*/ 1613206 w 5654307"/>
              <a:gd name="connsiteY3" fmla="*/ 1616283 h 5070137"/>
              <a:gd name="connsiteX4" fmla="*/ 283549 w 5654307"/>
              <a:gd name="connsiteY4" fmla="*/ 4776160 h 5070137"/>
              <a:gd name="connsiteX5" fmla="*/ 0 w 5654307"/>
              <a:gd name="connsiteY5" fmla="*/ 5070137 h 5070137"/>
              <a:gd name="connsiteX6" fmla="*/ 1517374 w 5654307"/>
              <a:gd name="connsiteY6" fmla="*/ 1527803 h 5070137"/>
              <a:gd name="connsiteX0" fmla="*/ 1517374 w 5059709"/>
              <a:gd name="connsiteY0" fmla="*/ 1527803 h 5070137"/>
              <a:gd name="connsiteX1" fmla="*/ 5059709 w 5059709"/>
              <a:gd name="connsiteY1" fmla="*/ 0 h 5070137"/>
              <a:gd name="connsiteX2" fmla="*/ 4783512 w 5059709"/>
              <a:gd name="connsiteY2" fmla="*/ 297056 h 5070137"/>
              <a:gd name="connsiteX3" fmla="*/ 1613206 w 5059709"/>
              <a:gd name="connsiteY3" fmla="*/ 1616283 h 5070137"/>
              <a:gd name="connsiteX4" fmla="*/ 283549 w 5059709"/>
              <a:gd name="connsiteY4" fmla="*/ 4776160 h 5070137"/>
              <a:gd name="connsiteX5" fmla="*/ 0 w 5059709"/>
              <a:gd name="connsiteY5" fmla="*/ 5070137 h 5070137"/>
              <a:gd name="connsiteX6" fmla="*/ 1517374 w 5059709"/>
              <a:gd name="connsiteY6" fmla="*/ 1527803 h 50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59709" h="5070137">
                <a:moveTo>
                  <a:pt x="1517374" y="1527803"/>
                </a:moveTo>
                <a:lnTo>
                  <a:pt x="5059709" y="0"/>
                </a:lnTo>
                <a:lnTo>
                  <a:pt x="4783512" y="297056"/>
                </a:lnTo>
                <a:lnTo>
                  <a:pt x="1613206" y="1616283"/>
                </a:lnTo>
                <a:lnTo>
                  <a:pt x="283549" y="4776160"/>
                </a:lnTo>
                <a:lnTo>
                  <a:pt x="0" y="5070137"/>
                </a:lnTo>
                <a:lnTo>
                  <a:pt x="1517374" y="1527803"/>
                </a:lnTo>
                <a:close/>
              </a:path>
            </a:pathLst>
          </a:cu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solidFill>
                <a:schemeClr val="tx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19E69455-6EC7-5301-C863-6311D2784148}"/>
              </a:ext>
            </a:extLst>
          </p:cNvPr>
          <p:cNvSpPr txBox="1"/>
          <p:nvPr/>
        </p:nvSpPr>
        <p:spPr>
          <a:xfrm>
            <a:off x="2872897" y="2926804"/>
            <a:ext cx="2390398" cy="646331"/>
          </a:xfrm>
          <a:prstGeom prst="rect">
            <a:avLst/>
          </a:prstGeom>
          <a:noFill/>
        </p:spPr>
        <p:txBody>
          <a:bodyPr wrap="none" rtlCol="0">
            <a:spAutoFit/>
          </a:bodyPr>
          <a:lstStyle/>
          <a:p>
            <a:pPr algn="ctr"/>
            <a:r>
              <a:rPr lang="en-VN" sz="3600" b="1" dirty="0">
                <a:latin typeface="Times New Roman" panose="02020603050405020304" pitchFamily="18" charset="0"/>
                <a:cs typeface="Times New Roman" panose="02020603050405020304" pitchFamily="18" charset="0"/>
              </a:rPr>
              <a:t>Restaurant</a:t>
            </a:r>
          </a:p>
        </p:txBody>
      </p:sp>
      <p:cxnSp>
        <p:nvCxnSpPr>
          <p:cNvPr id="19" name="Straight Connector 18">
            <a:extLst>
              <a:ext uri="{FF2B5EF4-FFF2-40B4-BE49-F238E27FC236}">
                <a16:creationId xmlns:a16="http://schemas.microsoft.com/office/drawing/2014/main" id="{60710E6B-E919-5288-D8CF-BDAB722BB36D}"/>
              </a:ext>
            </a:extLst>
          </p:cNvPr>
          <p:cNvCxnSpPr>
            <a:cxnSpLocks/>
          </p:cNvCxnSpPr>
          <p:nvPr/>
        </p:nvCxnSpPr>
        <p:spPr>
          <a:xfrm>
            <a:off x="1839482" y="3590037"/>
            <a:ext cx="4457229" cy="0"/>
          </a:xfrm>
          <a:prstGeom prst="line">
            <a:avLst/>
          </a:prstGeom>
          <a:ln w="19050" cap="rnd">
            <a:roun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E225B58-A5A7-D87C-F3AA-325DF1504406}"/>
              </a:ext>
            </a:extLst>
          </p:cNvPr>
          <p:cNvSpPr/>
          <p:nvPr/>
        </p:nvSpPr>
        <p:spPr>
          <a:xfrm>
            <a:off x="1839482" y="3786280"/>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Oval 20">
            <a:extLst>
              <a:ext uri="{FF2B5EF4-FFF2-40B4-BE49-F238E27FC236}">
                <a16:creationId xmlns:a16="http://schemas.microsoft.com/office/drawing/2014/main" id="{DACA967E-D872-EB8F-D6D4-8AF4D1F7C3EA}"/>
              </a:ext>
            </a:extLst>
          </p:cNvPr>
          <p:cNvSpPr/>
          <p:nvPr/>
        </p:nvSpPr>
        <p:spPr>
          <a:xfrm>
            <a:off x="2853609" y="3786280"/>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C306CC0A-0AC8-C4C4-3CB7-A105FBDE5EFD}"/>
              </a:ext>
            </a:extLst>
          </p:cNvPr>
          <p:cNvSpPr/>
          <p:nvPr/>
        </p:nvSpPr>
        <p:spPr>
          <a:xfrm>
            <a:off x="3867736" y="378627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Oval 22">
            <a:extLst>
              <a:ext uri="{FF2B5EF4-FFF2-40B4-BE49-F238E27FC236}">
                <a16:creationId xmlns:a16="http://schemas.microsoft.com/office/drawing/2014/main" id="{A7EC3F93-061B-9462-9D5F-069C46FE6EA6}"/>
              </a:ext>
            </a:extLst>
          </p:cNvPr>
          <p:cNvSpPr/>
          <p:nvPr/>
        </p:nvSpPr>
        <p:spPr>
          <a:xfrm>
            <a:off x="4881862" y="378627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375D1582-5667-DCE7-400E-B67CC5E85575}"/>
              </a:ext>
            </a:extLst>
          </p:cNvPr>
          <p:cNvSpPr/>
          <p:nvPr/>
        </p:nvSpPr>
        <p:spPr>
          <a:xfrm>
            <a:off x="5895987" y="378627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E3239CC4-29CB-FBDF-C17B-2033649EEACA}"/>
              </a:ext>
            </a:extLst>
          </p:cNvPr>
          <p:cNvSpPr/>
          <p:nvPr/>
        </p:nvSpPr>
        <p:spPr>
          <a:xfrm>
            <a:off x="1839482" y="4387020"/>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6" name="Oval 45">
            <a:extLst>
              <a:ext uri="{FF2B5EF4-FFF2-40B4-BE49-F238E27FC236}">
                <a16:creationId xmlns:a16="http://schemas.microsoft.com/office/drawing/2014/main" id="{56D88A97-6BBE-822C-901B-FA54C41A23E8}"/>
              </a:ext>
            </a:extLst>
          </p:cNvPr>
          <p:cNvSpPr/>
          <p:nvPr/>
        </p:nvSpPr>
        <p:spPr>
          <a:xfrm>
            <a:off x="2853609" y="438701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7" name="Oval 46">
            <a:extLst>
              <a:ext uri="{FF2B5EF4-FFF2-40B4-BE49-F238E27FC236}">
                <a16:creationId xmlns:a16="http://schemas.microsoft.com/office/drawing/2014/main" id="{CDF3CB16-73FE-8123-6952-4E1E96FAAC47}"/>
              </a:ext>
            </a:extLst>
          </p:cNvPr>
          <p:cNvSpPr/>
          <p:nvPr/>
        </p:nvSpPr>
        <p:spPr>
          <a:xfrm>
            <a:off x="3867736" y="438701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8" name="Oval 47">
            <a:extLst>
              <a:ext uri="{FF2B5EF4-FFF2-40B4-BE49-F238E27FC236}">
                <a16:creationId xmlns:a16="http://schemas.microsoft.com/office/drawing/2014/main" id="{5B0F257B-202D-6D68-335F-18AFDBD49F6B}"/>
              </a:ext>
            </a:extLst>
          </p:cNvPr>
          <p:cNvSpPr/>
          <p:nvPr/>
        </p:nvSpPr>
        <p:spPr>
          <a:xfrm>
            <a:off x="4881862" y="438701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9" name="Oval 48">
            <a:extLst>
              <a:ext uri="{FF2B5EF4-FFF2-40B4-BE49-F238E27FC236}">
                <a16:creationId xmlns:a16="http://schemas.microsoft.com/office/drawing/2014/main" id="{CBCE0588-96DB-F6E1-F3D5-FBA5A6D17B08}"/>
              </a:ext>
            </a:extLst>
          </p:cNvPr>
          <p:cNvSpPr/>
          <p:nvPr/>
        </p:nvSpPr>
        <p:spPr>
          <a:xfrm>
            <a:off x="5895987" y="4387016"/>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92653B63-FADD-AF37-C051-1D95229355E2}"/>
              </a:ext>
            </a:extLst>
          </p:cNvPr>
          <p:cNvSpPr/>
          <p:nvPr/>
        </p:nvSpPr>
        <p:spPr>
          <a:xfrm>
            <a:off x="1839482" y="498775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1" name="Oval 50">
            <a:extLst>
              <a:ext uri="{FF2B5EF4-FFF2-40B4-BE49-F238E27FC236}">
                <a16:creationId xmlns:a16="http://schemas.microsoft.com/office/drawing/2014/main" id="{75D107AE-A8CE-FCF3-F4AD-25FA4C257D50}"/>
              </a:ext>
            </a:extLst>
          </p:cNvPr>
          <p:cNvSpPr/>
          <p:nvPr/>
        </p:nvSpPr>
        <p:spPr>
          <a:xfrm>
            <a:off x="2853609" y="498775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2" name="Oval 51">
            <a:extLst>
              <a:ext uri="{FF2B5EF4-FFF2-40B4-BE49-F238E27FC236}">
                <a16:creationId xmlns:a16="http://schemas.microsoft.com/office/drawing/2014/main" id="{DB01FC87-30B8-5984-BE38-3797A975327A}"/>
              </a:ext>
            </a:extLst>
          </p:cNvPr>
          <p:cNvSpPr/>
          <p:nvPr/>
        </p:nvSpPr>
        <p:spPr>
          <a:xfrm>
            <a:off x="3867736" y="498775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1792A9DA-A697-9CF2-FFFE-3A08215D7039}"/>
              </a:ext>
            </a:extLst>
          </p:cNvPr>
          <p:cNvSpPr/>
          <p:nvPr/>
        </p:nvSpPr>
        <p:spPr>
          <a:xfrm>
            <a:off x="4881862" y="4987756"/>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4" name="Oval 53">
            <a:extLst>
              <a:ext uri="{FF2B5EF4-FFF2-40B4-BE49-F238E27FC236}">
                <a16:creationId xmlns:a16="http://schemas.microsoft.com/office/drawing/2014/main" id="{81D57EEA-3BEE-9B60-F4CF-92DDB022C347}"/>
              </a:ext>
            </a:extLst>
          </p:cNvPr>
          <p:cNvSpPr/>
          <p:nvPr/>
        </p:nvSpPr>
        <p:spPr>
          <a:xfrm>
            <a:off x="5895987" y="4987755"/>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B2852940-9878-0E62-DA38-C27E8AA73933}"/>
              </a:ext>
            </a:extLst>
          </p:cNvPr>
          <p:cNvSpPr txBox="1"/>
          <p:nvPr/>
        </p:nvSpPr>
        <p:spPr>
          <a:xfrm>
            <a:off x="7670241" y="2056240"/>
            <a:ext cx="3643946" cy="646331"/>
          </a:xfrm>
          <a:prstGeom prst="rect">
            <a:avLst/>
          </a:prstGeom>
          <a:noFill/>
        </p:spPr>
        <p:txBody>
          <a:bodyPr wrap="none" rtlCol="0">
            <a:spAutoFit/>
          </a:bodyPr>
          <a:lstStyle/>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semaphore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a:t>
            </a:r>
          </a:p>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Khởi tạo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15</a:t>
            </a:r>
          </a:p>
        </p:txBody>
      </p:sp>
    </p:spTree>
    <p:extLst>
      <p:ext uri="{BB962C8B-B14F-4D97-AF65-F5344CB8AC3E}">
        <p14:creationId xmlns:p14="http://schemas.microsoft.com/office/powerpoint/2010/main" val="219634017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18</a:t>
            </a:fld>
            <a:endParaRPr lang="en-VN" dirty="0"/>
          </a:p>
        </p:txBody>
      </p:sp>
      <p:sp>
        <p:nvSpPr>
          <p:cNvPr id="16" name="Left Bracket 15">
            <a:extLst>
              <a:ext uri="{FF2B5EF4-FFF2-40B4-BE49-F238E27FC236}">
                <a16:creationId xmlns:a16="http://schemas.microsoft.com/office/drawing/2014/main" id="{BDB011D8-6896-8F30-7F61-A7C2985F073C}"/>
              </a:ext>
            </a:extLst>
          </p:cNvPr>
          <p:cNvSpPr/>
          <p:nvPr/>
        </p:nvSpPr>
        <p:spPr>
          <a:xfrm rot="16200000">
            <a:off x="2904946" y="1683289"/>
            <a:ext cx="2326303" cy="5476566"/>
          </a:xfrm>
          <a:prstGeom prst="leftBracket">
            <a:avLst>
              <a:gd name="adj" fmla="val 0"/>
            </a:avLst>
          </a:prstGeom>
          <a:ln w="25400" cap="rnd">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4" name="Half Frame 13">
            <a:extLst>
              <a:ext uri="{FF2B5EF4-FFF2-40B4-BE49-F238E27FC236}">
                <a16:creationId xmlns:a16="http://schemas.microsoft.com/office/drawing/2014/main" id="{C9905127-F6C4-BDD8-CFF5-21DC73569503}"/>
              </a:ext>
            </a:extLst>
          </p:cNvPr>
          <p:cNvSpPr/>
          <p:nvPr/>
        </p:nvSpPr>
        <p:spPr>
          <a:xfrm rot="2700000">
            <a:off x="1701279" y="1055527"/>
            <a:ext cx="4740544" cy="4750317"/>
          </a:xfrm>
          <a:custGeom>
            <a:avLst/>
            <a:gdLst>
              <a:gd name="connsiteX0" fmla="*/ 0 w 4225413"/>
              <a:gd name="connsiteY0" fmla="*/ 0 h 4225413"/>
              <a:gd name="connsiteX1" fmla="*/ 4225413 w 4225413"/>
              <a:gd name="connsiteY1" fmla="*/ 0 h 4225413"/>
              <a:gd name="connsiteX2" fmla="*/ 4136933 w 4225413"/>
              <a:gd name="connsiteY2" fmla="*/ 88480 h 4225413"/>
              <a:gd name="connsiteX3" fmla="*/ 95832 w 4225413"/>
              <a:gd name="connsiteY3" fmla="*/ 88480 h 4225413"/>
              <a:gd name="connsiteX4" fmla="*/ 95832 w 4225413"/>
              <a:gd name="connsiteY4" fmla="*/ 4129581 h 4225413"/>
              <a:gd name="connsiteX5" fmla="*/ 0 w 4225413"/>
              <a:gd name="connsiteY5" fmla="*/ 4225413 h 4225413"/>
              <a:gd name="connsiteX6" fmla="*/ 0 w 4225413"/>
              <a:gd name="connsiteY6" fmla="*/ 0 h 4225413"/>
              <a:gd name="connsiteX0" fmla="*/ 1517374 w 5742787"/>
              <a:gd name="connsiteY0" fmla="*/ 0 h 4129581"/>
              <a:gd name="connsiteX1" fmla="*/ 5742787 w 5742787"/>
              <a:gd name="connsiteY1" fmla="*/ 0 h 4129581"/>
              <a:gd name="connsiteX2" fmla="*/ 5654307 w 5742787"/>
              <a:gd name="connsiteY2" fmla="*/ 88480 h 4129581"/>
              <a:gd name="connsiteX3" fmla="*/ 1613206 w 5742787"/>
              <a:gd name="connsiteY3" fmla="*/ 88480 h 4129581"/>
              <a:gd name="connsiteX4" fmla="*/ 1613206 w 5742787"/>
              <a:gd name="connsiteY4" fmla="*/ 4129581 h 4129581"/>
              <a:gd name="connsiteX5" fmla="*/ 0 w 5742787"/>
              <a:gd name="connsiteY5" fmla="*/ 3542334 h 4129581"/>
              <a:gd name="connsiteX6" fmla="*/ 1517374 w 5742787"/>
              <a:gd name="connsiteY6" fmla="*/ 0 h 4129581"/>
              <a:gd name="connsiteX0" fmla="*/ 1517374 w 5742787"/>
              <a:gd name="connsiteY0" fmla="*/ 0 h 3542334"/>
              <a:gd name="connsiteX1" fmla="*/ 5742787 w 5742787"/>
              <a:gd name="connsiteY1" fmla="*/ 0 h 3542334"/>
              <a:gd name="connsiteX2" fmla="*/ 5654307 w 5742787"/>
              <a:gd name="connsiteY2" fmla="*/ 88480 h 3542334"/>
              <a:gd name="connsiteX3" fmla="*/ 1613206 w 5742787"/>
              <a:gd name="connsiteY3" fmla="*/ 88480 h 3542334"/>
              <a:gd name="connsiteX4" fmla="*/ 283549 w 5742787"/>
              <a:gd name="connsiteY4" fmla="*/ 3248357 h 3542334"/>
              <a:gd name="connsiteX5" fmla="*/ 0 w 5742787"/>
              <a:gd name="connsiteY5" fmla="*/ 3542334 h 3542334"/>
              <a:gd name="connsiteX6" fmla="*/ 1517374 w 5742787"/>
              <a:gd name="connsiteY6" fmla="*/ 0 h 3542334"/>
              <a:gd name="connsiteX0" fmla="*/ 1517374 w 5654307"/>
              <a:gd name="connsiteY0" fmla="*/ 1527803 h 5070137"/>
              <a:gd name="connsiteX1" fmla="*/ 5059709 w 5654307"/>
              <a:gd name="connsiteY1" fmla="*/ 0 h 5070137"/>
              <a:gd name="connsiteX2" fmla="*/ 5654307 w 5654307"/>
              <a:gd name="connsiteY2" fmla="*/ 1616283 h 5070137"/>
              <a:gd name="connsiteX3" fmla="*/ 1613206 w 5654307"/>
              <a:gd name="connsiteY3" fmla="*/ 1616283 h 5070137"/>
              <a:gd name="connsiteX4" fmla="*/ 283549 w 5654307"/>
              <a:gd name="connsiteY4" fmla="*/ 4776160 h 5070137"/>
              <a:gd name="connsiteX5" fmla="*/ 0 w 5654307"/>
              <a:gd name="connsiteY5" fmla="*/ 5070137 h 5070137"/>
              <a:gd name="connsiteX6" fmla="*/ 1517374 w 5654307"/>
              <a:gd name="connsiteY6" fmla="*/ 1527803 h 5070137"/>
              <a:gd name="connsiteX0" fmla="*/ 1517374 w 5059709"/>
              <a:gd name="connsiteY0" fmla="*/ 1527803 h 5070137"/>
              <a:gd name="connsiteX1" fmla="*/ 5059709 w 5059709"/>
              <a:gd name="connsiteY1" fmla="*/ 0 h 5070137"/>
              <a:gd name="connsiteX2" fmla="*/ 4783512 w 5059709"/>
              <a:gd name="connsiteY2" fmla="*/ 297056 h 5070137"/>
              <a:gd name="connsiteX3" fmla="*/ 1613206 w 5059709"/>
              <a:gd name="connsiteY3" fmla="*/ 1616283 h 5070137"/>
              <a:gd name="connsiteX4" fmla="*/ 283549 w 5059709"/>
              <a:gd name="connsiteY4" fmla="*/ 4776160 h 5070137"/>
              <a:gd name="connsiteX5" fmla="*/ 0 w 5059709"/>
              <a:gd name="connsiteY5" fmla="*/ 5070137 h 5070137"/>
              <a:gd name="connsiteX6" fmla="*/ 1517374 w 5059709"/>
              <a:gd name="connsiteY6" fmla="*/ 1527803 h 50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59709" h="5070137">
                <a:moveTo>
                  <a:pt x="1517374" y="1527803"/>
                </a:moveTo>
                <a:lnTo>
                  <a:pt x="5059709" y="0"/>
                </a:lnTo>
                <a:lnTo>
                  <a:pt x="4783512" y="297056"/>
                </a:lnTo>
                <a:lnTo>
                  <a:pt x="1613206" y="1616283"/>
                </a:lnTo>
                <a:lnTo>
                  <a:pt x="283549" y="4776160"/>
                </a:lnTo>
                <a:lnTo>
                  <a:pt x="0" y="5070137"/>
                </a:lnTo>
                <a:lnTo>
                  <a:pt x="1517374" y="1527803"/>
                </a:lnTo>
                <a:close/>
              </a:path>
            </a:pathLst>
          </a:cu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solidFill>
                <a:schemeClr val="tx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19E69455-6EC7-5301-C863-6311D2784148}"/>
              </a:ext>
            </a:extLst>
          </p:cNvPr>
          <p:cNvSpPr txBox="1"/>
          <p:nvPr/>
        </p:nvSpPr>
        <p:spPr>
          <a:xfrm>
            <a:off x="2872897" y="2926804"/>
            <a:ext cx="2390398" cy="646331"/>
          </a:xfrm>
          <a:prstGeom prst="rect">
            <a:avLst/>
          </a:prstGeom>
          <a:noFill/>
        </p:spPr>
        <p:txBody>
          <a:bodyPr wrap="none" rtlCol="0">
            <a:spAutoFit/>
          </a:bodyPr>
          <a:lstStyle/>
          <a:p>
            <a:pPr algn="ctr"/>
            <a:r>
              <a:rPr lang="en-VN" sz="3600" b="1" dirty="0">
                <a:latin typeface="Times New Roman" panose="02020603050405020304" pitchFamily="18" charset="0"/>
                <a:cs typeface="Times New Roman" panose="02020603050405020304" pitchFamily="18" charset="0"/>
              </a:rPr>
              <a:t>Restaurant</a:t>
            </a:r>
          </a:p>
        </p:txBody>
      </p:sp>
      <p:cxnSp>
        <p:nvCxnSpPr>
          <p:cNvPr id="19" name="Straight Connector 18">
            <a:extLst>
              <a:ext uri="{FF2B5EF4-FFF2-40B4-BE49-F238E27FC236}">
                <a16:creationId xmlns:a16="http://schemas.microsoft.com/office/drawing/2014/main" id="{60710E6B-E919-5288-D8CF-BDAB722BB36D}"/>
              </a:ext>
            </a:extLst>
          </p:cNvPr>
          <p:cNvCxnSpPr>
            <a:cxnSpLocks/>
          </p:cNvCxnSpPr>
          <p:nvPr/>
        </p:nvCxnSpPr>
        <p:spPr>
          <a:xfrm>
            <a:off x="1839482" y="3590037"/>
            <a:ext cx="4457229" cy="0"/>
          </a:xfrm>
          <a:prstGeom prst="line">
            <a:avLst/>
          </a:prstGeom>
          <a:ln w="19050" cap="rnd">
            <a:roun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E225B58-A5A7-D87C-F3AA-325DF1504406}"/>
              </a:ext>
            </a:extLst>
          </p:cNvPr>
          <p:cNvSpPr/>
          <p:nvPr/>
        </p:nvSpPr>
        <p:spPr>
          <a:xfrm>
            <a:off x="1839482"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Oval 20">
            <a:extLst>
              <a:ext uri="{FF2B5EF4-FFF2-40B4-BE49-F238E27FC236}">
                <a16:creationId xmlns:a16="http://schemas.microsoft.com/office/drawing/2014/main" id="{DACA967E-D872-EB8F-D6D4-8AF4D1F7C3EA}"/>
              </a:ext>
            </a:extLst>
          </p:cNvPr>
          <p:cNvSpPr/>
          <p:nvPr/>
        </p:nvSpPr>
        <p:spPr>
          <a:xfrm>
            <a:off x="2853609" y="3786280"/>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C306CC0A-0AC8-C4C4-3CB7-A105FBDE5EFD}"/>
              </a:ext>
            </a:extLst>
          </p:cNvPr>
          <p:cNvSpPr/>
          <p:nvPr/>
        </p:nvSpPr>
        <p:spPr>
          <a:xfrm>
            <a:off x="3867736" y="378627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Oval 22">
            <a:extLst>
              <a:ext uri="{FF2B5EF4-FFF2-40B4-BE49-F238E27FC236}">
                <a16:creationId xmlns:a16="http://schemas.microsoft.com/office/drawing/2014/main" id="{A7EC3F93-061B-9462-9D5F-069C46FE6EA6}"/>
              </a:ext>
            </a:extLst>
          </p:cNvPr>
          <p:cNvSpPr/>
          <p:nvPr/>
        </p:nvSpPr>
        <p:spPr>
          <a:xfrm>
            <a:off x="4881862" y="378627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375D1582-5667-DCE7-400E-B67CC5E85575}"/>
              </a:ext>
            </a:extLst>
          </p:cNvPr>
          <p:cNvSpPr/>
          <p:nvPr/>
        </p:nvSpPr>
        <p:spPr>
          <a:xfrm>
            <a:off x="5895987" y="378627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E3239CC4-29CB-FBDF-C17B-2033649EEACA}"/>
              </a:ext>
            </a:extLst>
          </p:cNvPr>
          <p:cNvSpPr/>
          <p:nvPr/>
        </p:nvSpPr>
        <p:spPr>
          <a:xfrm>
            <a:off x="1839482" y="4387020"/>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6" name="Oval 45">
            <a:extLst>
              <a:ext uri="{FF2B5EF4-FFF2-40B4-BE49-F238E27FC236}">
                <a16:creationId xmlns:a16="http://schemas.microsoft.com/office/drawing/2014/main" id="{56D88A97-6BBE-822C-901B-FA54C41A23E8}"/>
              </a:ext>
            </a:extLst>
          </p:cNvPr>
          <p:cNvSpPr/>
          <p:nvPr/>
        </p:nvSpPr>
        <p:spPr>
          <a:xfrm>
            <a:off x="2853609" y="438701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7" name="Oval 46">
            <a:extLst>
              <a:ext uri="{FF2B5EF4-FFF2-40B4-BE49-F238E27FC236}">
                <a16:creationId xmlns:a16="http://schemas.microsoft.com/office/drawing/2014/main" id="{CDF3CB16-73FE-8123-6952-4E1E96FAAC47}"/>
              </a:ext>
            </a:extLst>
          </p:cNvPr>
          <p:cNvSpPr/>
          <p:nvPr/>
        </p:nvSpPr>
        <p:spPr>
          <a:xfrm>
            <a:off x="3867736" y="438701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8" name="Oval 47">
            <a:extLst>
              <a:ext uri="{FF2B5EF4-FFF2-40B4-BE49-F238E27FC236}">
                <a16:creationId xmlns:a16="http://schemas.microsoft.com/office/drawing/2014/main" id="{5B0F257B-202D-6D68-335F-18AFDBD49F6B}"/>
              </a:ext>
            </a:extLst>
          </p:cNvPr>
          <p:cNvSpPr/>
          <p:nvPr/>
        </p:nvSpPr>
        <p:spPr>
          <a:xfrm>
            <a:off x="4881862" y="438701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9" name="Oval 48">
            <a:extLst>
              <a:ext uri="{FF2B5EF4-FFF2-40B4-BE49-F238E27FC236}">
                <a16:creationId xmlns:a16="http://schemas.microsoft.com/office/drawing/2014/main" id="{CBCE0588-96DB-F6E1-F3D5-FBA5A6D17B08}"/>
              </a:ext>
            </a:extLst>
          </p:cNvPr>
          <p:cNvSpPr/>
          <p:nvPr/>
        </p:nvSpPr>
        <p:spPr>
          <a:xfrm>
            <a:off x="5895987" y="4387016"/>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92653B63-FADD-AF37-C051-1D95229355E2}"/>
              </a:ext>
            </a:extLst>
          </p:cNvPr>
          <p:cNvSpPr/>
          <p:nvPr/>
        </p:nvSpPr>
        <p:spPr>
          <a:xfrm>
            <a:off x="1839482" y="498775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1" name="Oval 50">
            <a:extLst>
              <a:ext uri="{FF2B5EF4-FFF2-40B4-BE49-F238E27FC236}">
                <a16:creationId xmlns:a16="http://schemas.microsoft.com/office/drawing/2014/main" id="{75D107AE-A8CE-FCF3-F4AD-25FA4C257D50}"/>
              </a:ext>
            </a:extLst>
          </p:cNvPr>
          <p:cNvSpPr/>
          <p:nvPr/>
        </p:nvSpPr>
        <p:spPr>
          <a:xfrm>
            <a:off x="2853609" y="498775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2" name="Oval 51">
            <a:extLst>
              <a:ext uri="{FF2B5EF4-FFF2-40B4-BE49-F238E27FC236}">
                <a16:creationId xmlns:a16="http://schemas.microsoft.com/office/drawing/2014/main" id="{DB01FC87-30B8-5984-BE38-3797A975327A}"/>
              </a:ext>
            </a:extLst>
          </p:cNvPr>
          <p:cNvSpPr/>
          <p:nvPr/>
        </p:nvSpPr>
        <p:spPr>
          <a:xfrm>
            <a:off x="3867736" y="498775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1792A9DA-A697-9CF2-FFFE-3A08215D7039}"/>
              </a:ext>
            </a:extLst>
          </p:cNvPr>
          <p:cNvSpPr/>
          <p:nvPr/>
        </p:nvSpPr>
        <p:spPr>
          <a:xfrm>
            <a:off x="4881862" y="4987756"/>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4" name="Oval 53">
            <a:extLst>
              <a:ext uri="{FF2B5EF4-FFF2-40B4-BE49-F238E27FC236}">
                <a16:creationId xmlns:a16="http://schemas.microsoft.com/office/drawing/2014/main" id="{81D57EEA-3BEE-9B60-F4CF-92DDB022C347}"/>
              </a:ext>
            </a:extLst>
          </p:cNvPr>
          <p:cNvSpPr/>
          <p:nvPr/>
        </p:nvSpPr>
        <p:spPr>
          <a:xfrm>
            <a:off x="5895987" y="4987755"/>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B2852940-9878-0E62-DA38-C27E8AA73933}"/>
              </a:ext>
            </a:extLst>
          </p:cNvPr>
          <p:cNvSpPr txBox="1"/>
          <p:nvPr/>
        </p:nvSpPr>
        <p:spPr>
          <a:xfrm>
            <a:off x="7670241" y="2056240"/>
            <a:ext cx="3643946" cy="646331"/>
          </a:xfrm>
          <a:prstGeom prst="rect">
            <a:avLst/>
          </a:prstGeom>
          <a:noFill/>
        </p:spPr>
        <p:txBody>
          <a:bodyPr wrap="none" rtlCol="0">
            <a:spAutoFit/>
          </a:bodyPr>
          <a:lstStyle/>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semaphore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a:t>
            </a:r>
          </a:p>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Khởi tạo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15</a:t>
            </a:r>
          </a:p>
        </p:txBody>
      </p:sp>
      <p:sp>
        <p:nvSpPr>
          <p:cNvPr id="57" name="TextBox 56">
            <a:extLst>
              <a:ext uri="{FF2B5EF4-FFF2-40B4-BE49-F238E27FC236}">
                <a16:creationId xmlns:a16="http://schemas.microsoft.com/office/drawing/2014/main" id="{2599E667-68BF-175B-5062-08757D518BAF}"/>
              </a:ext>
            </a:extLst>
          </p:cNvPr>
          <p:cNvSpPr txBox="1"/>
          <p:nvPr/>
        </p:nvSpPr>
        <p:spPr>
          <a:xfrm>
            <a:off x="7681589" y="3752810"/>
            <a:ext cx="1710725"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Khách P1 đến</a:t>
            </a:r>
          </a:p>
        </p:txBody>
      </p:sp>
      <p:sp>
        <p:nvSpPr>
          <p:cNvPr id="58" name="TextBox 57">
            <a:extLst>
              <a:ext uri="{FF2B5EF4-FFF2-40B4-BE49-F238E27FC236}">
                <a16:creationId xmlns:a16="http://schemas.microsoft.com/office/drawing/2014/main" id="{29A79F16-2B54-EAA6-2C36-B89B75DB562B}"/>
              </a:ext>
            </a:extLst>
          </p:cNvPr>
          <p:cNvSpPr txBox="1"/>
          <p:nvPr/>
        </p:nvSpPr>
        <p:spPr>
          <a:xfrm>
            <a:off x="8052632" y="4221420"/>
            <a:ext cx="4044697" cy="646331"/>
          </a:xfrm>
          <a:prstGeom prst="rect">
            <a:avLst/>
          </a:prstGeom>
          <a:noFill/>
        </p:spPr>
        <p:txBody>
          <a:bodyPr wrap="none" rtlCol="0">
            <a:spAutoFit/>
          </a:bodyPr>
          <a:lstStyle/>
          <a:p>
            <a:pPr algn="l"/>
            <a:r>
              <a:rPr lang="en-VN" dirty="0">
                <a:latin typeface="Courier New" panose="02070309020205020404" pitchFamily="49" charset="0"/>
                <a:cs typeface="Courier New" panose="02070309020205020404" pitchFamily="49" charset="0"/>
              </a:rPr>
              <a:t>wait(freeTable);</a:t>
            </a:r>
          </a:p>
          <a:p>
            <a:pPr algn="l"/>
            <a:r>
              <a:rPr lang="en-VN" dirty="0">
                <a:latin typeface="Courier New" panose="02070309020205020404" pitchFamily="49" charset="0"/>
                <a:cs typeface="Courier New" panose="02070309020205020404" pitchFamily="49" charset="0"/>
              </a:rPr>
              <a:t>&lt;dùng bữa&gt;;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14</a:t>
            </a:r>
          </a:p>
        </p:txBody>
      </p:sp>
    </p:spTree>
    <p:extLst>
      <p:ext uri="{BB962C8B-B14F-4D97-AF65-F5344CB8AC3E}">
        <p14:creationId xmlns:p14="http://schemas.microsoft.com/office/powerpoint/2010/main" val="303850631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19</a:t>
            </a:fld>
            <a:endParaRPr lang="en-VN" dirty="0"/>
          </a:p>
        </p:txBody>
      </p:sp>
      <p:sp>
        <p:nvSpPr>
          <p:cNvPr id="16" name="Left Bracket 15">
            <a:extLst>
              <a:ext uri="{FF2B5EF4-FFF2-40B4-BE49-F238E27FC236}">
                <a16:creationId xmlns:a16="http://schemas.microsoft.com/office/drawing/2014/main" id="{BDB011D8-6896-8F30-7F61-A7C2985F073C}"/>
              </a:ext>
            </a:extLst>
          </p:cNvPr>
          <p:cNvSpPr/>
          <p:nvPr/>
        </p:nvSpPr>
        <p:spPr>
          <a:xfrm rot="16200000">
            <a:off x="2904946" y="1683289"/>
            <a:ext cx="2326303" cy="5476566"/>
          </a:xfrm>
          <a:prstGeom prst="leftBracket">
            <a:avLst>
              <a:gd name="adj" fmla="val 0"/>
            </a:avLst>
          </a:prstGeom>
          <a:ln w="25400" cap="rnd">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4" name="Half Frame 13">
            <a:extLst>
              <a:ext uri="{FF2B5EF4-FFF2-40B4-BE49-F238E27FC236}">
                <a16:creationId xmlns:a16="http://schemas.microsoft.com/office/drawing/2014/main" id="{C9905127-F6C4-BDD8-CFF5-21DC73569503}"/>
              </a:ext>
            </a:extLst>
          </p:cNvPr>
          <p:cNvSpPr/>
          <p:nvPr/>
        </p:nvSpPr>
        <p:spPr>
          <a:xfrm rot="2700000">
            <a:off x="1701279" y="1055527"/>
            <a:ext cx="4740544" cy="4750317"/>
          </a:xfrm>
          <a:custGeom>
            <a:avLst/>
            <a:gdLst>
              <a:gd name="connsiteX0" fmla="*/ 0 w 4225413"/>
              <a:gd name="connsiteY0" fmla="*/ 0 h 4225413"/>
              <a:gd name="connsiteX1" fmla="*/ 4225413 w 4225413"/>
              <a:gd name="connsiteY1" fmla="*/ 0 h 4225413"/>
              <a:gd name="connsiteX2" fmla="*/ 4136933 w 4225413"/>
              <a:gd name="connsiteY2" fmla="*/ 88480 h 4225413"/>
              <a:gd name="connsiteX3" fmla="*/ 95832 w 4225413"/>
              <a:gd name="connsiteY3" fmla="*/ 88480 h 4225413"/>
              <a:gd name="connsiteX4" fmla="*/ 95832 w 4225413"/>
              <a:gd name="connsiteY4" fmla="*/ 4129581 h 4225413"/>
              <a:gd name="connsiteX5" fmla="*/ 0 w 4225413"/>
              <a:gd name="connsiteY5" fmla="*/ 4225413 h 4225413"/>
              <a:gd name="connsiteX6" fmla="*/ 0 w 4225413"/>
              <a:gd name="connsiteY6" fmla="*/ 0 h 4225413"/>
              <a:gd name="connsiteX0" fmla="*/ 1517374 w 5742787"/>
              <a:gd name="connsiteY0" fmla="*/ 0 h 4129581"/>
              <a:gd name="connsiteX1" fmla="*/ 5742787 w 5742787"/>
              <a:gd name="connsiteY1" fmla="*/ 0 h 4129581"/>
              <a:gd name="connsiteX2" fmla="*/ 5654307 w 5742787"/>
              <a:gd name="connsiteY2" fmla="*/ 88480 h 4129581"/>
              <a:gd name="connsiteX3" fmla="*/ 1613206 w 5742787"/>
              <a:gd name="connsiteY3" fmla="*/ 88480 h 4129581"/>
              <a:gd name="connsiteX4" fmla="*/ 1613206 w 5742787"/>
              <a:gd name="connsiteY4" fmla="*/ 4129581 h 4129581"/>
              <a:gd name="connsiteX5" fmla="*/ 0 w 5742787"/>
              <a:gd name="connsiteY5" fmla="*/ 3542334 h 4129581"/>
              <a:gd name="connsiteX6" fmla="*/ 1517374 w 5742787"/>
              <a:gd name="connsiteY6" fmla="*/ 0 h 4129581"/>
              <a:gd name="connsiteX0" fmla="*/ 1517374 w 5742787"/>
              <a:gd name="connsiteY0" fmla="*/ 0 h 3542334"/>
              <a:gd name="connsiteX1" fmla="*/ 5742787 w 5742787"/>
              <a:gd name="connsiteY1" fmla="*/ 0 h 3542334"/>
              <a:gd name="connsiteX2" fmla="*/ 5654307 w 5742787"/>
              <a:gd name="connsiteY2" fmla="*/ 88480 h 3542334"/>
              <a:gd name="connsiteX3" fmla="*/ 1613206 w 5742787"/>
              <a:gd name="connsiteY3" fmla="*/ 88480 h 3542334"/>
              <a:gd name="connsiteX4" fmla="*/ 283549 w 5742787"/>
              <a:gd name="connsiteY4" fmla="*/ 3248357 h 3542334"/>
              <a:gd name="connsiteX5" fmla="*/ 0 w 5742787"/>
              <a:gd name="connsiteY5" fmla="*/ 3542334 h 3542334"/>
              <a:gd name="connsiteX6" fmla="*/ 1517374 w 5742787"/>
              <a:gd name="connsiteY6" fmla="*/ 0 h 3542334"/>
              <a:gd name="connsiteX0" fmla="*/ 1517374 w 5654307"/>
              <a:gd name="connsiteY0" fmla="*/ 1527803 h 5070137"/>
              <a:gd name="connsiteX1" fmla="*/ 5059709 w 5654307"/>
              <a:gd name="connsiteY1" fmla="*/ 0 h 5070137"/>
              <a:gd name="connsiteX2" fmla="*/ 5654307 w 5654307"/>
              <a:gd name="connsiteY2" fmla="*/ 1616283 h 5070137"/>
              <a:gd name="connsiteX3" fmla="*/ 1613206 w 5654307"/>
              <a:gd name="connsiteY3" fmla="*/ 1616283 h 5070137"/>
              <a:gd name="connsiteX4" fmla="*/ 283549 w 5654307"/>
              <a:gd name="connsiteY4" fmla="*/ 4776160 h 5070137"/>
              <a:gd name="connsiteX5" fmla="*/ 0 w 5654307"/>
              <a:gd name="connsiteY5" fmla="*/ 5070137 h 5070137"/>
              <a:gd name="connsiteX6" fmla="*/ 1517374 w 5654307"/>
              <a:gd name="connsiteY6" fmla="*/ 1527803 h 5070137"/>
              <a:gd name="connsiteX0" fmla="*/ 1517374 w 5059709"/>
              <a:gd name="connsiteY0" fmla="*/ 1527803 h 5070137"/>
              <a:gd name="connsiteX1" fmla="*/ 5059709 w 5059709"/>
              <a:gd name="connsiteY1" fmla="*/ 0 h 5070137"/>
              <a:gd name="connsiteX2" fmla="*/ 4783512 w 5059709"/>
              <a:gd name="connsiteY2" fmla="*/ 297056 h 5070137"/>
              <a:gd name="connsiteX3" fmla="*/ 1613206 w 5059709"/>
              <a:gd name="connsiteY3" fmla="*/ 1616283 h 5070137"/>
              <a:gd name="connsiteX4" fmla="*/ 283549 w 5059709"/>
              <a:gd name="connsiteY4" fmla="*/ 4776160 h 5070137"/>
              <a:gd name="connsiteX5" fmla="*/ 0 w 5059709"/>
              <a:gd name="connsiteY5" fmla="*/ 5070137 h 5070137"/>
              <a:gd name="connsiteX6" fmla="*/ 1517374 w 5059709"/>
              <a:gd name="connsiteY6" fmla="*/ 1527803 h 50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59709" h="5070137">
                <a:moveTo>
                  <a:pt x="1517374" y="1527803"/>
                </a:moveTo>
                <a:lnTo>
                  <a:pt x="5059709" y="0"/>
                </a:lnTo>
                <a:lnTo>
                  <a:pt x="4783512" y="297056"/>
                </a:lnTo>
                <a:lnTo>
                  <a:pt x="1613206" y="1616283"/>
                </a:lnTo>
                <a:lnTo>
                  <a:pt x="283549" y="4776160"/>
                </a:lnTo>
                <a:lnTo>
                  <a:pt x="0" y="5070137"/>
                </a:lnTo>
                <a:lnTo>
                  <a:pt x="1517374" y="1527803"/>
                </a:lnTo>
                <a:close/>
              </a:path>
            </a:pathLst>
          </a:cu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solidFill>
                <a:schemeClr val="tx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19E69455-6EC7-5301-C863-6311D2784148}"/>
              </a:ext>
            </a:extLst>
          </p:cNvPr>
          <p:cNvSpPr txBox="1"/>
          <p:nvPr/>
        </p:nvSpPr>
        <p:spPr>
          <a:xfrm>
            <a:off x="2872897" y="2926804"/>
            <a:ext cx="2390398" cy="646331"/>
          </a:xfrm>
          <a:prstGeom prst="rect">
            <a:avLst/>
          </a:prstGeom>
          <a:noFill/>
        </p:spPr>
        <p:txBody>
          <a:bodyPr wrap="none" rtlCol="0">
            <a:spAutoFit/>
          </a:bodyPr>
          <a:lstStyle/>
          <a:p>
            <a:pPr algn="ctr"/>
            <a:r>
              <a:rPr lang="en-VN" sz="3600" b="1" dirty="0">
                <a:latin typeface="Times New Roman" panose="02020603050405020304" pitchFamily="18" charset="0"/>
                <a:cs typeface="Times New Roman" panose="02020603050405020304" pitchFamily="18" charset="0"/>
              </a:rPr>
              <a:t>Restaurant</a:t>
            </a:r>
          </a:p>
        </p:txBody>
      </p:sp>
      <p:cxnSp>
        <p:nvCxnSpPr>
          <p:cNvPr id="19" name="Straight Connector 18">
            <a:extLst>
              <a:ext uri="{FF2B5EF4-FFF2-40B4-BE49-F238E27FC236}">
                <a16:creationId xmlns:a16="http://schemas.microsoft.com/office/drawing/2014/main" id="{60710E6B-E919-5288-D8CF-BDAB722BB36D}"/>
              </a:ext>
            </a:extLst>
          </p:cNvPr>
          <p:cNvCxnSpPr>
            <a:cxnSpLocks/>
          </p:cNvCxnSpPr>
          <p:nvPr/>
        </p:nvCxnSpPr>
        <p:spPr>
          <a:xfrm>
            <a:off x="1839482" y="3590037"/>
            <a:ext cx="4457229" cy="0"/>
          </a:xfrm>
          <a:prstGeom prst="line">
            <a:avLst/>
          </a:prstGeom>
          <a:ln w="19050" cap="rnd">
            <a:roun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E225B58-A5A7-D87C-F3AA-325DF1504406}"/>
              </a:ext>
            </a:extLst>
          </p:cNvPr>
          <p:cNvSpPr/>
          <p:nvPr/>
        </p:nvSpPr>
        <p:spPr>
          <a:xfrm>
            <a:off x="1839482" y="3786280"/>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Oval 20">
            <a:extLst>
              <a:ext uri="{FF2B5EF4-FFF2-40B4-BE49-F238E27FC236}">
                <a16:creationId xmlns:a16="http://schemas.microsoft.com/office/drawing/2014/main" id="{DACA967E-D872-EB8F-D6D4-8AF4D1F7C3EA}"/>
              </a:ext>
            </a:extLst>
          </p:cNvPr>
          <p:cNvSpPr/>
          <p:nvPr/>
        </p:nvSpPr>
        <p:spPr>
          <a:xfrm>
            <a:off x="2853609" y="3786280"/>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C306CC0A-0AC8-C4C4-3CB7-A105FBDE5EFD}"/>
              </a:ext>
            </a:extLst>
          </p:cNvPr>
          <p:cNvSpPr/>
          <p:nvPr/>
        </p:nvSpPr>
        <p:spPr>
          <a:xfrm>
            <a:off x="3867736" y="378627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Oval 22">
            <a:extLst>
              <a:ext uri="{FF2B5EF4-FFF2-40B4-BE49-F238E27FC236}">
                <a16:creationId xmlns:a16="http://schemas.microsoft.com/office/drawing/2014/main" id="{A7EC3F93-061B-9462-9D5F-069C46FE6EA6}"/>
              </a:ext>
            </a:extLst>
          </p:cNvPr>
          <p:cNvSpPr/>
          <p:nvPr/>
        </p:nvSpPr>
        <p:spPr>
          <a:xfrm>
            <a:off x="4881862" y="378627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375D1582-5667-DCE7-400E-B67CC5E85575}"/>
              </a:ext>
            </a:extLst>
          </p:cNvPr>
          <p:cNvSpPr/>
          <p:nvPr/>
        </p:nvSpPr>
        <p:spPr>
          <a:xfrm>
            <a:off x="5895987" y="378627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E3239CC4-29CB-FBDF-C17B-2033649EEACA}"/>
              </a:ext>
            </a:extLst>
          </p:cNvPr>
          <p:cNvSpPr/>
          <p:nvPr/>
        </p:nvSpPr>
        <p:spPr>
          <a:xfrm>
            <a:off x="1839482" y="4387020"/>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6" name="Oval 45">
            <a:extLst>
              <a:ext uri="{FF2B5EF4-FFF2-40B4-BE49-F238E27FC236}">
                <a16:creationId xmlns:a16="http://schemas.microsoft.com/office/drawing/2014/main" id="{56D88A97-6BBE-822C-901B-FA54C41A23E8}"/>
              </a:ext>
            </a:extLst>
          </p:cNvPr>
          <p:cNvSpPr/>
          <p:nvPr/>
        </p:nvSpPr>
        <p:spPr>
          <a:xfrm>
            <a:off x="2853609" y="438701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7" name="Oval 46">
            <a:extLst>
              <a:ext uri="{FF2B5EF4-FFF2-40B4-BE49-F238E27FC236}">
                <a16:creationId xmlns:a16="http://schemas.microsoft.com/office/drawing/2014/main" id="{CDF3CB16-73FE-8123-6952-4E1E96FAAC47}"/>
              </a:ext>
            </a:extLst>
          </p:cNvPr>
          <p:cNvSpPr/>
          <p:nvPr/>
        </p:nvSpPr>
        <p:spPr>
          <a:xfrm>
            <a:off x="3867736" y="438701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8" name="Oval 47">
            <a:extLst>
              <a:ext uri="{FF2B5EF4-FFF2-40B4-BE49-F238E27FC236}">
                <a16:creationId xmlns:a16="http://schemas.microsoft.com/office/drawing/2014/main" id="{5B0F257B-202D-6D68-335F-18AFDBD49F6B}"/>
              </a:ext>
            </a:extLst>
          </p:cNvPr>
          <p:cNvSpPr/>
          <p:nvPr/>
        </p:nvSpPr>
        <p:spPr>
          <a:xfrm>
            <a:off x="4881862" y="438701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9" name="Oval 48">
            <a:extLst>
              <a:ext uri="{FF2B5EF4-FFF2-40B4-BE49-F238E27FC236}">
                <a16:creationId xmlns:a16="http://schemas.microsoft.com/office/drawing/2014/main" id="{CBCE0588-96DB-F6E1-F3D5-FBA5A6D17B08}"/>
              </a:ext>
            </a:extLst>
          </p:cNvPr>
          <p:cNvSpPr/>
          <p:nvPr/>
        </p:nvSpPr>
        <p:spPr>
          <a:xfrm>
            <a:off x="5895987" y="4387016"/>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92653B63-FADD-AF37-C051-1D95229355E2}"/>
              </a:ext>
            </a:extLst>
          </p:cNvPr>
          <p:cNvSpPr/>
          <p:nvPr/>
        </p:nvSpPr>
        <p:spPr>
          <a:xfrm>
            <a:off x="1839482" y="498775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1" name="Oval 50">
            <a:extLst>
              <a:ext uri="{FF2B5EF4-FFF2-40B4-BE49-F238E27FC236}">
                <a16:creationId xmlns:a16="http://schemas.microsoft.com/office/drawing/2014/main" id="{75D107AE-A8CE-FCF3-F4AD-25FA4C257D50}"/>
              </a:ext>
            </a:extLst>
          </p:cNvPr>
          <p:cNvSpPr/>
          <p:nvPr/>
        </p:nvSpPr>
        <p:spPr>
          <a:xfrm>
            <a:off x="2853609" y="498775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2" name="Oval 51">
            <a:extLst>
              <a:ext uri="{FF2B5EF4-FFF2-40B4-BE49-F238E27FC236}">
                <a16:creationId xmlns:a16="http://schemas.microsoft.com/office/drawing/2014/main" id="{DB01FC87-30B8-5984-BE38-3797A975327A}"/>
              </a:ext>
            </a:extLst>
          </p:cNvPr>
          <p:cNvSpPr/>
          <p:nvPr/>
        </p:nvSpPr>
        <p:spPr>
          <a:xfrm>
            <a:off x="3867736" y="498775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1792A9DA-A697-9CF2-FFFE-3A08215D7039}"/>
              </a:ext>
            </a:extLst>
          </p:cNvPr>
          <p:cNvSpPr/>
          <p:nvPr/>
        </p:nvSpPr>
        <p:spPr>
          <a:xfrm>
            <a:off x="4881862" y="4987756"/>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4" name="Oval 53">
            <a:extLst>
              <a:ext uri="{FF2B5EF4-FFF2-40B4-BE49-F238E27FC236}">
                <a16:creationId xmlns:a16="http://schemas.microsoft.com/office/drawing/2014/main" id="{81D57EEA-3BEE-9B60-F4CF-92DDB022C347}"/>
              </a:ext>
            </a:extLst>
          </p:cNvPr>
          <p:cNvSpPr/>
          <p:nvPr/>
        </p:nvSpPr>
        <p:spPr>
          <a:xfrm>
            <a:off x="5895987" y="4987755"/>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B2852940-9878-0E62-DA38-C27E8AA73933}"/>
              </a:ext>
            </a:extLst>
          </p:cNvPr>
          <p:cNvSpPr txBox="1"/>
          <p:nvPr/>
        </p:nvSpPr>
        <p:spPr>
          <a:xfrm>
            <a:off x="7670241" y="2056240"/>
            <a:ext cx="3643946" cy="646331"/>
          </a:xfrm>
          <a:prstGeom prst="rect">
            <a:avLst/>
          </a:prstGeom>
          <a:noFill/>
        </p:spPr>
        <p:txBody>
          <a:bodyPr wrap="none" rtlCol="0">
            <a:spAutoFit/>
          </a:bodyPr>
          <a:lstStyle/>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semaphore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a:t>
            </a:r>
          </a:p>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Khởi tạo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15</a:t>
            </a:r>
          </a:p>
        </p:txBody>
      </p:sp>
      <p:sp>
        <p:nvSpPr>
          <p:cNvPr id="57" name="TextBox 56">
            <a:extLst>
              <a:ext uri="{FF2B5EF4-FFF2-40B4-BE49-F238E27FC236}">
                <a16:creationId xmlns:a16="http://schemas.microsoft.com/office/drawing/2014/main" id="{2599E667-68BF-175B-5062-08757D518BAF}"/>
              </a:ext>
            </a:extLst>
          </p:cNvPr>
          <p:cNvSpPr txBox="1"/>
          <p:nvPr/>
        </p:nvSpPr>
        <p:spPr>
          <a:xfrm>
            <a:off x="7681589" y="3752810"/>
            <a:ext cx="1710725"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Khách P1 đến</a:t>
            </a:r>
          </a:p>
        </p:txBody>
      </p:sp>
      <p:sp>
        <p:nvSpPr>
          <p:cNvPr id="58" name="TextBox 57">
            <a:extLst>
              <a:ext uri="{FF2B5EF4-FFF2-40B4-BE49-F238E27FC236}">
                <a16:creationId xmlns:a16="http://schemas.microsoft.com/office/drawing/2014/main" id="{29A79F16-2B54-EAA6-2C36-B89B75DB562B}"/>
              </a:ext>
            </a:extLst>
          </p:cNvPr>
          <p:cNvSpPr txBox="1"/>
          <p:nvPr/>
        </p:nvSpPr>
        <p:spPr>
          <a:xfrm>
            <a:off x="8052632" y="4221420"/>
            <a:ext cx="4044697" cy="646331"/>
          </a:xfrm>
          <a:prstGeom prst="rect">
            <a:avLst/>
          </a:prstGeom>
          <a:noFill/>
        </p:spPr>
        <p:txBody>
          <a:bodyPr wrap="none" rtlCol="0">
            <a:spAutoFit/>
          </a:bodyPr>
          <a:lstStyle/>
          <a:p>
            <a:pPr algn="l"/>
            <a:r>
              <a:rPr lang="en-VN" dirty="0">
                <a:latin typeface="Courier New" panose="02070309020205020404" pitchFamily="49" charset="0"/>
                <a:cs typeface="Courier New" panose="02070309020205020404" pitchFamily="49" charset="0"/>
              </a:rPr>
              <a:t>wait(freeTable);</a:t>
            </a:r>
          </a:p>
          <a:p>
            <a:pPr algn="l"/>
            <a:r>
              <a:rPr lang="en-VN" dirty="0">
                <a:latin typeface="Courier New" panose="02070309020205020404" pitchFamily="49" charset="0"/>
                <a:cs typeface="Courier New" panose="02070309020205020404" pitchFamily="49" charset="0"/>
              </a:rPr>
              <a:t>&lt;dùng bữa&gt;;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14</a:t>
            </a:r>
          </a:p>
        </p:txBody>
      </p:sp>
      <p:sp>
        <p:nvSpPr>
          <p:cNvPr id="3" name="TextBox 2">
            <a:extLst>
              <a:ext uri="{FF2B5EF4-FFF2-40B4-BE49-F238E27FC236}">
                <a16:creationId xmlns:a16="http://schemas.microsoft.com/office/drawing/2014/main" id="{23181499-EEFE-0EFA-B541-65ACBEE199D4}"/>
              </a:ext>
            </a:extLst>
          </p:cNvPr>
          <p:cNvSpPr txBox="1"/>
          <p:nvPr/>
        </p:nvSpPr>
        <p:spPr>
          <a:xfrm>
            <a:off x="7681589" y="5091239"/>
            <a:ext cx="1505540"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Khách P1 đi</a:t>
            </a:r>
          </a:p>
        </p:txBody>
      </p:sp>
      <p:sp>
        <p:nvSpPr>
          <p:cNvPr id="7" name="TextBox 6">
            <a:extLst>
              <a:ext uri="{FF2B5EF4-FFF2-40B4-BE49-F238E27FC236}">
                <a16:creationId xmlns:a16="http://schemas.microsoft.com/office/drawing/2014/main" id="{C6C7AA55-B819-07D9-8D55-697A31212269}"/>
              </a:ext>
            </a:extLst>
          </p:cNvPr>
          <p:cNvSpPr txBox="1"/>
          <p:nvPr/>
        </p:nvSpPr>
        <p:spPr>
          <a:xfrm>
            <a:off x="8052632" y="5559849"/>
            <a:ext cx="2666114" cy="646331"/>
          </a:xfrm>
          <a:prstGeom prst="rect">
            <a:avLst/>
          </a:prstGeom>
          <a:noFill/>
        </p:spPr>
        <p:txBody>
          <a:bodyPr wrap="none" rtlCol="0">
            <a:spAutoFit/>
          </a:bodyPr>
          <a:lstStyle/>
          <a:p>
            <a:pPr algn="l"/>
            <a:r>
              <a:rPr lang="en-VN" dirty="0">
                <a:latin typeface="Courier New" panose="02070309020205020404" pitchFamily="49" charset="0"/>
                <a:cs typeface="Courier New" panose="02070309020205020404" pitchFamily="49" charset="0"/>
              </a:rPr>
              <a:t>signal(freeTable);</a:t>
            </a:r>
          </a:p>
          <a:p>
            <a:pPr algn="l"/>
            <a:r>
              <a:rPr lang="en-VN" dirty="0">
                <a:latin typeface="Courier New" panose="02070309020205020404" pitchFamily="49" charset="0"/>
                <a:cs typeface="Courier New" panose="02070309020205020404" pitchFamily="49" charset="0"/>
              </a:rPr>
              <a:t>//</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15</a:t>
            </a:r>
          </a:p>
        </p:txBody>
      </p:sp>
    </p:spTree>
    <p:extLst>
      <p:ext uri="{BB962C8B-B14F-4D97-AF65-F5344CB8AC3E}">
        <p14:creationId xmlns:p14="http://schemas.microsoft.com/office/powerpoint/2010/main" val="333210274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CDEF0D46-D754-3CE1-AE63-D6E33190A711}"/>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9C29A8F0-DC1B-7F09-CCE5-E4E700FBD836}"/>
              </a:ext>
            </a:extLst>
          </p:cNvPr>
          <p:cNvSpPr>
            <a:spLocks noGrp="1"/>
          </p:cNvSpPr>
          <p:nvPr>
            <p:ph type="sldNum" sz="quarter" idx="12"/>
          </p:nvPr>
        </p:nvSpPr>
        <p:spPr/>
        <p:txBody>
          <a:bodyPr/>
          <a:lstStyle/>
          <a:p>
            <a:fld id="{D8B0B3AC-44A8-D142-AAF6-9A453466E1A4}" type="slidenum">
              <a:rPr lang="en-VN" smtClean="0"/>
              <a:pPr/>
              <a:t>2</a:t>
            </a:fld>
            <a:endParaRPr lang="en-VN" dirty="0"/>
          </a:p>
        </p:txBody>
      </p:sp>
      <p:sp>
        <p:nvSpPr>
          <p:cNvPr id="3" name="Content Placeholder 2">
            <a:extLst>
              <a:ext uri="{FF2B5EF4-FFF2-40B4-BE49-F238E27FC236}">
                <a16:creationId xmlns:a16="http://schemas.microsoft.com/office/drawing/2014/main" id="{F1B9001B-366E-03C8-58D1-028271D464BE}"/>
              </a:ext>
            </a:extLst>
          </p:cNvPr>
          <p:cNvSpPr>
            <a:spLocks noGrp="1"/>
          </p:cNvSpPr>
          <p:nvPr>
            <p:ph type="body" sz="quarter" idx="13"/>
          </p:nvPr>
        </p:nvSpPr>
        <p:spPr/>
        <p:txBody>
          <a:bodyPr>
            <a:normAutofit/>
          </a:bodyPr>
          <a:lstStyle/>
          <a:p>
            <a:pPr algn="just"/>
            <a:r>
              <a:rPr lang="en-US" sz="2400" dirty="0" err="1"/>
              <a:t>Diễn</a:t>
            </a:r>
            <a:r>
              <a:rPr lang="en-US" sz="2400" dirty="0"/>
              <a:t> </a:t>
            </a:r>
            <a:r>
              <a:rPr lang="en-US" sz="2400" dirty="0" err="1"/>
              <a:t>tả</a:t>
            </a:r>
            <a:r>
              <a:rPr lang="en-US" sz="2400" dirty="0"/>
              <a:t> </a:t>
            </a:r>
            <a:r>
              <a:rPr lang="en-US" sz="2400" dirty="0" err="1"/>
              <a:t>được</a:t>
            </a:r>
            <a:r>
              <a:rPr lang="en-US" sz="2400" dirty="0"/>
              <a:t> </a:t>
            </a:r>
            <a:r>
              <a:rPr lang="en-US" sz="2400" dirty="0" err="1"/>
              <a:t>cơ</a:t>
            </a:r>
            <a:r>
              <a:rPr lang="en-US" sz="2400" dirty="0"/>
              <a:t> </a:t>
            </a:r>
            <a:r>
              <a:rPr lang="en-US" sz="2400" dirty="0" err="1"/>
              <a:t>chế</a:t>
            </a:r>
            <a:r>
              <a:rPr lang="en-US" sz="2400" dirty="0"/>
              <a:t> </a:t>
            </a:r>
            <a:r>
              <a:rPr lang="en-US" sz="2400" dirty="0" err="1"/>
              <a:t>hoạt</a:t>
            </a:r>
            <a:r>
              <a:rPr lang="en-US" sz="2400" dirty="0"/>
              <a:t> </a:t>
            </a:r>
            <a:r>
              <a:rPr lang="en-US" sz="2400" dirty="0" err="1"/>
              <a:t>động</a:t>
            </a:r>
            <a:r>
              <a:rPr lang="en-US" sz="2400" dirty="0"/>
              <a:t> </a:t>
            </a:r>
            <a:r>
              <a:rPr lang="en-US" sz="2400" dirty="0" err="1"/>
              <a:t>của</a:t>
            </a:r>
            <a:r>
              <a:rPr lang="en-US" sz="2400" dirty="0"/>
              <a:t> mutex lock, semaphore </a:t>
            </a:r>
            <a:r>
              <a:rPr lang="en-US" sz="2400" dirty="0" err="1"/>
              <a:t>và</a:t>
            </a:r>
            <a:r>
              <a:rPr lang="en-US" sz="2400" dirty="0"/>
              <a:t> monitor </a:t>
            </a:r>
            <a:r>
              <a:rPr lang="en-US" sz="2400" dirty="0" err="1"/>
              <a:t>trong</a:t>
            </a:r>
            <a:r>
              <a:rPr lang="en-US" sz="2400" dirty="0"/>
              <a:t> </a:t>
            </a:r>
            <a:r>
              <a:rPr lang="en-US" sz="2400" dirty="0" err="1"/>
              <a:t>việc</a:t>
            </a:r>
            <a:r>
              <a:rPr lang="en-US" sz="2400" dirty="0"/>
              <a:t> </a:t>
            </a:r>
            <a:r>
              <a:rPr lang="en-US" sz="2400" dirty="0" err="1"/>
              <a:t>giải</a:t>
            </a:r>
            <a:r>
              <a:rPr lang="en-US" sz="2400" dirty="0"/>
              <a:t> </a:t>
            </a:r>
            <a:r>
              <a:rPr lang="en-US" sz="2400" dirty="0" err="1"/>
              <a:t>quyết</a:t>
            </a:r>
            <a:r>
              <a:rPr lang="en-US" sz="2400" dirty="0"/>
              <a:t> </a:t>
            </a:r>
            <a:r>
              <a:rPr lang="en-US" sz="2400" dirty="0" err="1"/>
              <a:t>bài</a:t>
            </a:r>
            <a:r>
              <a:rPr lang="en-US" sz="2400" dirty="0"/>
              <a:t> </a:t>
            </a:r>
            <a:r>
              <a:rPr lang="en-US" sz="2400" dirty="0" err="1"/>
              <a:t>toán</a:t>
            </a:r>
            <a:r>
              <a:rPr lang="en-US" sz="2400" dirty="0"/>
              <a:t> </a:t>
            </a:r>
            <a:r>
              <a:rPr lang="en-US" sz="2400" dirty="0" err="1"/>
              <a:t>vùng</a:t>
            </a:r>
            <a:r>
              <a:rPr lang="en-US" sz="2400" dirty="0"/>
              <a:t> </a:t>
            </a:r>
            <a:r>
              <a:rPr lang="en-US" sz="2400" dirty="0" err="1"/>
              <a:t>tranh</a:t>
            </a:r>
            <a:r>
              <a:rPr lang="en-US" sz="2400" dirty="0"/>
              <a:t> </a:t>
            </a:r>
            <a:r>
              <a:rPr lang="en-US" sz="2400" dirty="0" err="1"/>
              <a:t>chấp</a:t>
            </a:r>
            <a:endParaRPr lang="en-US" sz="2400" dirty="0"/>
          </a:p>
          <a:p>
            <a:pPr algn="just"/>
            <a:r>
              <a:rPr lang="en-US" sz="2400" dirty="0" err="1"/>
              <a:t>Phân</a:t>
            </a:r>
            <a:r>
              <a:rPr lang="en-US" sz="2400" dirty="0"/>
              <a:t> </a:t>
            </a:r>
            <a:r>
              <a:rPr lang="en-US" sz="2400" dirty="0" err="1"/>
              <a:t>tích</a:t>
            </a:r>
            <a:r>
              <a:rPr lang="en-US" sz="2400" dirty="0"/>
              <a:t> </a:t>
            </a:r>
            <a:r>
              <a:rPr lang="en-US" sz="2400" dirty="0" err="1"/>
              <a:t>chương</a:t>
            </a:r>
            <a:r>
              <a:rPr lang="en-US" sz="2400" dirty="0"/>
              <a:t> </a:t>
            </a:r>
            <a:r>
              <a:rPr lang="en-US" sz="2400" dirty="0" err="1"/>
              <a:t>trình</a:t>
            </a:r>
            <a:r>
              <a:rPr lang="en-US" sz="2400" dirty="0"/>
              <a:t> </a:t>
            </a:r>
            <a:r>
              <a:rPr lang="en-US" sz="2400" dirty="0" err="1"/>
              <a:t>ứng</a:t>
            </a:r>
            <a:r>
              <a:rPr lang="en-US" sz="2400" dirty="0"/>
              <a:t> </a:t>
            </a:r>
            <a:r>
              <a:rPr lang="en-US" sz="2400" dirty="0" err="1"/>
              <a:t>dụng</a:t>
            </a:r>
            <a:r>
              <a:rPr lang="en-US" sz="2400" dirty="0"/>
              <a:t> mutex lock </a:t>
            </a:r>
            <a:r>
              <a:rPr lang="en-US" sz="2400" dirty="0" err="1"/>
              <a:t>và</a:t>
            </a:r>
            <a:r>
              <a:rPr lang="en-US" sz="2400" dirty="0"/>
              <a:t> semaphore</a:t>
            </a:r>
          </a:p>
          <a:p>
            <a:pPr algn="just"/>
            <a:r>
              <a:rPr lang="en-US" sz="2400" dirty="0" err="1"/>
              <a:t>Viết</a:t>
            </a:r>
            <a:r>
              <a:rPr lang="en-US" sz="2400" dirty="0"/>
              <a:t> </a:t>
            </a:r>
            <a:r>
              <a:rPr lang="en-US" sz="2400" dirty="0" err="1"/>
              <a:t>được</a:t>
            </a:r>
            <a:r>
              <a:rPr lang="en-US" sz="2400" dirty="0"/>
              <a:t> </a:t>
            </a:r>
            <a:r>
              <a:rPr lang="en-US" sz="2400" dirty="0" err="1"/>
              <a:t>chương</a:t>
            </a:r>
            <a:r>
              <a:rPr lang="en-US" sz="2400" dirty="0"/>
              <a:t> </a:t>
            </a:r>
            <a:r>
              <a:rPr lang="en-US" sz="2400" dirty="0" err="1"/>
              <a:t>trình</a:t>
            </a:r>
            <a:r>
              <a:rPr lang="en-US" sz="2400" dirty="0"/>
              <a:t> </a:t>
            </a:r>
            <a:r>
              <a:rPr lang="en-US" sz="2400" dirty="0" err="1"/>
              <a:t>sử</a:t>
            </a:r>
            <a:r>
              <a:rPr lang="en-US" sz="2400" dirty="0"/>
              <a:t> </a:t>
            </a:r>
            <a:r>
              <a:rPr lang="en-US" sz="2400" dirty="0" err="1"/>
              <a:t>dụng</a:t>
            </a:r>
            <a:r>
              <a:rPr lang="en-US" sz="2400" dirty="0"/>
              <a:t> mutex lock </a:t>
            </a:r>
            <a:r>
              <a:rPr lang="en-US" sz="2400" dirty="0" err="1"/>
              <a:t>và</a:t>
            </a:r>
            <a:r>
              <a:rPr lang="en-US" sz="2400" dirty="0"/>
              <a:t> semaphore </a:t>
            </a:r>
            <a:r>
              <a:rPr lang="en-US" sz="2400" dirty="0" err="1"/>
              <a:t>để</a:t>
            </a:r>
            <a:r>
              <a:rPr lang="en-US" sz="2400" dirty="0"/>
              <a:t> </a:t>
            </a:r>
            <a:r>
              <a:rPr lang="en-US" sz="2400" dirty="0" err="1"/>
              <a:t>thực</a:t>
            </a:r>
            <a:r>
              <a:rPr lang="en-US" sz="2400" dirty="0"/>
              <a:t> </a:t>
            </a:r>
            <a:r>
              <a:rPr lang="en-US" sz="2400" dirty="0" err="1"/>
              <a:t>hiện</a:t>
            </a:r>
            <a:r>
              <a:rPr lang="en-US" sz="2400" dirty="0"/>
              <a:t> </a:t>
            </a:r>
            <a:r>
              <a:rPr lang="en-US" sz="2400" dirty="0" err="1"/>
              <a:t>đồng</a:t>
            </a:r>
            <a:r>
              <a:rPr lang="en-US" sz="2400" dirty="0"/>
              <a:t> </a:t>
            </a:r>
            <a:r>
              <a:rPr lang="en-US" sz="2400" dirty="0" err="1"/>
              <a:t>bộ</a:t>
            </a:r>
            <a:r>
              <a:rPr lang="en-US" sz="2400" dirty="0"/>
              <a:t> </a:t>
            </a:r>
            <a:r>
              <a:rPr lang="en-US" sz="2400" dirty="0" err="1"/>
              <a:t>thứ</a:t>
            </a:r>
            <a:r>
              <a:rPr lang="en-US" sz="2400" dirty="0"/>
              <a:t> </a:t>
            </a:r>
            <a:r>
              <a:rPr lang="en-US" sz="2400" dirty="0" err="1"/>
              <a:t>tự</a:t>
            </a:r>
            <a:r>
              <a:rPr lang="en-US" sz="2400" dirty="0"/>
              <a:t> </a:t>
            </a:r>
            <a:r>
              <a:rPr lang="en-US" sz="2400" dirty="0" err="1"/>
              <a:t>hoạt</a:t>
            </a:r>
            <a:r>
              <a:rPr lang="en-US" sz="2400" dirty="0"/>
              <a:t> </a:t>
            </a:r>
            <a:r>
              <a:rPr lang="en-US" sz="2400" dirty="0" err="1"/>
              <a:t>động</a:t>
            </a:r>
            <a:r>
              <a:rPr lang="en-US" sz="2400" dirty="0"/>
              <a:t> </a:t>
            </a:r>
            <a:r>
              <a:rPr lang="en-US" sz="2400" dirty="0" err="1"/>
              <a:t>của</a:t>
            </a:r>
            <a:r>
              <a:rPr lang="en-US" sz="2400" dirty="0"/>
              <a:t> </a:t>
            </a:r>
            <a:r>
              <a:rPr lang="en-US" sz="2400" dirty="0" err="1"/>
              <a:t>tiến</a:t>
            </a:r>
            <a:r>
              <a:rPr lang="en-US" sz="2400" dirty="0"/>
              <a:t> </a:t>
            </a:r>
            <a:r>
              <a:rPr lang="en-US" sz="2400" dirty="0" err="1"/>
              <a:t>trình</a:t>
            </a:r>
            <a:r>
              <a:rPr lang="en-US" sz="2400" dirty="0"/>
              <a:t>/</a:t>
            </a:r>
            <a:r>
              <a:rPr lang="en-US" sz="2400" dirty="0" err="1"/>
              <a:t>tiểu</a:t>
            </a:r>
            <a:r>
              <a:rPr lang="en-US" sz="2400" dirty="0"/>
              <a:t> </a:t>
            </a:r>
            <a:r>
              <a:rPr lang="en-US" sz="2400" dirty="0" err="1"/>
              <a:t>trình</a:t>
            </a:r>
            <a:endParaRPr lang="en-US" sz="2400" dirty="0"/>
          </a:p>
          <a:p>
            <a:pPr algn="just"/>
            <a:r>
              <a:rPr lang="en-US" sz="2400" dirty="0" err="1"/>
              <a:t>Trình</a:t>
            </a:r>
            <a:r>
              <a:rPr lang="en-US" sz="2400" dirty="0"/>
              <a:t> </a:t>
            </a:r>
            <a:r>
              <a:rPr lang="en-US" sz="2400" dirty="0" err="1"/>
              <a:t>bày</a:t>
            </a:r>
            <a:r>
              <a:rPr lang="en-US" sz="2400" dirty="0"/>
              <a:t> </a:t>
            </a:r>
            <a:r>
              <a:rPr lang="en-US" sz="2400" dirty="0" err="1"/>
              <a:t>được</a:t>
            </a:r>
            <a:r>
              <a:rPr lang="en-US" sz="2400" dirty="0"/>
              <a:t> </a:t>
            </a:r>
            <a:r>
              <a:rPr lang="en-US" sz="2400" dirty="0" err="1"/>
              <a:t>vấn</a:t>
            </a:r>
            <a:r>
              <a:rPr lang="en-US" sz="2400" dirty="0"/>
              <a:t> </a:t>
            </a:r>
            <a:r>
              <a:rPr lang="en-US" sz="2400" dirty="0" err="1"/>
              <a:t>đề</a:t>
            </a:r>
            <a:r>
              <a:rPr lang="en-US" sz="2400" dirty="0"/>
              <a:t> Liveness </a:t>
            </a:r>
            <a:r>
              <a:rPr lang="en-US" sz="2400" dirty="0" err="1"/>
              <a:t>trong</a:t>
            </a:r>
            <a:r>
              <a:rPr lang="en-US" sz="2400" dirty="0"/>
              <a:t> </a:t>
            </a:r>
            <a:r>
              <a:rPr lang="en-US" sz="2400" dirty="0" err="1"/>
              <a:t>hoạt</a:t>
            </a:r>
            <a:r>
              <a:rPr lang="en-US" sz="2400" dirty="0"/>
              <a:t> </a:t>
            </a:r>
            <a:r>
              <a:rPr lang="en-US" sz="2400" dirty="0" err="1"/>
              <a:t>động</a:t>
            </a:r>
            <a:r>
              <a:rPr lang="en-US" sz="2400" dirty="0"/>
              <a:t> </a:t>
            </a:r>
            <a:r>
              <a:rPr lang="en-US" sz="2400" dirty="0" err="1"/>
              <a:t>đồng</a:t>
            </a:r>
            <a:r>
              <a:rPr lang="en-US" sz="2400" dirty="0"/>
              <a:t> </a:t>
            </a:r>
            <a:r>
              <a:rPr lang="en-US" sz="2400" dirty="0" err="1"/>
              <a:t>bộ</a:t>
            </a:r>
            <a:r>
              <a:rPr lang="en-US" sz="2400" dirty="0"/>
              <a:t> </a:t>
            </a:r>
            <a:r>
              <a:rPr lang="en-US" sz="2400" dirty="0" err="1"/>
              <a:t>tiến</a:t>
            </a:r>
            <a:r>
              <a:rPr lang="en-US" sz="2400" dirty="0"/>
              <a:t> </a:t>
            </a:r>
            <a:r>
              <a:rPr lang="en-US" sz="2400" dirty="0" err="1"/>
              <a:t>trình</a:t>
            </a:r>
            <a:endParaRPr lang="en-US" sz="2400" dirty="0"/>
          </a:p>
        </p:txBody>
      </p:sp>
      <p:sp>
        <p:nvSpPr>
          <p:cNvPr id="7" name="Text Placeholder 6">
            <a:extLst>
              <a:ext uri="{FF2B5EF4-FFF2-40B4-BE49-F238E27FC236}">
                <a16:creationId xmlns:a16="http://schemas.microsoft.com/office/drawing/2014/main" id="{2E586069-5FED-C7E3-E3CB-0F65E194BA88}"/>
              </a:ext>
            </a:extLst>
          </p:cNvPr>
          <p:cNvSpPr>
            <a:spLocks noGrp="1"/>
          </p:cNvSpPr>
          <p:nvPr>
            <p:ph type="body" sz="quarter" idx="15"/>
          </p:nvPr>
        </p:nvSpPr>
        <p:spPr/>
        <p:txBody>
          <a:bodyPr/>
          <a:lstStyle/>
          <a:p>
            <a:r>
              <a:rPr lang="en-US" dirty="0"/>
              <a:t>MỤC TIÊU</a:t>
            </a:r>
          </a:p>
        </p:txBody>
      </p:sp>
    </p:spTree>
    <p:extLst>
      <p:ext uri="{BB962C8B-B14F-4D97-AF65-F5344CB8AC3E}">
        <p14:creationId xmlns:p14="http://schemas.microsoft.com/office/powerpoint/2010/main" val="115937920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20</a:t>
            </a:fld>
            <a:endParaRPr lang="en-VN" dirty="0"/>
          </a:p>
        </p:txBody>
      </p:sp>
      <p:sp>
        <p:nvSpPr>
          <p:cNvPr id="16" name="Left Bracket 15">
            <a:extLst>
              <a:ext uri="{FF2B5EF4-FFF2-40B4-BE49-F238E27FC236}">
                <a16:creationId xmlns:a16="http://schemas.microsoft.com/office/drawing/2014/main" id="{BDB011D8-6896-8F30-7F61-A7C2985F073C}"/>
              </a:ext>
            </a:extLst>
          </p:cNvPr>
          <p:cNvSpPr/>
          <p:nvPr/>
        </p:nvSpPr>
        <p:spPr>
          <a:xfrm rot="16200000">
            <a:off x="2904946" y="1683289"/>
            <a:ext cx="2326303" cy="5476566"/>
          </a:xfrm>
          <a:prstGeom prst="leftBracket">
            <a:avLst>
              <a:gd name="adj" fmla="val 0"/>
            </a:avLst>
          </a:prstGeom>
          <a:ln w="25400" cap="rnd">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4" name="Half Frame 13">
            <a:extLst>
              <a:ext uri="{FF2B5EF4-FFF2-40B4-BE49-F238E27FC236}">
                <a16:creationId xmlns:a16="http://schemas.microsoft.com/office/drawing/2014/main" id="{C9905127-F6C4-BDD8-CFF5-21DC73569503}"/>
              </a:ext>
            </a:extLst>
          </p:cNvPr>
          <p:cNvSpPr/>
          <p:nvPr/>
        </p:nvSpPr>
        <p:spPr>
          <a:xfrm rot="2700000">
            <a:off x="1701279" y="1055527"/>
            <a:ext cx="4740544" cy="4750317"/>
          </a:xfrm>
          <a:custGeom>
            <a:avLst/>
            <a:gdLst>
              <a:gd name="connsiteX0" fmla="*/ 0 w 4225413"/>
              <a:gd name="connsiteY0" fmla="*/ 0 h 4225413"/>
              <a:gd name="connsiteX1" fmla="*/ 4225413 w 4225413"/>
              <a:gd name="connsiteY1" fmla="*/ 0 h 4225413"/>
              <a:gd name="connsiteX2" fmla="*/ 4136933 w 4225413"/>
              <a:gd name="connsiteY2" fmla="*/ 88480 h 4225413"/>
              <a:gd name="connsiteX3" fmla="*/ 95832 w 4225413"/>
              <a:gd name="connsiteY3" fmla="*/ 88480 h 4225413"/>
              <a:gd name="connsiteX4" fmla="*/ 95832 w 4225413"/>
              <a:gd name="connsiteY4" fmla="*/ 4129581 h 4225413"/>
              <a:gd name="connsiteX5" fmla="*/ 0 w 4225413"/>
              <a:gd name="connsiteY5" fmla="*/ 4225413 h 4225413"/>
              <a:gd name="connsiteX6" fmla="*/ 0 w 4225413"/>
              <a:gd name="connsiteY6" fmla="*/ 0 h 4225413"/>
              <a:gd name="connsiteX0" fmla="*/ 1517374 w 5742787"/>
              <a:gd name="connsiteY0" fmla="*/ 0 h 4129581"/>
              <a:gd name="connsiteX1" fmla="*/ 5742787 w 5742787"/>
              <a:gd name="connsiteY1" fmla="*/ 0 h 4129581"/>
              <a:gd name="connsiteX2" fmla="*/ 5654307 w 5742787"/>
              <a:gd name="connsiteY2" fmla="*/ 88480 h 4129581"/>
              <a:gd name="connsiteX3" fmla="*/ 1613206 w 5742787"/>
              <a:gd name="connsiteY3" fmla="*/ 88480 h 4129581"/>
              <a:gd name="connsiteX4" fmla="*/ 1613206 w 5742787"/>
              <a:gd name="connsiteY4" fmla="*/ 4129581 h 4129581"/>
              <a:gd name="connsiteX5" fmla="*/ 0 w 5742787"/>
              <a:gd name="connsiteY5" fmla="*/ 3542334 h 4129581"/>
              <a:gd name="connsiteX6" fmla="*/ 1517374 w 5742787"/>
              <a:gd name="connsiteY6" fmla="*/ 0 h 4129581"/>
              <a:gd name="connsiteX0" fmla="*/ 1517374 w 5742787"/>
              <a:gd name="connsiteY0" fmla="*/ 0 h 3542334"/>
              <a:gd name="connsiteX1" fmla="*/ 5742787 w 5742787"/>
              <a:gd name="connsiteY1" fmla="*/ 0 h 3542334"/>
              <a:gd name="connsiteX2" fmla="*/ 5654307 w 5742787"/>
              <a:gd name="connsiteY2" fmla="*/ 88480 h 3542334"/>
              <a:gd name="connsiteX3" fmla="*/ 1613206 w 5742787"/>
              <a:gd name="connsiteY3" fmla="*/ 88480 h 3542334"/>
              <a:gd name="connsiteX4" fmla="*/ 283549 w 5742787"/>
              <a:gd name="connsiteY4" fmla="*/ 3248357 h 3542334"/>
              <a:gd name="connsiteX5" fmla="*/ 0 w 5742787"/>
              <a:gd name="connsiteY5" fmla="*/ 3542334 h 3542334"/>
              <a:gd name="connsiteX6" fmla="*/ 1517374 w 5742787"/>
              <a:gd name="connsiteY6" fmla="*/ 0 h 3542334"/>
              <a:gd name="connsiteX0" fmla="*/ 1517374 w 5654307"/>
              <a:gd name="connsiteY0" fmla="*/ 1527803 h 5070137"/>
              <a:gd name="connsiteX1" fmla="*/ 5059709 w 5654307"/>
              <a:gd name="connsiteY1" fmla="*/ 0 h 5070137"/>
              <a:gd name="connsiteX2" fmla="*/ 5654307 w 5654307"/>
              <a:gd name="connsiteY2" fmla="*/ 1616283 h 5070137"/>
              <a:gd name="connsiteX3" fmla="*/ 1613206 w 5654307"/>
              <a:gd name="connsiteY3" fmla="*/ 1616283 h 5070137"/>
              <a:gd name="connsiteX4" fmla="*/ 283549 w 5654307"/>
              <a:gd name="connsiteY4" fmla="*/ 4776160 h 5070137"/>
              <a:gd name="connsiteX5" fmla="*/ 0 w 5654307"/>
              <a:gd name="connsiteY5" fmla="*/ 5070137 h 5070137"/>
              <a:gd name="connsiteX6" fmla="*/ 1517374 w 5654307"/>
              <a:gd name="connsiteY6" fmla="*/ 1527803 h 5070137"/>
              <a:gd name="connsiteX0" fmla="*/ 1517374 w 5059709"/>
              <a:gd name="connsiteY0" fmla="*/ 1527803 h 5070137"/>
              <a:gd name="connsiteX1" fmla="*/ 5059709 w 5059709"/>
              <a:gd name="connsiteY1" fmla="*/ 0 h 5070137"/>
              <a:gd name="connsiteX2" fmla="*/ 4783512 w 5059709"/>
              <a:gd name="connsiteY2" fmla="*/ 297056 h 5070137"/>
              <a:gd name="connsiteX3" fmla="*/ 1613206 w 5059709"/>
              <a:gd name="connsiteY3" fmla="*/ 1616283 h 5070137"/>
              <a:gd name="connsiteX4" fmla="*/ 283549 w 5059709"/>
              <a:gd name="connsiteY4" fmla="*/ 4776160 h 5070137"/>
              <a:gd name="connsiteX5" fmla="*/ 0 w 5059709"/>
              <a:gd name="connsiteY5" fmla="*/ 5070137 h 5070137"/>
              <a:gd name="connsiteX6" fmla="*/ 1517374 w 5059709"/>
              <a:gd name="connsiteY6" fmla="*/ 1527803 h 50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59709" h="5070137">
                <a:moveTo>
                  <a:pt x="1517374" y="1527803"/>
                </a:moveTo>
                <a:lnTo>
                  <a:pt x="5059709" y="0"/>
                </a:lnTo>
                <a:lnTo>
                  <a:pt x="4783512" y="297056"/>
                </a:lnTo>
                <a:lnTo>
                  <a:pt x="1613206" y="1616283"/>
                </a:lnTo>
                <a:lnTo>
                  <a:pt x="283549" y="4776160"/>
                </a:lnTo>
                <a:lnTo>
                  <a:pt x="0" y="5070137"/>
                </a:lnTo>
                <a:lnTo>
                  <a:pt x="1517374" y="1527803"/>
                </a:lnTo>
                <a:close/>
              </a:path>
            </a:pathLst>
          </a:cu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solidFill>
                <a:schemeClr val="tx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19E69455-6EC7-5301-C863-6311D2784148}"/>
              </a:ext>
            </a:extLst>
          </p:cNvPr>
          <p:cNvSpPr txBox="1"/>
          <p:nvPr/>
        </p:nvSpPr>
        <p:spPr>
          <a:xfrm>
            <a:off x="2872897" y="2926804"/>
            <a:ext cx="2390398" cy="646331"/>
          </a:xfrm>
          <a:prstGeom prst="rect">
            <a:avLst/>
          </a:prstGeom>
          <a:noFill/>
        </p:spPr>
        <p:txBody>
          <a:bodyPr wrap="none" rtlCol="0">
            <a:spAutoFit/>
          </a:bodyPr>
          <a:lstStyle/>
          <a:p>
            <a:pPr algn="ctr"/>
            <a:r>
              <a:rPr lang="en-VN" sz="3600" b="1" dirty="0">
                <a:latin typeface="Times New Roman" panose="02020603050405020304" pitchFamily="18" charset="0"/>
                <a:cs typeface="Times New Roman" panose="02020603050405020304" pitchFamily="18" charset="0"/>
              </a:rPr>
              <a:t>Restaurant</a:t>
            </a:r>
          </a:p>
        </p:txBody>
      </p:sp>
      <p:cxnSp>
        <p:nvCxnSpPr>
          <p:cNvPr id="19" name="Straight Connector 18">
            <a:extLst>
              <a:ext uri="{FF2B5EF4-FFF2-40B4-BE49-F238E27FC236}">
                <a16:creationId xmlns:a16="http://schemas.microsoft.com/office/drawing/2014/main" id="{60710E6B-E919-5288-D8CF-BDAB722BB36D}"/>
              </a:ext>
            </a:extLst>
          </p:cNvPr>
          <p:cNvCxnSpPr>
            <a:cxnSpLocks/>
          </p:cNvCxnSpPr>
          <p:nvPr/>
        </p:nvCxnSpPr>
        <p:spPr>
          <a:xfrm>
            <a:off x="1839482" y="3590037"/>
            <a:ext cx="4457229" cy="0"/>
          </a:xfrm>
          <a:prstGeom prst="line">
            <a:avLst/>
          </a:prstGeom>
          <a:ln w="19050" cap="rnd">
            <a:roun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E225B58-A5A7-D87C-F3AA-325DF1504406}"/>
              </a:ext>
            </a:extLst>
          </p:cNvPr>
          <p:cNvSpPr/>
          <p:nvPr/>
        </p:nvSpPr>
        <p:spPr>
          <a:xfrm>
            <a:off x="1839482"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Oval 20">
            <a:extLst>
              <a:ext uri="{FF2B5EF4-FFF2-40B4-BE49-F238E27FC236}">
                <a16:creationId xmlns:a16="http://schemas.microsoft.com/office/drawing/2014/main" id="{DACA967E-D872-EB8F-D6D4-8AF4D1F7C3EA}"/>
              </a:ext>
            </a:extLst>
          </p:cNvPr>
          <p:cNvSpPr/>
          <p:nvPr/>
        </p:nvSpPr>
        <p:spPr>
          <a:xfrm>
            <a:off x="2853609"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C306CC0A-0AC8-C4C4-3CB7-A105FBDE5EFD}"/>
              </a:ext>
            </a:extLst>
          </p:cNvPr>
          <p:cNvSpPr/>
          <p:nvPr/>
        </p:nvSpPr>
        <p:spPr>
          <a:xfrm>
            <a:off x="3867736" y="378627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Oval 22">
            <a:extLst>
              <a:ext uri="{FF2B5EF4-FFF2-40B4-BE49-F238E27FC236}">
                <a16:creationId xmlns:a16="http://schemas.microsoft.com/office/drawing/2014/main" id="{A7EC3F93-061B-9462-9D5F-069C46FE6EA6}"/>
              </a:ext>
            </a:extLst>
          </p:cNvPr>
          <p:cNvSpPr/>
          <p:nvPr/>
        </p:nvSpPr>
        <p:spPr>
          <a:xfrm>
            <a:off x="4881862" y="378627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375D1582-5667-DCE7-400E-B67CC5E85575}"/>
              </a:ext>
            </a:extLst>
          </p:cNvPr>
          <p:cNvSpPr/>
          <p:nvPr/>
        </p:nvSpPr>
        <p:spPr>
          <a:xfrm>
            <a:off x="5895987" y="378627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E3239CC4-29CB-FBDF-C17B-2033649EEACA}"/>
              </a:ext>
            </a:extLst>
          </p:cNvPr>
          <p:cNvSpPr/>
          <p:nvPr/>
        </p:nvSpPr>
        <p:spPr>
          <a:xfrm>
            <a:off x="1839482" y="438702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6" name="Oval 45">
            <a:extLst>
              <a:ext uri="{FF2B5EF4-FFF2-40B4-BE49-F238E27FC236}">
                <a16:creationId xmlns:a16="http://schemas.microsoft.com/office/drawing/2014/main" id="{56D88A97-6BBE-822C-901B-FA54C41A23E8}"/>
              </a:ext>
            </a:extLst>
          </p:cNvPr>
          <p:cNvSpPr/>
          <p:nvPr/>
        </p:nvSpPr>
        <p:spPr>
          <a:xfrm>
            <a:off x="2853609" y="438701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7" name="Oval 46">
            <a:extLst>
              <a:ext uri="{FF2B5EF4-FFF2-40B4-BE49-F238E27FC236}">
                <a16:creationId xmlns:a16="http://schemas.microsoft.com/office/drawing/2014/main" id="{CDF3CB16-73FE-8123-6952-4E1E96FAAC47}"/>
              </a:ext>
            </a:extLst>
          </p:cNvPr>
          <p:cNvSpPr/>
          <p:nvPr/>
        </p:nvSpPr>
        <p:spPr>
          <a:xfrm>
            <a:off x="3867736" y="438701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8" name="Oval 47">
            <a:extLst>
              <a:ext uri="{FF2B5EF4-FFF2-40B4-BE49-F238E27FC236}">
                <a16:creationId xmlns:a16="http://schemas.microsoft.com/office/drawing/2014/main" id="{5B0F257B-202D-6D68-335F-18AFDBD49F6B}"/>
              </a:ext>
            </a:extLst>
          </p:cNvPr>
          <p:cNvSpPr/>
          <p:nvPr/>
        </p:nvSpPr>
        <p:spPr>
          <a:xfrm>
            <a:off x="4881862" y="438701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9" name="Oval 48">
            <a:extLst>
              <a:ext uri="{FF2B5EF4-FFF2-40B4-BE49-F238E27FC236}">
                <a16:creationId xmlns:a16="http://schemas.microsoft.com/office/drawing/2014/main" id="{CBCE0588-96DB-F6E1-F3D5-FBA5A6D17B08}"/>
              </a:ext>
            </a:extLst>
          </p:cNvPr>
          <p:cNvSpPr/>
          <p:nvPr/>
        </p:nvSpPr>
        <p:spPr>
          <a:xfrm>
            <a:off x="5895987" y="4387016"/>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92653B63-FADD-AF37-C051-1D95229355E2}"/>
              </a:ext>
            </a:extLst>
          </p:cNvPr>
          <p:cNvSpPr/>
          <p:nvPr/>
        </p:nvSpPr>
        <p:spPr>
          <a:xfrm>
            <a:off x="1839482" y="4987759"/>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1" name="Oval 50">
            <a:extLst>
              <a:ext uri="{FF2B5EF4-FFF2-40B4-BE49-F238E27FC236}">
                <a16:creationId xmlns:a16="http://schemas.microsoft.com/office/drawing/2014/main" id="{75D107AE-A8CE-FCF3-F4AD-25FA4C257D50}"/>
              </a:ext>
            </a:extLst>
          </p:cNvPr>
          <p:cNvSpPr/>
          <p:nvPr/>
        </p:nvSpPr>
        <p:spPr>
          <a:xfrm>
            <a:off x="2853609" y="4987758"/>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2" name="Oval 51">
            <a:extLst>
              <a:ext uri="{FF2B5EF4-FFF2-40B4-BE49-F238E27FC236}">
                <a16:creationId xmlns:a16="http://schemas.microsoft.com/office/drawing/2014/main" id="{DB01FC87-30B8-5984-BE38-3797A975327A}"/>
              </a:ext>
            </a:extLst>
          </p:cNvPr>
          <p:cNvSpPr/>
          <p:nvPr/>
        </p:nvSpPr>
        <p:spPr>
          <a:xfrm>
            <a:off x="3867736" y="4987757"/>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1792A9DA-A697-9CF2-FFFE-3A08215D7039}"/>
              </a:ext>
            </a:extLst>
          </p:cNvPr>
          <p:cNvSpPr/>
          <p:nvPr/>
        </p:nvSpPr>
        <p:spPr>
          <a:xfrm>
            <a:off x="4881862" y="4987756"/>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4" name="Oval 53">
            <a:extLst>
              <a:ext uri="{FF2B5EF4-FFF2-40B4-BE49-F238E27FC236}">
                <a16:creationId xmlns:a16="http://schemas.microsoft.com/office/drawing/2014/main" id="{81D57EEA-3BEE-9B60-F4CF-92DDB022C347}"/>
              </a:ext>
            </a:extLst>
          </p:cNvPr>
          <p:cNvSpPr/>
          <p:nvPr/>
        </p:nvSpPr>
        <p:spPr>
          <a:xfrm>
            <a:off x="5895987" y="4987755"/>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B2852940-9878-0E62-DA38-C27E8AA73933}"/>
              </a:ext>
            </a:extLst>
          </p:cNvPr>
          <p:cNvSpPr txBox="1"/>
          <p:nvPr/>
        </p:nvSpPr>
        <p:spPr>
          <a:xfrm>
            <a:off x="7670241" y="2056240"/>
            <a:ext cx="3643946" cy="646331"/>
          </a:xfrm>
          <a:prstGeom prst="rect">
            <a:avLst/>
          </a:prstGeom>
          <a:noFill/>
        </p:spPr>
        <p:txBody>
          <a:bodyPr wrap="none" rtlCol="0">
            <a:spAutoFit/>
          </a:bodyPr>
          <a:lstStyle/>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semaphore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a:t>
            </a:r>
          </a:p>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Khởi tạo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15</a:t>
            </a:r>
          </a:p>
        </p:txBody>
      </p:sp>
      <p:sp>
        <p:nvSpPr>
          <p:cNvPr id="57" name="TextBox 56">
            <a:extLst>
              <a:ext uri="{FF2B5EF4-FFF2-40B4-BE49-F238E27FC236}">
                <a16:creationId xmlns:a16="http://schemas.microsoft.com/office/drawing/2014/main" id="{2599E667-68BF-175B-5062-08757D518BAF}"/>
              </a:ext>
            </a:extLst>
          </p:cNvPr>
          <p:cNvSpPr txBox="1"/>
          <p:nvPr/>
        </p:nvSpPr>
        <p:spPr>
          <a:xfrm>
            <a:off x="7681589" y="3752810"/>
            <a:ext cx="2441694"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Có 10 khách đến thì:</a:t>
            </a:r>
          </a:p>
        </p:txBody>
      </p:sp>
      <p:sp>
        <p:nvSpPr>
          <p:cNvPr id="58" name="TextBox 57">
            <a:extLst>
              <a:ext uri="{FF2B5EF4-FFF2-40B4-BE49-F238E27FC236}">
                <a16:creationId xmlns:a16="http://schemas.microsoft.com/office/drawing/2014/main" id="{29A79F16-2B54-EAA6-2C36-B89B75DB562B}"/>
              </a:ext>
            </a:extLst>
          </p:cNvPr>
          <p:cNvSpPr txBox="1"/>
          <p:nvPr/>
        </p:nvSpPr>
        <p:spPr>
          <a:xfrm>
            <a:off x="8052632" y="4221420"/>
            <a:ext cx="2252540" cy="369332"/>
          </a:xfrm>
          <a:prstGeom prst="rect">
            <a:avLst/>
          </a:prstGeom>
          <a:noFill/>
        </p:spPr>
        <p:txBody>
          <a:bodyPr wrap="none" rtlCol="0">
            <a:spAutoFit/>
          </a:bodyPr>
          <a:lstStyle/>
          <a:p>
            <a:pPr algn="l"/>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a:t>
            </a:r>
          </a:p>
        </p:txBody>
      </p:sp>
    </p:spTree>
    <p:extLst>
      <p:ext uri="{BB962C8B-B14F-4D97-AF65-F5344CB8AC3E}">
        <p14:creationId xmlns:p14="http://schemas.microsoft.com/office/powerpoint/2010/main" val="82169143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21</a:t>
            </a:fld>
            <a:endParaRPr lang="en-VN" dirty="0"/>
          </a:p>
        </p:txBody>
      </p:sp>
      <p:sp>
        <p:nvSpPr>
          <p:cNvPr id="16" name="Left Bracket 15">
            <a:extLst>
              <a:ext uri="{FF2B5EF4-FFF2-40B4-BE49-F238E27FC236}">
                <a16:creationId xmlns:a16="http://schemas.microsoft.com/office/drawing/2014/main" id="{BDB011D8-6896-8F30-7F61-A7C2985F073C}"/>
              </a:ext>
            </a:extLst>
          </p:cNvPr>
          <p:cNvSpPr/>
          <p:nvPr/>
        </p:nvSpPr>
        <p:spPr>
          <a:xfrm rot="16200000">
            <a:off x="2904946" y="1683289"/>
            <a:ext cx="2326303" cy="5476566"/>
          </a:xfrm>
          <a:prstGeom prst="leftBracket">
            <a:avLst>
              <a:gd name="adj" fmla="val 0"/>
            </a:avLst>
          </a:prstGeom>
          <a:ln w="25400" cap="rnd">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4" name="Half Frame 13">
            <a:extLst>
              <a:ext uri="{FF2B5EF4-FFF2-40B4-BE49-F238E27FC236}">
                <a16:creationId xmlns:a16="http://schemas.microsoft.com/office/drawing/2014/main" id="{C9905127-F6C4-BDD8-CFF5-21DC73569503}"/>
              </a:ext>
            </a:extLst>
          </p:cNvPr>
          <p:cNvSpPr/>
          <p:nvPr/>
        </p:nvSpPr>
        <p:spPr>
          <a:xfrm rot="2700000">
            <a:off x="1701279" y="1055527"/>
            <a:ext cx="4740544" cy="4750317"/>
          </a:xfrm>
          <a:custGeom>
            <a:avLst/>
            <a:gdLst>
              <a:gd name="connsiteX0" fmla="*/ 0 w 4225413"/>
              <a:gd name="connsiteY0" fmla="*/ 0 h 4225413"/>
              <a:gd name="connsiteX1" fmla="*/ 4225413 w 4225413"/>
              <a:gd name="connsiteY1" fmla="*/ 0 h 4225413"/>
              <a:gd name="connsiteX2" fmla="*/ 4136933 w 4225413"/>
              <a:gd name="connsiteY2" fmla="*/ 88480 h 4225413"/>
              <a:gd name="connsiteX3" fmla="*/ 95832 w 4225413"/>
              <a:gd name="connsiteY3" fmla="*/ 88480 h 4225413"/>
              <a:gd name="connsiteX4" fmla="*/ 95832 w 4225413"/>
              <a:gd name="connsiteY4" fmla="*/ 4129581 h 4225413"/>
              <a:gd name="connsiteX5" fmla="*/ 0 w 4225413"/>
              <a:gd name="connsiteY5" fmla="*/ 4225413 h 4225413"/>
              <a:gd name="connsiteX6" fmla="*/ 0 w 4225413"/>
              <a:gd name="connsiteY6" fmla="*/ 0 h 4225413"/>
              <a:gd name="connsiteX0" fmla="*/ 1517374 w 5742787"/>
              <a:gd name="connsiteY0" fmla="*/ 0 h 4129581"/>
              <a:gd name="connsiteX1" fmla="*/ 5742787 w 5742787"/>
              <a:gd name="connsiteY1" fmla="*/ 0 h 4129581"/>
              <a:gd name="connsiteX2" fmla="*/ 5654307 w 5742787"/>
              <a:gd name="connsiteY2" fmla="*/ 88480 h 4129581"/>
              <a:gd name="connsiteX3" fmla="*/ 1613206 w 5742787"/>
              <a:gd name="connsiteY3" fmla="*/ 88480 h 4129581"/>
              <a:gd name="connsiteX4" fmla="*/ 1613206 w 5742787"/>
              <a:gd name="connsiteY4" fmla="*/ 4129581 h 4129581"/>
              <a:gd name="connsiteX5" fmla="*/ 0 w 5742787"/>
              <a:gd name="connsiteY5" fmla="*/ 3542334 h 4129581"/>
              <a:gd name="connsiteX6" fmla="*/ 1517374 w 5742787"/>
              <a:gd name="connsiteY6" fmla="*/ 0 h 4129581"/>
              <a:gd name="connsiteX0" fmla="*/ 1517374 w 5742787"/>
              <a:gd name="connsiteY0" fmla="*/ 0 h 3542334"/>
              <a:gd name="connsiteX1" fmla="*/ 5742787 w 5742787"/>
              <a:gd name="connsiteY1" fmla="*/ 0 h 3542334"/>
              <a:gd name="connsiteX2" fmla="*/ 5654307 w 5742787"/>
              <a:gd name="connsiteY2" fmla="*/ 88480 h 3542334"/>
              <a:gd name="connsiteX3" fmla="*/ 1613206 w 5742787"/>
              <a:gd name="connsiteY3" fmla="*/ 88480 h 3542334"/>
              <a:gd name="connsiteX4" fmla="*/ 283549 w 5742787"/>
              <a:gd name="connsiteY4" fmla="*/ 3248357 h 3542334"/>
              <a:gd name="connsiteX5" fmla="*/ 0 w 5742787"/>
              <a:gd name="connsiteY5" fmla="*/ 3542334 h 3542334"/>
              <a:gd name="connsiteX6" fmla="*/ 1517374 w 5742787"/>
              <a:gd name="connsiteY6" fmla="*/ 0 h 3542334"/>
              <a:gd name="connsiteX0" fmla="*/ 1517374 w 5654307"/>
              <a:gd name="connsiteY0" fmla="*/ 1527803 h 5070137"/>
              <a:gd name="connsiteX1" fmla="*/ 5059709 w 5654307"/>
              <a:gd name="connsiteY1" fmla="*/ 0 h 5070137"/>
              <a:gd name="connsiteX2" fmla="*/ 5654307 w 5654307"/>
              <a:gd name="connsiteY2" fmla="*/ 1616283 h 5070137"/>
              <a:gd name="connsiteX3" fmla="*/ 1613206 w 5654307"/>
              <a:gd name="connsiteY3" fmla="*/ 1616283 h 5070137"/>
              <a:gd name="connsiteX4" fmla="*/ 283549 w 5654307"/>
              <a:gd name="connsiteY4" fmla="*/ 4776160 h 5070137"/>
              <a:gd name="connsiteX5" fmla="*/ 0 w 5654307"/>
              <a:gd name="connsiteY5" fmla="*/ 5070137 h 5070137"/>
              <a:gd name="connsiteX6" fmla="*/ 1517374 w 5654307"/>
              <a:gd name="connsiteY6" fmla="*/ 1527803 h 5070137"/>
              <a:gd name="connsiteX0" fmla="*/ 1517374 w 5059709"/>
              <a:gd name="connsiteY0" fmla="*/ 1527803 h 5070137"/>
              <a:gd name="connsiteX1" fmla="*/ 5059709 w 5059709"/>
              <a:gd name="connsiteY1" fmla="*/ 0 h 5070137"/>
              <a:gd name="connsiteX2" fmla="*/ 4783512 w 5059709"/>
              <a:gd name="connsiteY2" fmla="*/ 297056 h 5070137"/>
              <a:gd name="connsiteX3" fmla="*/ 1613206 w 5059709"/>
              <a:gd name="connsiteY3" fmla="*/ 1616283 h 5070137"/>
              <a:gd name="connsiteX4" fmla="*/ 283549 w 5059709"/>
              <a:gd name="connsiteY4" fmla="*/ 4776160 h 5070137"/>
              <a:gd name="connsiteX5" fmla="*/ 0 w 5059709"/>
              <a:gd name="connsiteY5" fmla="*/ 5070137 h 5070137"/>
              <a:gd name="connsiteX6" fmla="*/ 1517374 w 5059709"/>
              <a:gd name="connsiteY6" fmla="*/ 1527803 h 50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59709" h="5070137">
                <a:moveTo>
                  <a:pt x="1517374" y="1527803"/>
                </a:moveTo>
                <a:lnTo>
                  <a:pt x="5059709" y="0"/>
                </a:lnTo>
                <a:lnTo>
                  <a:pt x="4783512" y="297056"/>
                </a:lnTo>
                <a:lnTo>
                  <a:pt x="1613206" y="1616283"/>
                </a:lnTo>
                <a:lnTo>
                  <a:pt x="283549" y="4776160"/>
                </a:lnTo>
                <a:lnTo>
                  <a:pt x="0" y="5070137"/>
                </a:lnTo>
                <a:lnTo>
                  <a:pt x="1517374" y="1527803"/>
                </a:lnTo>
                <a:close/>
              </a:path>
            </a:pathLst>
          </a:cu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solidFill>
                <a:schemeClr val="tx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19E69455-6EC7-5301-C863-6311D2784148}"/>
              </a:ext>
            </a:extLst>
          </p:cNvPr>
          <p:cNvSpPr txBox="1"/>
          <p:nvPr/>
        </p:nvSpPr>
        <p:spPr>
          <a:xfrm>
            <a:off x="2872897" y="2926804"/>
            <a:ext cx="2390398" cy="646331"/>
          </a:xfrm>
          <a:prstGeom prst="rect">
            <a:avLst/>
          </a:prstGeom>
          <a:noFill/>
        </p:spPr>
        <p:txBody>
          <a:bodyPr wrap="none" rtlCol="0">
            <a:spAutoFit/>
          </a:bodyPr>
          <a:lstStyle/>
          <a:p>
            <a:pPr algn="ctr"/>
            <a:r>
              <a:rPr lang="en-VN" sz="3600" b="1" dirty="0">
                <a:latin typeface="Times New Roman" panose="02020603050405020304" pitchFamily="18" charset="0"/>
                <a:cs typeface="Times New Roman" panose="02020603050405020304" pitchFamily="18" charset="0"/>
              </a:rPr>
              <a:t>Restaurant</a:t>
            </a:r>
          </a:p>
        </p:txBody>
      </p:sp>
      <p:cxnSp>
        <p:nvCxnSpPr>
          <p:cNvPr id="19" name="Straight Connector 18">
            <a:extLst>
              <a:ext uri="{FF2B5EF4-FFF2-40B4-BE49-F238E27FC236}">
                <a16:creationId xmlns:a16="http://schemas.microsoft.com/office/drawing/2014/main" id="{60710E6B-E919-5288-D8CF-BDAB722BB36D}"/>
              </a:ext>
            </a:extLst>
          </p:cNvPr>
          <p:cNvCxnSpPr>
            <a:cxnSpLocks/>
          </p:cNvCxnSpPr>
          <p:nvPr/>
        </p:nvCxnSpPr>
        <p:spPr>
          <a:xfrm>
            <a:off x="1839482" y="3590037"/>
            <a:ext cx="4457229" cy="0"/>
          </a:xfrm>
          <a:prstGeom prst="line">
            <a:avLst/>
          </a:prstGeom>
          <a:ln w="19050" cap="rnd">
            <a:roun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E225B58-A5A7-D87C-F3AA-325DF1504406}"/>
              </a:ext>
            </a:extLst>
          </p:cNvPr>
          <p:cNvSpPr/>
          <p:nvPr/>
        </p:nvSpPr>
        <p:spPr>
          <a:xfrm>
            <a:off x="1839482"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Oval 20">
            <a:extLst>
              <a:ext uri="{FF2B5EF4-FFF2-40B4-BE49-F238E27FC236}">
                <a16:creationId xmlns:a16="http://schemas.microsoft.com/office/drawing/2014/main" id="{DACA967E-D872-EB8F-D6D4-8AF4D1F7C3EA}"/>
              </a:ext>
            </a:extLst>
          </p:cNvPr>
          <p:cNvSpPr/>
          <p:nvPr/>
        </p:nvSpPr>
        <p:spPr>
          <a:xfrm>
            <a:off x="2853609"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C306CC0A-0AC8-C4C4-3CB7-A105FBDE5EFD}"/>
              </a:ext>
            </a:extLst>
          </p:cNvPr>
          <p:cNvSpPr/>
          <p:nvPr/>
        </p:nvSpPr>
        <p:spPr>
          <a:xfrm>
            <a:off x="3867736" y="378627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Oval 22">
            <a:extLst>
              <a:ext uri="{FF2B5EF4-FFF2-40B4-BE49-F238E27FC236}">
                <a16:creationId xmlns:a16="http://schemas.microsoft.com/office/drawing/2014/main" id="{A7EC3F93-061B-9462-9D5F-069C46FE6EA6}"/>
              </a:ext>
            </a:extLst>
          </p:cNvPr>
          <p:cNvSpPr/>
          <p:nvPr/>
        </p:nvSpPr>
        <p:spPr>
          <a:xfrm>
            <a:off x="4881862" y="378627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375D1582-5667-DCE7-400E-B67CC5E85575}"/>
              </a:ext>
            </a:extLst>
          </p:cNvPr>
          <p:cNvSpPr/>
          <p:nvPr/>
        </p:nvSpPr>
        <p:spPr>
          <a:xfrm>
            <a:off x="5895987" y="378627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E3239CC4-29CB-FBDF-C17B-2033649EEACA}"/>
              </a:ext>
            </a:extLst>
          </p:cNvPr>
          <p:cNvSpPr/>
          <p:nvPr/>
        </p:nvSpPr>
        <p:spPr>
          <a:xfrm>
            <a:off x="1839482" y="438702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6" name="Oval 45">
            <a:extLst>
              <a:ext uri="{FF2B5EF4-FFF2-40B4-BE49-F238E27FC236}">
                <a16:creationId xmlns:a16="http://schemas.microsoft.com/office/drawing/2014/main" id="{56D88A97-6BBE-822C-901B-FA54C41A23E8}"/>
              </a:ext>
            </a:extLst>
          </p:cNvPr>
          <p:cNvSpPr/>
          <p:nvPr/>
        </p:nvSpPr>
        <p:spPr>
          <a:xfrm>
            <a:off x="2853609" y="438701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7" name="Oval 46">
            <a:extLst>
              <a:ext uri="{FF2B5EF4-FFF2-40B4-BE49-F238E27FC236}">
                <a16:creationId xmlns:a16="http://schemas.microsoft.com/office/drawing/2014/main" id="{CDF3CB16-73FE-8123-6952-4E1E96FAAC47}"/>
              </a:ext>
            </a:extLst>
          </p:cNvPr>
          <p:cNvSpPr/>
          <p:nvPr/>
        </p:nvSpPr>
        <p:spPr>
          <a:xfrm>
            <a:off x="3867736" y="438701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8" name="Oval 47">
            <a:extLst>
              <a:ext uri="{FF2B5EF4-FFF2-40B4-BE49-F238E27FC236}">
                <a16:creationId xmlns:a16="http://schemas.microsoft.com/office/drawing/2014/main" id="{5B0F257B-202D-6D68-335F-18AFDBD49F6B}"/>
              </a:ext>
            </a:extLst>
          </p:cNvPr>
          <p:cNvSpPr/>
          <p:nvPr/>
        </p:nvSpPr>
        <p:spPr>
          <a:xfrm>
            <a:off x="4881862" y="438701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9" name="Oval 48">
            <a:extLst>
              <a:ext uri="{FF2B5EF4-FFF2-40B4-BE49-F238E27FC236}">
                <a16:creationId xmlns:a16="http://schemas.microsoft.com/office/drawing/2014/main" id="{CBCE0588-96DB-F6E1-F3D5-FBA5A6D17B08}"/>
              </a:ext>
            </a:extLst>
          </p:cNvPr>
          <p:cNvSpPr/>
          <p:nvPr/>
        </p:nvSpPr>
        <p:spPr>
          <a:xfrm>
            <a:off x="5895987" y="4387016"/>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92653B63-FADD-AF37-C051-1D95229355E2}"/>
              </a:ext>
            </a:extLst>
          </p:cNvPr>
          <p:cNvSpPr/>
          <p:nvPr/>
        </p:nvSpPr>
        <p:spPr>
          <a:xfrm>
            <a:off x="1839482" y="498775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1" name="Oval 50">
            <a:extLst>
              <a:ext uri="{FF2B5EF4-FFF2-40B4-BE49-F238E27FC236}">
                <a16:creationId xmlns:a16="http://schemas.microsoft.com/office/drawing/2014/main" id="{75D107AE-A8CE-FCF3-F4AD-25FA4C257D50}"/>
              </a:ext>
            </a:extLst>
          </p:cNvPr>
          <p:cNvSpPr/>
          <p:nvPr/>
        </p:nvSpPr>
        <p:spPr>
          <a:xfrm>
            <a:off x="2853609" y="498775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2" name="Oval 51">
            <a:extLst>
              <a:ext uri="{FF2B5EF4-FFF2-40B4-BE49-F238E27FC236}">
                <a16:creationId xmlns:a16="http://schemas.microsoft.com/office/drawing/2014/main" id="{DB01FC87-30B8-5984-BE38-3797A975327A}"/>
              </a:ext>
            </a:extLst>
          </p:cNvPr>
          <p:cNvSpPr/>
          <p:nvPr/>
        </p:nvSpPr>
        <p:spPr>
          <a:xfrm>
            <a:off x="3867736" y="498775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1792A9DA-A697-9CF2-FFFE-3A08215D7039}"/>
              </a:ext>
            </a:extLst>
          </p:cNvPr>
          <p:cNvSpPr/>
          <p:nvPr/>
        </p:nvSpPr>
        <p:spPr>
          <a:xfrm>
            <a:off x="4881862" y="4987756"/>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4" name="Oval 53">
            <a:extLst>
              <a:ext uri="{FF2B5EF4-FFF2-40B4-BE49-F238E27FC236}">
                <a16:creationId xmlns:a16="http://schemas.microsoft.com/office/drawing/2014/main" id="{81D57EEA-3BEE-9B60-F4CF-92DDB022C347}"/>
              </a:ext>
            </a:extLst>
          </p:cNvPr>
          <p:cNvSpPr/>
          <p:nvPr/>
        </p:nvSpPr>
        <p:spPr>
          <a:xfrm>
            <a:off x="5895987" y="4987755"/>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B2852940-9878-0E62-DA38-C27E8AA73933}"/>
              </a:ext>
            </a:extLst>
          </p:cNvPr>
          <p:cNvSpPr txBox="1"/>
          <p:nvPr/>
        </p:nvSpPr>
        <p:spPr>
          <a:xfrm>
            <a:off x="7670241" y="2056240"/>
            <a:ext cx="3643946" cy="646331"/>
          </a:xfrm>
          <a:prstGeom prst="rect">
            <a:avLst/>
          </a:prstGeom>
          <a:noFill/>
        </p:spPr>
        <p:txBody>
          <a:bodyPr wrap="none" rtlCol="0">
            <a:spAutoFit/>
          </a:bodyPr>
          <a:lstStyle/>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semaphore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a:t>
            </a:r>
          </a:p>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Khởi tạo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15</a:t>
            </a:r>
          </a:p>
        </p:txBody>
      </p:sp>
      <p:sp>
        <p:nvSpPr>
          <p:cNvPr id="57" name="TextBox 56">
            <a:extLst>
              <a:ext uri="{FF2B5EF4-FFF2-40B4-BE49-F238E27FC236}">
                <a16:creationId xmlns:a16="http://schemas.microsoft.com/office/drawing/2014/main" id="{2599E667-68BF-175B-5062-08757D518BAF}"/>
              </a:ext>
            </a:extLst>
          </p:cNvPr>
          <p:cNvSpPr txBox="1"/>
          <p:nvPr/>
        </p:nvSpPr>
        <p:spPr>
          <a:xfrm>
            <a:off x="7681589" y="3752810"/>
            <a:ext cx="2441694"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Có 15 khách đến thì:</a:t>
            </a:r>
          </a:p>
        </p:txBody>
      </p:sp>
      <p:sp>
        <p:nvSpPr>
          <p:cNvPr id="58" name="TextBox 57">
            <a:extLst>
              <a:ext uri="{FF2B5EF4-FFF2-40B4-BE49-F238E27FC236}">
                <a16:creationId xmlns:a16="http://schemas.microsoft.com/office/drawing/2014/main" id="{29A79F16-2B54-EAA6-2C36-B89B75DB562B}"/>
              </a:ext>
            </a:extLst>
          </p:cNvPr>
          <p:cNvSpPr txBox="1"/>
          <p:nvPr/>
        </p:nvSpPr>
        <p:spPr>
          <a:xfrm>
            <a:off x="8052632" y="4221420"/>
            <a:ext cx="1976823" cy="369332"/>
          </a:xfrm>
          <a:prstGeom prst="rect">
            <a:avLst/>
          </a:prstGeom>
          <a:noFill/>
        </p:spPr>
        <p:txBody>
          <a:bodyPr wrap="none" rtlCol="0">
            <a:spAutoFit/>
          </a:bodyPr>
          <a:lstStyle/>
          <a:p>
            <a:pPr algn="l"/>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0</a:t>
            </a:r>
          </a:p>
        </p:txBody>
      </p:sp>
    </p:spTree>
    <p:extLst>
      <p:ext uri="{BB962C8B-B14F-4D97-AF65-F5344CB8AC3E}">
        <p14:creationId xmlns:p14="http://schemas.microsoft.com/office/powerpoint/2010/main" val="197514055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22</a:t>
            </a:fld>
            <a:endParaRPr lang="en-VN" dirty="0"/>
          </a:p>
        </p:txBody>
      </p:sp>
      <p:sp>
        <p:nvSpPr>
          <p:cNvPr id="16" name="Left Bracket 15">
            <a:extLst>
              <a:ext uri="{FF2B5EF4-FFF2-40B4-BE49-F238E27FC236}">
                <a16:creationId xmlns:a16="http://schemas.microsoft.com/office/drawing/2014/main" id="{BDB011D8-6896-8F30-7F61-A7C2985F073C}"/>
              </a:ext>
            </a:extLst>
          </p:cNvPr>
          <p:cNvSpPr/>
          <p:nvPr/>
        </p:nvSpPr>
        <p:spPr>
          <a:xfrm rot="16200000">
            <a:off x="2904946" y="1683289"/>
            <a:ext cx="2326303" cy="5476566"/>
          </a:xfrm>
          <a:prstGeom prst="leftBracket">
            <a:avLst>
              <a:gd name="adj" fmla="val 0"/>
            </a:avLst>
          </a:prstGeom>
          <a:ln w="25400" cap="rnd">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4" name="Half Frame 13">
            <a:extLst>
              <a:ext uri="{FF2B5EF4-FFF2-40B4-BE49-F238E27FC236}">
                <a16:creationId xmlns:a16="http://schemas.microsoft.com/office/drawing/2014/main" id="{C9905127-F6C4-BDD8-CFF5-21DC73569503}"/>
              </a:ext>
            </a:extLst>
          </p:cNvPr>
          <p:cNvSpPr/>
          <p:nvPr/>
        </p:nvSpPr>
        <p:spPr>
          <a:xfrm rot="2700000">
            <a:off x="1701279" y="1055527"/>
            <a:ext cx="4740544" cy="4750317"/>
          </a:xfrm>
          <a:custGeom>
            <a:avLst/>
            <a:gdLst>
              <a:gd name="connsiteX0" fmla="*/ 0 w 4225413"/>
              <a:gd name="connsiteY0" fmla="*/ 0 h 4225413"/>
              <a:gd name="connsiteX1" fmla="*/ 4225413 w 4225413"/>
              <a:gd name="connsiteY1" fmla="*/ 0 h 4225413"/>
              <a:gd name="connsiteX2" fmla="*/ 4136933 w 4225413"/>
              <a:gd name="connsiteY2" fmla="*/ 88480 h 4225413"/>
              <a:gd name="connsiteX3" fmla="*/ 95832 w 4225413"/>
              <a:gd name="connsiteY3" fmla="*/ 88480 h 4225413"/>
              <a:gd name="connsiteX4" fmla="*/ 95832 w 4225413"/>
              <a:gd name="connsiteY4" fmla="*/ 4129581 h 4225413"/>
              <a:gd name="connsiteX5" fmla="*/ 0 w 4225413"/>
              <a:gd name="connsiteY5" fmla="*/ 4225413 h 4225413"/>
              <a:gd name="connsiteX6" fmla="*/ 0 w 4225413"/>
              <a:gd name="connsiteY6" fmla="*/ 0 h 4225413"/>
              <a:gd name="connsiteX0" fmla="*/ 1517374 w 5742787"/>
              <a:gd name="connsiteY0" fmla="*/ 0 h 4129581"/>
              <a:gd name="connsiteX1" fmla="*/ 5742787 w 5742787"/>
              <a:gd name="connsiteY1" fmla="*/ 0 h 4129581"/>
              <a:gd name="connsiteX2" fmla="*/ 5654307 w 5742787"/>
              <a:gd name="connsiteY2" fmla="*/ 88480 h 4129581"/>
              <a:gd name="connsiteX3" fmla="*/ 1613206 w 5742787"/>
              <a:gd name="connsiteY3" fmla="*/ 88480 h 4129581"/>
              <a:gd name="connsiteX4" fmla="*/ 1613206 w 5742787"/>
              <a:gd name="connsiteY4" fmla="*/ 4129581 h 4129581"/>
              <a:gd name="connsiteX5" fmla="*/ 0 w 5742787"/>
              <a:gd name="connsiteY5" fmla="*/ 3542334 h 4129581"/>
              <a:gd name="connsiteX6" fmla="*/ 1517374 w 5742787"/>
              <a:gd name="connsiteY6" fmla="*/ 0 h 4129581"/>
              <a:gd name="connsiteX0" fmla="*/ 1517374 w 5742787"/>
              <a:gd name="connsiteY0" fmla="*/ 0 h 3542334"/>
              <a:gd name="connsiteX1" fmla="*/ 5742787 w 5742787"/>
              <a:gd name="connsiteY1" fmla="*/ 0 h 3542334"/>
              <a:gd name="connsiteX2" fmla="*/ 5654307 w 5742787"/>
              <a:gd name="connsiteY2" fmla="*/ 88480 h 3542334"/>
              <a:gd name="connsiteX3" fmla="*/ 1613206 w 5742787"/>
              <a:gd name="connsiteY3" fmla="*/ 88480 h 3542334"/>
              <a:gd name="connsiteX4" fmla="*/ 283549 w 5742787"/>
              <a:gd name="connsiteY4" fmla="*/ 3248357 h 3542334"/>
              <a:gd name="connsiteX5" fmla="*/ 0 w 5742787"/>
              <a:gd name="connsiteY5" fmla="*/ 3542334 h 3542334"/>
              <a:gd name="connsiteX6" fmla="*/ 1517374 w 5742787"/>
              <a:gd name="connsiteY6" fmla="*/ 0 h 3542334"/>
              <a:gd name="connsiteX0" fmla="*/ 1517374 w 5654307"/>
              <a:gd name="connsiteY0" fmla="*/ 1527803 h 5070137"/>
              <a:gd name="connsiteX1" fmla="*/ 5059709 w 5654307"/>
              <a:gd name="connsiteY1" fmla="*/ 0 h 5070137"/>
              <a:gd name="connsiteX2" fmla="*/ 5654307 w 5654307"/>
              <a:gd name="connsiteY2" fmla="*/ 1616283 h 5070137"/>
              <a:gd name="connsiteX3" fmla="*/ 1613206 w 5654307"/>
              <a:gd name="connsiteY3" fmla="*/ 1616283 h 5070137"/>
              <a:gd name="connsiteX4" fmla="*/ 283549 w 5654307"/>
              <a:gd name="connsiteY4" fmla="*/ 4776160 h 5070137"/>
              <a:gd name="connsiteX5" fmla="*/ 0 w 5654307"/>
              <a:gd name="connsiteY5" fmla="*/ 5070137 h 5070137"/>
              <a:gd name="connsiteX6" fmla="*/ 1517374 w 5654307"/>
              <a:gd name="connsiteY6" fmla="*/ 1527803 h 5070137"/>
              <a:gd name="connsiteX0" fmla="*/ 1517374 w 5059709"/>
              <a:gd name="connsiteY0" fmla="*/ 1527803 h 5070137"/>
              <a:gd name="connsiteX1" fmla="*/ 5059709 w 5059709"/>
              <a:gd name="connsiteY1" fmla="*/ 0 h 5070137"/>
              <a:gd name="connsiteX2" fmla="*/ 4783512 w 5059709"/>
              <a:gd name="connsiteY2" fmla="*/ 297056 h 5070137"/>
              <a:gd name="connsiteX3" fmla="*/ 1613206 w 5059709"/>
              <a:gd name="connsiteY3" fmla="*/ 1616283 h 5070137"/>
              <a:gd name="connsiteX4" fmla="*/ 283549 w 5059709"/>
              <a:gd name="connsiteY4" fmla="*/ 4776160 h 5070137"/>
              <a:gd name="connsiteX5" fmla="*/ 0 w 5059709"/>
              <a:gd name="connsiteY5" fmla="*/ 5070137 h 5070137"/>
              <a:gd name="connsiteX6" fmla="*/ 1517374 w 5059709"/>
              <a:gd name="connsiteY6" fmla="*/ 1527803 h 50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59709" h="5070137">
                <a:moveTo>
                  <a:pt x="1517374" y="1527803"/>
                </a:moveTo>
                <a:lnTo>
                  <a:pt x="5059709" y="0"/>
                </a:lnTo>
                <a:lnTo>
                  <a:pt x="4783512" y="297056"/>
                </a:lnTo>
                <a:lnTo>
                  <a:pt x="1613206" y="1616283"/>
                </a:lnTo>
                <a:lnTo>
                  <a:pt x="283549" y="4776160"/>
                </a:lnTo>
                <a:lnTo>
                  <a:pt x="0" y="5070137"/>
                </a:lnTo>
                <a:lnTo>
                  <a:pt x="1517374" y="1527803"/>
                </a:lnTo>
                <a:close/>
              </a:path>
            </a:pathLst>
          </a:cu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solidFill>
                <a:schemeClr val="tx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19E69455-6EC7-5301-C863-6311D2784148}"/>
              </a:ext>
            </a:extLst>
          </p:cNvPr>
          <p:cNvSpPr txBox="1"/>
          <p:nvPr/>
        </p:nvSpPr>
        <p:spPr>
          <a:xfrm>
            <a:off x="2872897" y="2926804"/>
            <a:ext cx="2390398" cy="646331"/>
          </a:xfrm>
          <a:prstGeom prst="rect">
            <a:avLst/>
          </a:prstGeom>
          <a:noFill/>
        </p:spPr>
        <p:txBody>
          <a:bodyPr wrap="none" rtlCol="0">
            <a:spAutoFit/>
          </a:bodyPr>
          <a:lstStyle/>
          <a:p>
            <a:pPr algn="ctr"/>
            <a:r>
              <a:rPr lang="en-VN" sz="3600" b="1" dirty="0">
                <a:latin typeface="Times New Roman" panose="02020603050405020304" pitchFamily="18" charset="0"/>
                <a:cs typeface="Times New Roman" panose="02020603050405020304" pitchFamily="18" charset="0"/>
              </a:rPr>
              <a:t>Restaurant</a:t>
            </a:r>
          </a:p>
        </p:txBody>
      </p:sp>
      <p:cxnSp>
        <p:nvCxnSpPr>
          <p:cNvPr id="19" name="Straight Connector 18">
            <a:extLst>
              <a:ext uri="{FF2B5EF4-FFF2-40B4-BE49-F238E27FC236}">
                <a16:creationId xmlns:a16="http://schemas.microsoft.com/office/drawing/2014/main" id="{60710E6B-E919-5288-D8CF-BDAB722BB36D}"/>
              </a:ext>
            </a:extLst>
          </p:cNvPr>
          <p:cNvCxnSpPr>
            <a:cxnSpLocks/>
          </p:cNvCxnSpPr>
          <p:nvPr/>
        </p:nvCxnSpPr>
        <p:spPr>
          <a:xfrm>
            <a:off x="1839482" y="3590037"/>
            <a:ext cx="4457229" cy="0"/>
          </a:xfrm>
          <a:prstGeom prst="line">
            <a:avLst/>
          </a:prstGeom>
          <a:ln w="19050" cap="rnd">
            <a:roun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E225B58-A5A7-D87C-F3AA-325DF1504406}"/>
              </a:ext>
            </a:extLst>
          </p:cNvPr>
          <p:cNvSpPr/>
          <p:nvPr/>
        </p:nvSpPr>
        <p:spPr>
          <a:xfrm>
            <a:off x="1839482"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Oval 20">
            <a:extLst>
              <a:ext uri="{FF2B5EF4-FFF2-40B4-BE49-F238E27FC236}">
                <a16:creationId xmlns:a16="http://schemas.microsoft.com/office/drawing/2014/main" id="{DACA967E-D872-EB8F-D6D4-8AF4D1F7C3EA}"/>
              </a:ext>
            </a:extLst>
          </p:cNvPr>
          <p:cNvSpPr/>
          <p:nvPr/>
        </p:nvSpPr>
        <p:spPr>
          <a:xfrm>
            <a:off x="2853609"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C306CC0A-0AC8-C4C4-3CB7-A105FBDE5EFD}"/>
              </a:ext>
            </a:extLst>
          </p:cNvPr>
          <p:cNvSpPr/>
          <p:nvPr/>
        </p:nvSpPr>
        <p:spPr>
          <a:xfrm>
            <a:off x="3867736" y="378627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Oval 22">
            <a:extLst>
              <a:ext uri="{FF2B5EF4-FFF2-40B4-BE49-F238E27FC236}">
                <a16:creationId xmlns:a16="http://schemas.microsoft.com/office/drawing/2014/main" id="{A7EC3F93-061B-9462-9D5F-069C46FE6EA6}"/>
              </a:ext>
            </a:extLst>
          </p:cNvPr>
          <p:cNvSpPr/>
          <p:nvPr/>
        </p:nvSpPr>
        <p:spPr>
          <a:xfrm>
            <a:off x="4881862" y="378627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375D1582-5667-DCE7-400E-B67CC5E85575}"/>
              </a:ext>
            </a:extLst>
          </p:cNvPr>
          <p:cNvSpPr/>
          <p:nvPr/>
        </p:nvSpPr>
        <p:spPr>
          <a:xfrm>
            <a:off x="5895987" y="378627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E3239CC4-29CB-FBDF-C17B-2033649EEACA}"/>
              </a:ext>
            </a:extLst>
          </p:cNvPr>
          <p:cNvSpPr/>
          <p:nvPr/>
        </p:nvSpPr>
        <p:spPr>
          <a:xfrm>
            <a:off x="1839482" y="438702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6" name="Oval 45">
            <a:extLst>
              <a:ext uri="{FF2B5EF4-FFF2-40B4-BE49-F238E27FC236}">
                <a16:creationId xmlns:a16="http://schemas.microsoft.com/office/drawing/2014/main" id="{56D88A97-6BBE-822C-901B-FA54C41A23E8}"/>
              </a:ext>
            </a:extLst>
          </p:cNvPr>
          <p:cNvSpPr/>
          <p:nvPr/>
        </p:nvSpPr>
        <p:spPr>
          <a:xfrm>
            <a:off x="2853609" y="438701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7" name="Oval 46">
            <a:extLst>
              <a:ext uri="{FF2B5EF4-FFF2-40B4-BE49-F238E27FC236}">
                <a16:creationId xmlns:a16="http://schemas.microsoft.com/office/drawing/2014/main" id="{CDF3CB16-73FE-8123-6952-4E1E96FAAC47}"/>
              </a:ext>
            </a:extLst>
          </p:cNvPr>
          <p:cNvSpPr/>
          <p:nvPr/>
        </p:nvSpPr>
        <p:spPr>
          <a:xfrm>
            <a:off x="3867736" y="438701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8" name="Oval 47">
            <a:extLst>
              <a:ext uri="{FF2B5EF4-FFF2-40B4-BE49-F238E27FC236}">
                <a16:creationId xmlns:a16="http://schemas.microsoft.com/office/drawing/2014/main" id="{5B0F257B-202D-6D68-335F-18AFDBD49F6B}"/>
              </a:ext>
            </a:extLst>
          </p:cNvPr>
          <p:cNvSpPr/>
          <p:nvPr/>
        </p:nvSpPr>
        <p:spPr>
          <a:xfrm>
            <a:off x="4881862" y="438701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9" name="Oval 48">
            <a:extLst>
              <a:ext uri="{FF2B5EF4-FFF2-40B4-BE49-F238E27FC236}">
                <a16:creationId xmlns:a16="http://schemas.microsoft.com/office/drawing/2014/main" id="{CBCE0588-96DB-F6E1-F3D5-FBA5A6D17B08}"/>
              </a:ext>
            </a:extLst>
          </p:cNvPr>
          <p:cNvSpPr/>
          <p:nvPr/>
        </p:nvSpPr>
        <p:spPr>
          <a:xfrm>
            <a:off x="5895987" y="4387016"/>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92653B63-FADD-AF37-C051-1D95229355E2}"/>
              </a:ext>
            </a:extLst>
          </p:cNvPr>
          <p:cNvSpPr/>
          <p:nvPr/>
        </p:nvSpPr>
        <p:spPr>
          <a:xfrm>
            <a:off x="1839482" y="498775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1" name="Oval 50">
            <a:extLst>
              <a:ext uri="{FF2B5EF4-FFF2-40B4-BE49-F238E27FC236}">
                <a16:creationId xmlns:a16="http://schemas.microsoft.com/office/drawing/2014/main" id="{75D107AE-A8CE-FCF3-F4AD-25FA4C257D50}"/>
              </a:ext>
            </a:extLst>
          </p:cNvPr>
          <p:cNvSpPr/>
          <p:nvPr/>
        </p:nvSpPr>
        <p:spPr>
          <a:xfrm>
            <a:off x="2853609" y="498775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2" name="Oval 51">
            <a:extLst>
              <a:ext uri="{FF2B5EF4-FFF2-40B4-BE49-F238E27FC236}">
                <a16:creationId xmlns:a16="http://schemas.microsoft.com/office/drawing/2014/main" id="{DB01FC87-30B8-5984-BE38-3797A975327A}"/>
              </a:ext>
            </a:extLst>
          </p:cNvPr>
          <p:cNvSpPr/>
          <p:nvPr/>
        </p:nvSpPr>
        <p:spPr>
          <a:xfrm>
            <a:off x="3867736" y="498775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1792A9DA-A697-9CF2-FFFE-3A08215D7039}"/>
              </a:ext>
            </a:extLst>
          </p:cNvPr>
          <p:cNvSpPr/>
          <p:nvPr/>
        </p:nvSpPr>
        <p:spPr>
          <a:xfrm>
            <a:off x="4881862" y="4987756"/>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4" name="Oval 53">
            <a:extLst>
              <a:ext uri="{FF2B5EF4-FFF2-40B4-BE49-F238E27FC236}">
                <a16:creationId xmlns:a16="http://schemas.microsoft.com/office/drawing/2014/main" id="{81D57EEA-3BEE-9B60-F4CF-92DDB022C347}"/>
              </a:ext>
            </a:extLst>
          </p:cNvPr>
          <p:cNvSpPr/>
          <p:nvPr/>
        </p:nvSpPr>
        <p:spPr>
          <a:xfrm>
            <a:off x="5895987" y="4987755"/>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B2852940-9878-0E62-DA38-C27E8AA73933}"/>
              </a:ext>
            </a:extLst>
          </p:cNvPr>
          <p:cNvSpPr txBox="1"/>
          <p:nvPr/>
        </p:nvSpPr>
        <p:spPr>
          <a:xfrm>
            <a:off x="7670241" y="2056240"/>
            <a:ext cx="3643946" cy="646331"/>
          </a:xfrm>
          <a:prstGeom prst="rect">
            <a:avLst/>
          </a:prstGeom>
          <a:noFill/>
        </p:spPr>
        <p:txBody>
          <a:bodyPr wrap="none" rtlCol="0">
            <a:spAutoFit/>
          </a:bodyPr>
          <a:lstStyle/>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semaphore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a:t>
            </a:r>
          </a:p>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Khởi tạo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15</a:t>
            </a:r>
          </a:p>
        </p:txBody>
      </p:sp>
      <p:sp>
        <p:nvSpPr>
          <p:cNvPr id="57" name="TextBox 56">
            <a:extLst>
              <a:ext uri="{FF2B5EF4-FFF2-40B4-BE49-F238E27FC236}">
                <a16:creationId xmlns:a16="http://schemas.microsoft.com/office/drawing/2014/main" id="{2599E667-68BF-175B-5062-08757D518BAF}"/>
              </a:ext>
            </a:extLst>
          </p:cNvPr>
          <p:cNvSpPr txBox="1"/>
          <p:nvPr/>
        </p:nvSpPr>
        <p:spPr>
          <a:xfrm>
            <a:off x="7681589" y="3752810"/>
            <a:ext cx="1915909"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Khách P16 đến:</a:t>
            </a:r>
          </a:p>
        </p:txBody>
      </p:sp>
      <p:sp>
        <p:nvSpPr>
          <p:cNvPr id="3" name="Oval 2">
            <a:extLst>
              <a:ext uri="{FF2B5EF4-FFF2-40B4-BE49-F238E27FC236}">
                <a16:creationId xmlns:a16="http://schemas.microsoft.com/office/drawing/2014/main" id="{948D0637-EB46-E684-D4D0-AAC3E5191B47}"/>
              </a:ext>
            </a:extLst>
          </p:cNvPr>
          <p:cNvSpPr/>
          <p:nvPr/>
        </p:nvSpPr>
        <p:spPr>
          <a:xfrm>
            <a:off x="1839482" y="5780966"/>
            <a:ext cx="400724" cy="400724"/>
          </a:xfrm>
          <a:prstGeom prst="ellipse">
            <a:avLst/>
          </a:prstGeom>
          <a:gradFill>
            <a:gsLst>
              <a:gs pos="0">
                <a:srgbClr val="FFC000"/>
              </a:gs>
              <a:gs pos="100000">
                <a:srgbClr val="FF0000"/>
              </a:gs>
            </a:gsLst>
            <a:lin ang="5400000" scaled="1"/>
          </a:gradFill>
          <a:ln>
            <a:gradFill>
              <a:gsLst>
                <a:gs pos="0">
                  <a:srgbClr val="FFC000"/>
                </a:gs>
                <a:gs pos="100000">
                  <a:srgbClr val="FF000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19E49972-74DC-769F-F627-CD17BAA1A73E}"/>
              </a:ext>
            </a:extLst>
          </p:cNvPr>
          <p:cNvSpPr txBox="1"/>
          <p:nvPr/>
        </p:nvSpPr>
        <p:spPr>
          <a:xfrm>
            <a:off x="7668653" y="5334103"/>
            <a:ext cx="3443571" cy="369332"/>
          </a:xfrm>
          <a:prstGeom prst="rect">
            <a:avLst/>
          </a:prstGeom>
          <a:noFill/>
        </p:spPr>
        <p:txBody>
          <a:bodyPr wrap="none" rtlCol="0">
            <a:spAutoFit/>
          </a:bodyPr>
          <a:lstStyle/>
          <a:p>
            <a:pPr algn="l"/>
            <a:r>
              <a:rPr lang="en-VN" dirty="0">
                <a:latin typeface="Arial" panose="020B0604020202020204" pitchFamily="34" charset="0"/>
                <a:cs typeface="Arial" panose="020B0604020202020204" pitchFamily="34" charset="0"/>
                <a:sym typeface="Wingdings" pitchFamily="2" charset="2"/>
              </a:rPr>
              <a:t> Có 1 khách phải chờ ở ngoài</a:t>
            </a:r>
            <a:endParaRPr lang="en-VN"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CFEA303B-E8D2-F810-0952-B850E4C6C106}"/>
              </a:ext>
            </a:extLst>
          </p:cNvPr>
          <p:cNvSpPr txBox="1"/>
          <p:nvPr/>
        </p:nvSpPr>
        <p:spPr>
          <a:xfrm>
            <a:off x="8052632" y="4221420"/>
            <a:ext cx="3167855" cy="923330"/>
          </a:xfrm>
          <a:prstGeom prst="rect">
            <a:avLst/>
          </a:prstGeom>
          <a:noFill/>
        </p:spPr>
        <p:txBody>
          <a:bodyPr wrap="none" rtlCol="0">
            <a:spAutoFit/>
          </a:bodyPr>
          <a:lstStyle/>
          <a:p>
            <a:pPr algn="l"/>
            <a:r>
              <a:rPr lang="en-VN" dirty="0">
                <a:latin typeface="Courier New" panose="02070309020205020404" pitchFamily="49" charset="0"/>
                <a:cs typeface="Courier New" panose="02070309020205020404" pitchFamily="49" charset="0"/>
              </a:rPr>
              <a:t>wait(freeTable);</a:t>
            </a:r>
          </a:p>
          <a:p>
            <a:pPr algn="l"/>
            <a:r>
              <a:rPr lang="en-VN" dirty="0">
                <a:latin typeface="Courier New" panose="02070309020205020404" pitchFamily="49" charset="0"/>
                <a:cs typeface="Courier New" panose="02070309020205020404" pitchFamily="49" charset="0"/>
              </a:rPr>
              <a:t>//</a:t>
            </a:r>
            <a:r>
              <a:rPr lang="en-VN"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rPr>
              <a:t>freeTable = 0 </a:t>
            </a:r>
            <a:r>
              <a:rPr lang="en-VN"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sym typeface="Wingdings" pitchFamily="2" charset="2"/>
              </a:rPr>
              <a:t> chờ</a:t>
            </a:r>
            <a:endParaRPr lang="en-VN"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endParaRPr>
          </a:p>
          <a:p>
            <a:pPr algn="l"/>
            <a:r>
              <a:rPr lang="en-VN" dirty="0">
                <a:latin typeface="Courier New" panose="02070309020205020404" pitchFamily="49" charset="0"/>
                <a:cs typeface="Courier New" panose="02070309020205020404" pitchFamily="49" charset="0"/>
              </a:rPr>
              <a:t>&lt;dùng bữa&gt;;</a:t>
            </a:r>
            <a:endPar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3128250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23</a:t>
            </a:fld>
            <a:endParaRPr lang="en-VN" dirty="0"/>
          </a:p>
        </p:txBody>
      </p:sp>
      <p:sp>
        <p:nvSpPr>
          <p:cNvPr id="16" name="Left Bracket 15">
            <a:extLst>
              <a:ext uri="{FF2B5EF4-FFF2-40B4-BE49-F238E27FC236}">
                <a16:creationId xmlns:a16="http://schemas.microsoft.com/office/drawing/2014/main" id="{BDB011D8-6896-8F30-7F61-A7C2985F073C}"/>
              </a:ext>
            </a:extLst>
          </p:cNvPr>
          <p:cNvSpPr/>
          <p:nvPr/>
        </p:nvSpPr>
        <p:spPr>
          <a:xfrm rot="16200000">
            <a:off x="2904946" y="1683289"/>
            <a:ext cx="2326303" cy="5476566"/>
          </a:xfrm>
          <a:prstGeom prst="leftBracket">
            <a:avLst>
              <a:gd name="adj" fmla="val 0"/>
            </a:avLst>
          </a:prstGeom>
          <a:ln w="25400" cap="rnd">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4" name="Half Frame 13">
            <a:extLst>
              <a:ext uri="{FF2B5EF4-FFF2-40B4-BE49-F238E27FC236}">
                <a16:creationId xmlns:a16="http://schemas.microsoft.com/office/drawing/2014/main" id="{C9905127-F6C4-BDD8-CFF5-21DC73569503}"/>
              </a:ext>
            </a:extLst>
          </p:cNvPr>
          <p:cNvSpPr/>
          <p:nvPr/>
        </p:nvSpPr>
        <p:spPr>
          <a:xfrm rot="2700000">
            <a:off x="1701279" y="1055527"/>
            <a:ext cx="4740544" cy="4750317"/>
          </a:xfrm>
          <a:custGeom>
            <a:avLst/>
            <a:gdLst>
              <a:gd name="connsiteX0" fmla="*/ 0 w 4225413"/>
              <a:gd name="connsiteY0" fmla="*/ 0 h 4225413"/>
              <a:gd name="connsiteX1" fmla="*/ 4225413 w 4225413"/>
              <a:gd name="connsiteY1" fmla="*/ 0 h 4225413"/>
              <a:gd name="connsiteX2" fmla="*/ 4136933 w 4225413"/>
              <a:gd name="connsiteY2" fmla="*/ 88480 h 4225413"/>
              <a:gd name="connsiteX3" fmla="*/ 95832 w 4225413"/>
              <a:gd name="connsiteY3" fmla="*/ 88480 h 4225413"/>
              <a:gd name="connsiteX4" fmla="*/ 95832 w 4225413"/>
              <a:gd name="connsiteY4" fmla="*/ 4129581 h 4225413"/>
              <a:gd name="connsiteX5" fmla="*/ 0 w 4225413"/>
              <a:gd name="connsiteY5" fmla="*/ 4225413 h 4225413"/>
              <a:gd name="connsiteX6" fmla="*/ 0 w 4225413"/>
              <a:gd name="connsiteY6" fmla="*/ 0 h 4225413"/>
              <a:gd name="connsiteX0" fmla="*/ 1517374 w 5742787"/>
              <a:gd name="connsiteY0" fmla="*/ 0 h 4129581"/>
              <a:gd name="connsiteX1" fmla="*/ 5742787 w 5742787"/>
              <a:gd name="connsiteY1" fmla="*/ 0 h 4129581"/>
              <a:gd name="connsiteX2" fmla="*/ 5654307 w 5742787"/>
              <a:gd name="connsiteY2" fmla="*/ 88480 h 4129581"/>
              <a:gd name="connsiteX3" fmla="*/ 1613206 w 5742787"/>
              <a:gd name="connsiteY3" fmla="*/ 88480 h 4129581"/>
              <a:gd name="connsiteX4" fmla="*/ 1613206 w 5742787"/>
              <a:gd name="connsiteY4" fmla="*/ 4129581 h 4129581"/>
              <a:gd name="connsiteX5" fmla="*/ 0 w 5742787"/>
              <a:gd name="connsiteY5" fmla="*/ 3542334 h 4129581"/>
              <a:gd name="connsiteX6" fmla="*/ 1517374 w 5742787"/>
              <a:gd name="connsiteY6" fmla="*/ 0 h 4129581"/>
              <a:gd name="connsiteX0" fmla="*/ 1517374 w 5742787"/>
              <a:gd name="connsiteY0" fmla="*/ 0 h 3542334"/>
              <a:gd name="connsiteX1" fmla="*/ 5742787 w 5742787"/>
              <a:gd name="connsiteY1" fmla="*/ 0 h 3542334"/>
              <a:gd name="connsiteX2" fmla="*/ 5654307 w 5742787"/>
              <a:gd name="connsiteY2" fmla="*/ 88480 h 3542334"/>
              <a:gd name="connsiteX3" fmla="*/ 1613206 w 5742787"/>
              <a:gd name="connsiteY3" fmla="*/ 88480 h 3542334"/>
              <a:gd name="connsiteX4" fmla="*/ 283549 w 5742787"/>
              <a:gd name="connsiteY4" fmla="*/ 3248357 h 3542334"/>
              <a:gd name="connsiteX5" fmla="*/ 0 w 5742787"/>
              <a:gd name="connsiteY5" fmla="*/ 3542334 h 3542334"/>
              <a:gd name="connsiteX6" fmla="*/ 1517374 w 5742787"/>
              <a:gd name="connsiteY6" fmla="*/ 0 h 3542334"/>
              <a:gd name="connsiteX0" fmla="*/ 1517374 w 5654307"/>
              <a:gd name="connsiteY0" fmla="*/ 1527803 h 5070137"/>
              <a:gd name="connsiteX1" fmla="*/ 5059709 w 5654307"/>
              <a:gd name="connsiteY1" fmla="*/ 0 h 5070137"/>
              <a:gd name="connsiteX2" fmla="*/ 5654307 w 5654307"/>
              <a:gd name="connsiteY2" fmla="*/ 1616283 h 5070137"/>
              <a:gd name="connsiteX3" fmla="*/ 1613206 w 5654307"/>
              <a:gd name="connsiteY3" fmla="*/ 1616283 h 5070137"/>
              <a:gd name="connsiteX4" fmla="*/ 283549 w 5654307"/>
              <a:gd name="connsiteY4" fmla="*/ 4776160 h 5070137"/>
              <a:gd name="connsiteX5" fmla="*/ 0 w 5654307"/>
              <a:gd name="connsiteY5" fmla="*/ 5070137 h 5070137"/>
              <a:gd name="connsiteX6" fmla="*/ 1517374 w 5654307"/>
              <a:gd name="connsiteY6" fmla="*/ 1527803 h 5070137"/>
              <a:gd name="connsiteX0" fmla="*/ 1517374 w 5059709"/>
              <a:gd name="connsiteY0" fmla="*/ 1527803 h 5070137"/>
              <a:gd name="connsiteX1" fmla="*/ 5059709 w 5059709"/>
              <a:gd name="connsiteY1" fmla="*/ 0 h 5070137"/>
              <a:gd name="connsiteX2" fmla="*/ 4783512 w 5059709"/>
              <a:gd name="connsiteY2" fmla="*/ 297056 h 5070137"/>
              <a:gd name="connsiteX3" fmla="*/ 1613206 w 5059709"/>
              <a:gd name="connsiteY3" fmla="*/ 1616283 h 5070137"/>
              <a:gd name="connsiteX4" fmla="*/ 283549 w 5059709"/>
              <a:gd name="connsiteY4" fmla="*/ 4776160 h 5070137"/>
              <a:gd name="connsiteX5" fmla="*/ 0 w 5059709"/>
              <a:gd name="connsiteY5" fmla="*/ 5070137 h 5070137"/>
              <a:gd name="connsiteX6" fmla="*/ 1517374 w 5059709"/>
              <a:gd name="connsiteY6" fmla="*/ 1527803 h 50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59709" h="5070137">
                <a:moveTo>
                  <a:pt x="1517374" y="1527803"/>
                </a:moveTo>
                <a:lnTo>
                  <a:pt x="5059709" y="0"/>
                </a:lnTo>
                <a:lnTo>
                  <a:pt x="4783512" y="297056"/>
                </a:lnTo>
                <a:lnTo>
                  <a:pt x="1613206" y="1616283"/>
                </a:lnTo>
                <a:lnTo>
                  <a:pt x="283549" y="4776160"/>
                </a:lnTo>
                <a:lnTo>
                  <a:pt x="0" y="5070137"/>
                </a:lnTo>
                <a:lnTo>
                  <a:pt x="1517374" y="1527803"/>
                </a:lnTo>
                <a:close/>
              </a:path>
            </a:pathLst>
          </a:cu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solidFill>
                <a:schemeClr val="tx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19E69455-6EC7-5301-C863-6311D2784148}"/>
              </a:ext>
            </a:extLst>
          </p:cNvPr>
          <p:cNvSpPr txBox="1"/>
          <p:nvPr/>
        </p:nvSpPr>
        <p:spPr>
          <a:xfrm>
            <a:off x="2872897" y="2926804"/>
            <a:ext cx="2390398" cy="646331"/>
          </a:xfrm>
          <a:prstGeom prst="rect">
            <a:avLst/>
          </a:prstGeom>
          <a:noFill/>
        </p:spPr>
        <p:txBody>
          <a:bodyPr wrap="none" rtlCol="0">
            <a:spAutoFit/>
          </a:bodyPr>
          <a:lstStyle/>
          <a:p>
            <a:pPr algn="ctr"/>
            <a:r>
              <a:rPr lang="en-VN" sz="3600" b="1" dirty="0">
                <a:latin typeface="Times New Roman" panose="02020603050405020304" pitchFamily="18" charset="0"/>
                <a:cs typeface="Times New Roman" panose="02020603050405020304" pitchFamily="18" charset="0"/>
              </a:rPr>
              <a:t>Restaurant</a:t>
            </a:r>
          </a:p>
        </p:txBody>
      </p:sp>
      <p:cxnSp>
        <p:nvCxnSpPr>
          <p:cNvPr id="19" name="Straight Connector 18">
            <a:extLst>
              <a:ext uri="{FF2B5EF4-FFF2-40B4-BE49-F238E27FC236}">
                <a16:creationId xmlns:a16="http://schemas.microsoft.com/office/drawing/2014/main" id="{60710E6B-E919-5288-D8CF-BDAB722BB36D}"/>
              </a:ext>
            </a:extLst>
          </p:cNvPr>
          <p:cNvCxnSpPr>
            <a:cxnSpLocks/>
          </p:cNvCxnSpPr>
          <p:nvPr/>
        </p:nvCxnSpPr>
        <p:spPr>
          <a:xfrm>
            <a:off x="1839482" y="3590037"/>
            <a:ext cx="4457229" cy="0"/>
          </a:xfrm>
          <a:prstGeom prst="line">
            <a:avLst/>
          </a:prstGeom>
          <a:ln w="19050" cap="rnd">
            <a:roun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E225B58-A5A7-D87C-F3AA-325DF1504406}"/>
              </a:ext>
            </a:extLst>
          </p:cNvPr>
          <p:cNvSpPr/>
          <p:nvPr/>
        </p:nvSpPr>
        <p:spPr>
          <a:xfrm>
            <a:off x="1839482"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Oval 20">
            <a:extLst>
              <a:ext uri="{FF2B5EF4-FFF2-40B4-BE49-F238E27FC236}">
                <a16:creationId xmlns:a16="http://schemas.microsoft.com/office/drawing/2014/main" id="{DACA967E-D872-EB8F-D6D4-8AF4D1F7C3EA}"/>
              </a:ext>
            </a:extLst>
          </p:cNvPr>
          <p:cNvSpPr/>
          <p:nvPr/>
        </p:nvSpPr>
        <p:spPr>
          <a:xfrm>
            <a:off x="2853609"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C306CC0A-0AC8-C4C4-3CB7-A105FBDE5EFD}"/>
              </a:ext>
            </a:extLst>
          </p:cNvPr>
          <p:cNvSpPr/>
          <p:nvPr/>
        </p:nvSpPr>
        <p:spPr>
          <a:xfrm>
            <a:off x="3867736" y="378627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Oval 22">
            <a:extLst>
              <a:ext uri="{FF2B5EF4-FFF2-40B4-BE49-F238E27FC236}">
                <a16:creationId xmlns:a16="http://schemas.microsoft.com/office/drawing/2014/main" id="{A7EC3F93-061B-9462-9D5F-069C46FE6EA6}"/>
              </a:ext>
            </a:extLst>
          </p:cNvPr>
          <p:cNvSpPr/>
          <p:nvPr/>
        </p:nvSpPr>
        <p:spPr>
          <a:xfrm>
            <a:off x="4881862" y="378627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375D1582-5667-DCE7-400E-B67CC5E85575}"/>
              </a:ext>
            </a:extLst>
          </p:cNvPr>
          <p:cNvSpPr/>
          <p:nvPr/>
        </p:nvSpPr>
        <p:spPr>
          <a:xfrm>
            <a:off x="5895987" y="378627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E3239CC4-29CB-FBDF-C17B-2033649EEACA}"/>
              </a:ext>
            </a:extLst>
          </p:cNvPr>
          <p:cNvSpPr/>
          <p:nvPr/>
        </p:nvSpPr>
        <p:spPr>
          <a:xfrm>
            <a:off x="1839482" y="438702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6" name="Oval 45">
            <a:extLst>
              <a:ext uri="{FF2B5EF4-FFF2-40B4-BE49-F238E27FC236}">
                <a16:creationId xmlns:a16="http://schemas.microsoft.com/office/drawing/2014/main" id="{56D88A97-6BBE-822C-901B-FA54C41A23E8}"/>
              </a:ext>
            </a:extLst>
          </p:cNvPr>
          <p:cNvSpPr/>
          <p:nvPr/>
        </p:nvSpPr>
        <p:spPr>
          <a:xfrm>
            <a:off x="2853609" y="438701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7" name="Oval 46">
            <a:extLst>
              <a:ext uri="{FF2B5EF4-FFF2-40B4-BE49-F238E27FC236}">
                <a16:creationId xmlns:a16="http://schemas.microsoft.com/office/drawing/2014/main" id="{CDF3CB16-73FE-8123-6952-4E1E96FAAC47}"/>
              </a:ext>
            </a:extLst>
          </p:cNvPr>
          <p:cNvSpPr/>
          <p:nvPr/>
        </p:nvSpPr>
        <p:spPr>
          <a:xfrm>
            <a:off x="3867736" y="438701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8" name="Oval 47">
            <a:extLst>
              <a:ext uri="{FF2B5EF4-FFF2-40B4-BE49-F238E27FC236}">
                <a16:creationId xmlns:a16="http://schemas.microsoft.com/office/drawing/2014/main" id="{5B0F257B-202D-6D68-335F-18AFDBD49F6B}"/>
              </a:ext>
            </a:extLst>
          </p:cNvPr>
          <p:cNvSpPr/>
          <p:nvPr/>
        </p:nvSpPr>
        <p:spPr>
          <a:xfrm>
            <a:off x="4881862" y="438701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9" name="Oval 48">
            <a:extLst>
              <a:ext uri="{FF2B5EF4-FFF2-40B4-BE49-F238E27FC236}">
                <a16:creationId xmlns:a16="http://schemas.microsoft.com/office/drawing/2014/main" id="{CBCE0588-96DB-F6E1-F3D5-FBA5A6D17B08}"/>
              </a:ext>
            </a:extLst>
          </p:cNvPr>
          <p:cNvSpPr/>
          <p:nvPr/>
        </p:nvSpPr>
        <p:spPr>
          <a:xfrm>
            <a:off x="5895987" y="4387016"/>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92653B63-FADD-AF37-C051-1D95229355E2}"/>
              </a:ext>
            </a:extLst>
          </p:cNvPr>
          <p:cNvSpPr/>
          <p:nvPr/>
        </p:nvSpPr>
        <p:spPr>
          <a:xfrm>
            <a:off x="1839482" y="498775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1" name="Oval 50">
            <a:extLst>
              <a:ext uri="{FF2B5EF4-FFF2-40B4-BE49-F238E27FC236}">
                <a16:creationId xmlns:a16="http://schemas.microsoft.com/office/drawing/2014/main" id="{75D107AE-A8CE-FCF3-F4AD-25FA4C257D50}"/>
              </a:ext>
            </a:extLst>
          </p:cNvPr>
          <p:cNvSpPr/>
          <p:nvPr/>
        </p:nvSpPr>
        <p:spPr>
          <a:xfrm>
            <a:off x="2853609" y="498775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2" name="Oval 51">
            <a:extLst>
              <a:ext uri="{FF2B5EF4-FFF2-40B4-BE49-F238E27FC236}">
                <a16:creationId xmlns:a16="http://schemas.microsoft.com/office/drawing/2014/main" id="{DB01FC87-30B8-5984-BE38-3797A975327A}"/>
              </a:ext>
            </a:extLst>
          </p:cNvPr>
          <p:cNvSpPr/>
          <p:nvPr/>
        </p:nvSpPr>
        <p:spPr>
          <a:xfrm>
            <a:off x="3867736" y="498775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1792A9DA-A697-9CF2-FFFE-3A08215D7039}"/>
              </a:ext>
            </a:extLst>
          </p:cNvPr>
          <p:cNvSpPr/>
          <p:nvPr/>
        </p:nvSpPr>
        <p:spPr>
          <a:xfrm>
            <a:off x="4881862" y="4987756"/>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4" name="Oval 53">
            <a:extLst>
              <a:ext uri="{FF2B5EF4-FFF2-40B4-BE49-F238E27FC236}">
                <a16:creationId xmlns:a16="http://schemas.microsoft.com/office/drawing/2014/main" id="{81D57EEA-3BEE-9B60-F4CF-92DDB022C347}"/>
              </a:ext>
            </a:extLst>
          </p:cNvPr>
          <p:cNvSpPr/>
          <p:nvPr/>
        </p:nvSpPr>
        <p:spPr>
          <a:xfrm>
            <a:off x="5895987" y="4987755"/>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B2852940-9878-0E62-DA38-C27E8AA73933}"/>
              </a:ext>
            </a:extLst>
          </p:cNvPr>
          <p:cNvSpPr txBox="1"/>
          <p:nvPr/>
        </p:nvSpPr>
        <p:spPr>
          <a:xfrm>
            <a:off x="7670241" y="2056240"/>
            <a:ext cx="3643946" cy="646331"/>
          </a:xfrm>
          <a:prstGeom prst="rect">
            <a:avLst/>
          </a:prstGeom>
          <a:noFill/>
        </p:spPr>
        <p:txBody>
          <a:bodyPr wrap="none" rtlCol="0">
            <a:spAutoFit/>
          </a:bodyPr>
          <a:lstStyle/>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semaphore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a:t>
            </a:r>
          </a:p>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Khởi tạo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15</a:t>
            </a:r>
          </a:p>
        </p:txBody>
      </p:sp>
      <p:sp>
        <p:nvSpPr>
          <p:cNvPr id="3" name="Oval 2">
            <a:extLst>
              <a:ext uri="{FF2B5EF4-FFF2-40B4-BE49-F238E27FC236}">
                <a16:creationId xmlns:a16="http://schemas.microsoft.com/office/drawing/2014/main" id="{948D0637-EB46-E684-D4D0-AAC3E5191B47}"/>
              </a:ext>
            </a:extLst>
          </p:cNvPr>
          <p:cNvSpPr/>
          <p:nvPr/>
        </p:nvSpPr>
        <p:spPr>
          <a:xfrm>
            <a:off x="1839482" y="5780966"/>
            <a:ext cx="400724" cy="400724"/>
          </a:xfrm>
          <a:prstGeom prst="ellipse">
            <a:avLst/>
          </a:prstGeom>
          <a:gradFill>
            <a:gsLst>
              <a:gs pos="0">
                <a:srgbClr val="FFC000"/>
              </a:gs>
              <a:gs pos="100000">
                <a:srgbClr val="FF0000"/>
              </a:gs>
            </a:gsLst>
            <a:lin ang="5400000" scaled="1"/>
          </a:gradFill>
          <a:ln>
            <a:gradFill>
              <a:gsLst>
                <a:gs pos="0">
                  <a:srgbClr val="FFC000"/>
                </a:gs>
                <a:gs pos="100000">
                  <a:srgbClr val="FF000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4321D073-5F8D-F704-6BF9-BCD481E74381}"/>
              </a:ext>
            </a:extLst>
          </p:cNvPr>
          <p:cNvSpPr txBox="1"/>
          <p:nvPr/>
        </p:nvSpPr>
        <p:spPr>
          <a:xfrm>
            <a:off x="7681589" y="5243870"/>
            <a:ext cx="1633781"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Khách P15 đi</a:t>
            </a:r>
          </a:p>
        </p:txBody>
      </p:sp>
      <p:sp>
        <p:nvSpPr>
          <p:cNvPr id="9" name="TextBox 8">
            <a:extLst>
              <a:ext uri="{FF2B5EF4-FFF2-40B4-BE49-F238E27FC236}">
                <a16:creationId xmlns:a16="http://schemas.microsoft.com/office/drawing/2014/main" id="{6448B883-1F81-8F44-94A6-2313FC5DEBF6}"/>
              </a:ext>
            </a:extLst>
          </p:cNvPr>
          <p:cNvSpPr txBox="1"/>
          <p:nvPr/>
        </p:nvSpPr>
        <p:spPr>
          <a:xfrm>
            <a:off x="8052632" y="5712480"/>
            <a:ext cx="2666114" cy="646331"/>
          </a:xfrm>
          <a:prstGeom prst="rect">
            <a:avLst/>
          </a:prstGeom>
          <a:noFill/>
        </p:spPr>
        <p:txBody>
          <a:bodyPr wrap="none" rtlCol="0">
            <a:spAutoFit/>
          </a:bodyPr>
          <a:lstStyle/>
          <a:p>
            <a:pPr algn="l"/>
            <a:r>
              <a:rPr lang="en-VN" dirty="0">
                <a:latin typeface="Courier New" panose="02070309020205020404" pitchFamily="49" charset="0"/>
                <a:cs typeface="Courier New" panose="02070309020205020404" pitchFamily="49" charset="0"/>
              </a:rPr>
              <a:t>signal(freeTable);</a:t>
            </a:r>
          </a:p>
          <a:p>
            <a:pPr algn="l"/>
            <a:r>
              <a:rPr lang="en-VN" dirty="0">
                <a:latin typeface="Courier New" panose="02070309020205020404" pitchFamily="49" charset="0"/>
                <a:cs typeface="Courier New" panose="02070309020205020404" pitchFamily="49" charset="0"/>
              </a:rPr>
              <a:t>//</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a:t>
            </a:r>
          </a:p>
        </p:txBody>
      </p:sp>
      <p:sp>
        <p:nvSpPr>
          <p:cNvPr id="10" name="TextBox 9">
            <a:extLst>
              <a:ext uri="{FF2B5EF4-FFF2-40B4-BE49-F238E27FC236}">
                <a16:creationId xmlns:a16="http://schemas.microsoft.com/office/drawing/2014/main" id="{13BCD0C5-F38C-B5B9-465A-AA82F6C06C24}"/>
              </a:ext>
            </a:extLst>
          </p:cNvPr>
          <p:cNvSpPr txBox="1"/>
          <p:nvPr/>
        </p:nvSpPr>
        <p:spPr>
          <a:xfrm>
            <a:off x="7681589" y="3752810"/>
            <a:ext cx="1915909"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Khách P16 đến:</a:t>
            </a:r>
          </a:p>
        </p:txBody>
      </p:sp>
      <p:sp>
        <p:nvSpPr>
          <p:cNvPr id="11" name="TextBox 10">
            <a:extLst>
              <a:ext uri="{FF2B5EF4-FFF2-40B4-BE49-F238E27FC236}">
                <a16:creationId xmlns:a16="http://schemas.microsoft.com/office/drawing/2014/main" id="{5144EE73-88AD-C317-7A56-A2E55FA84747}"/>
              </a:ext>
            </a:extLst>
          </p:cNvPr>
          <p:cNvSpPr txBox="1"/>
          <p:nvPr/>
        </p:nvSpPr>
        <p:spPr>
          <a:xfrm>
            <a:off x="8052632" y="4221420"/>
            <a:ext cx="4132863" cy="923330"/>
          </a:xfrm>
          <a:prstGeom prst="rect">
            <a:avLst/>
          </a:prstGeom>
          <a:noFill/>
        </p:spPr>
        <p:txBody>
          <a:bodyPr wrap="none" rtlCol="0">
            <a:spAutoFit/>
          </a:bodyPr>
          <a:lstStyle/>
          <a:p>
            <a:pPr algn="l"/>
            <a:r>
              <a:rPr lang="en-VN" dirty="0">
                <a:latin typeface="Courier New" panose="02070309020205020404" pitchFamily="49" charset="0"/>
                <a:cs typeface="Courier New" panose="02070309020205020404" pitchFamily="49" charset="0"/>
              </a:rPr>
              <a:t>wait(freeTable);</a:t>
            </a:r>
          </a:p>
          <a:p>
            <a:pPr algn="l"/>
            <a:r>
              <a:rPr lang="en-VN"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rPr>
              <a:t>//freeTable = 1 </a:t>
            </a:r>
            <a:r>
              <a:rPr lang="en-VN"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sym typeface="Wingdings" pitchFamily="2" charset="2"/>
              </a:rPr>
              <a:t> có thể vào</a:t>
            </a:r>
            <a:endParaRPr lang="en-VN"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endParaRPr>
          </a:p>
          <a:p>
            <a:pPr algn="l"/>
            <a:r>
              <a:rPr lang="en-VN" dirty="0">
                <a:latin typeface="Courier New" panose="02070309020205020404" pitchFamily="49" charset="0"/>
                <a:cs typeface="Courier New" panose="02070309020205020404" pitchFamily="49" charset="0"/>
              </a:rPr>
              <a:t>&lt;dùng bữa&gt;;</a:t>
            </a:r>
            <a:endPar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357891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DB4C-D7E7-AC5F-C4E0-955B1839EBEB}"/>
              </a:ext>
            </a:extLst>
          </p:cNvPr>
          <p:cNvSpPr>
            <a:spLocks noGrp="1"/>
          </p:cNvSpPr>
          <p:nvPr>
            <p:ph type="title"/>
          </p:nvPr>
        </p:nvSpPr>
        <p:spPr/>
        <p:txBody>
          <a:bodyPr/>
          <a:lstStyle/>
          <a:p>
            <a:r>
              <a:rPr lang="en-VN" dirty="0"/>
              <a:t>5.7.1. Định nghĩa semaphore</a:t>
            </a:r>
          </a:p>
        </p:txBody>
      </p:sp>
      <p:sp>
        <p:nvSpPr>
          <p:cNvPr id="4" name="Footer Placeholder 3">
            <a:extLst>
              <a:ext uri="{FF2B5EF4-FFF2-40B4-BE49-F238E27FC236}">
                <a16:creationId xmlns:a16="http://schemas.microsoft.com/office/drawing/2014/main" id="{35BCCAFB-FA93-56CF-969A-7828721C9C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6958B95-B3F5-8A2B-A137-C41DC96AB507}"/>
              </a:ext>
            </a:extLst>
          </p:cNvPr>
          <p:cNvSpPr>
            <a:spLocks noGrp="1"/>
          </p:cNvSpPr>
          <p:nvPr>
            <p:ph type="sldNum" sz="quarter" idx="12"/>
          </p:nvPr>
        </p:nvSpPr>
        <p:spPr/>
        <p:txBody>
          <a:bodyPr/>
          <a:lstStyle/>
          <a:p>
            <a:fld id="{D8B0B3AC-44A8-D142-AAF6-9A453466E1A4}" type="slidenum">
              <a:rPr lang="en-VN" smtClean="0"/>
              <a:pPr/>
              <a:t>24</a:t>
            </a:fld>
            <a:endParaRPr lang="en-VN" dirty="0"/>
          </a:p>
        </p:txBody>
      </p:sp>
      <p:sp>
        <p:nvSpPr>
          <p:cNvPr id="16" name="Left Bracket 15">
            <a:extLst>
              <a:ext uri="{FF2B5EF4-FFF2-40B4-BE49-F238E27FC236}">
                <a16:creationId xmlns:a16="http://schemas.microsoft.com/office/drawing/2014/main" id="{BDB011D8-6896-8F30-7F61-A7C2985F073C}"/>
              </a:ext>
            </a:extLst>
          </p:cNvPr>
          <p:cNvSpPr/>
          <p:nvPr/>
        </p:nvSpPr>
        <p:spPr>
          <a:xfrm rot="16200000">
            <a:off x="2904946" y="1683289"/>
            <a:ext cx="2326303" cy="5476566"/>
          </a:xfrm>
          <a:prstGeom prst="leftBracket">
            <a:avLst>
              <a:gd name="adj" fmla="val 0"/>
            </a:avLst>
          </a:prstGeom>
          <a:ln w="25400" cap="rnd">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4" name="Half Frame 13">
            <a:extLst>
              <a:ext uri="{FF2B5EF4-FFF2-40B4-BE49-F238E27FC236}">
                <a16:creationId xmlns:a16="http://schemas.microsoft.com/office/drawing/2014/main" id="{C9905127-F6C4-BDD8-CFF5-21DC73569503}"/>
              </a:ext>
            </a:extLst>
          </p:cNvPr>
          <p:cNvSpPr/>
          <p:nvPr/>
        </p:nvSpPr>
        <p:spPr>
          <a:xfrm rot="2700000">
            <a:off x="1701279" y="1055527"/>
            <a:ext cx="4740544" cy="4750317"/>
          </a:xfrm>
          <a:custGeom>
            <a:avLst/>
            <a:gdLst>
              <a:gd name="connsiteX0" fmla="*/ 0 w 4225413"/>
              <a:gd name="connsiteY0" fmla="*/ 0 h 4225413"/>
              <a:gd name="connsiteX1" fmla="*/ 4225413 w 4225413"/>
              <a:gd name="connsiteY1" fmla="*/ 0 h 4225413"/>
              <a:gd name="connsiteX2" fmla="*/ 4136933 w 4225413"/>
              <a:gd name="connsiteY2" fmla="*/ 88480 h 4225413"/>
              <a:gd name="connsiteX3" fmla="*/ 95832 w 4225413"/>
              <a:gd name="connsiteY3" fmla="*/ 88480 h 4225413"/>
              <a:gd name="connsiteX4" fmla="*/ 95832 w 4225413"/>
              <a:gd name="connsiteY4" fmla="*/ 4129581 h 4225413"/>
              <a:gd name="connsiteX5" fmla="*/ 0 w 4225413"/>
              <a:gd name="connsiteY5" fmla="*/ 4225413 h 4225413"/>
              <a:gd name="connsiteX6" fmla="*/ 0 w 4225413"/>
              <a:gd name="connsiteY6" fmla="*/ 0 h 4225413"/>
              <a:gd name="connsiteX0" fmla="*/ 1517374 w 5742787"/>
              <a:gd name="connsiteY0" fmla="*/ 0 h 4129581"/>
              <a:gd name="connsiteX1" fmla="*/ 5742787 w 5742787"/>
              <a:gd name="connsiteY1" fmla="*/ 0 h 4129581"/>
              <a:gd name="connsiteX2" fmla="*/ 5654307 w 5742787"/>
              <a:gd name="connsiteY2" fmla="*/ 88480 h 4129581"/>
              <a:gd name="connsiteX3" fmla="*/ 1613206 w 5742787"/>
              <a:gd name="connsiteY3" fmla="*/ 88480 h 4129581"/>
              <a:gd name="connsiteX4" fmla="*/ 1613206 w 5742787"/>
              <a:gd name="connsiteY4" fmla="*/ 4129581 h 4129581"/>
              <a:gd name="connsiteX5" fmla="*/ 0 w 5742787"/>
              <a:gd name="connsiteY5" fmla="*/ 3542334 h 4129581"/>
              <a:gd name="connsiteX6" fmla="*/ 1517374 w 5742787"/>
              <a:gd name="connsiteY6" fmla="*/ 0 h 4129581"/>
              <a:gd name="connsiteX0" fmla="*/ 1517374 w 5742787"/>
              <a:gd name="connsiteY0" fmla="*/ 0 h 3542334"/>
              <a:gd name="connsiteX1" fmla="*/ 5742787 w 5742787"/>
              <a:gd name="connsiteY1" fmla="*/ 0 h 3542334"/>
              <a:gd name="connsiteX2" fmla="*/ 5654307 w 5742787"/>
              <a:gd name="connsiteY2" fmla="*/ 88480 h 3542334"/>
              <a:gd name="connsiteX3" fmla="*/ 1613206 w 5742787"/>
              <a:gd name="connsiteY3" fmla="*/ 88480 h 3542334"/>
              <a:gd name="connsiteX4" fmla="*/ 283549 w 5742787"/>
              <a:gd name="connsiteY4" fmla="*/ 3248357 h 3542334"/>
              <a:gd name="connsiteX5" fmla="*/ 0 w 5742787"/>
              <a:gd name="connsiteY5" fmla="*/ 3542334 h 3542334"/>
              <a:gd name="connsiteX6" fmla="*/ 1517374 w 5742787"/>
              <a:gd name="connsiteY6" fmla="*/ 0 h 3542334"/>
              <a:gd name="connsiteX0" fmla="*/ 1517374 w 5654307"/>
              <a:gd name="connsiteY0" fmla="*/ 1527803 h 5070137"/>
              <a:gd name="connsiteX1" fmla="*/ 5059709 w 5654307"/>
              <a:gd name="connsiteY1" fmla="*/ 0 h 5070137"/>
              <a:gd name="connsiteX2" fmla="*/ 5654307 w 5654307"/>
              <a:gd name="connsiteY2" fmla="*/ 1616283 h 5070137"/>
              <a:gd name="connsiteX3" fmla="*/ 1613206 w 5654307"/>
              <a:gd name="connsiteY3" fmla="*/ 1616283 h 5070137"/>
              <a:gd name="connsiteX4" fmla="*/ 283549 w 5654307"/>
              <a:gd name="connsiteY4" fmla="*/ 4776160 h 5070137"/>
              <a:gd name="connsiteX5" fmla="*/ 0 w 5654307"/>
              <a:gd name="connsiteY5" fmla="*/ 5070137 h 5070137"/>
              <a:gd name="connsiteX6" fmla="*/ 1517374 w 5654307"/>
              <a:gd name="connsiteY6" fmla="*/ 1527803 h 5070137"/>
              <a:gd name="connsiteX0" fmla="*/ 1517374 w 5059709"/>
              <a:gd name="connsiteY0" fmla="*/ 1527803 h 5070137"/>
              <a:gd name="connsiteX1" fmla="*/ 5059709 w 5059709"/>
              <a:gd name="connsiteY1" fmla="*/ 0 h 5070137"/>
              <a:gd name="connsiteX2" fmla="*/ 4783512 w 5059709"/>
              <a:gd name="connsiteY2" fmla="*/ 297056 h 5070137"/>
              <a:gd name="connsiteX3" fmla="*/ 1613206 w 5059709"/>
              <a:gd name="connsiteY3" fmla="*/ 1616283 h 5070137"/>
              <a:gd name="connsiteX4" fmla="*/ 283549 w 5059709"/>
              <a:gd name="connsiteY4" fmla="*/ 4776160 h 5070137"/>
              <a:gd name="connsiteX5" fmla="*/ 0 w 5059709"/>
              <a:gd name="connsiteY5" fmla="*/ 5070137 h 5070137"/>
              <a:gd name="connsiteX6" fmla="*/ 1517374 w 5059709"/>
              <a:gd name="connsiteY6" fmla="*/ 1527803 h 507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59709" h="5070137">
                <a:moveTo>
                  <a:pt x="1517374" y="1527803"/>
                </a:moveTo>
                <a:lnTo>
                  <a:pt x="5059709" y="0"/>
                </a:lnTo>
                <a:lnTo>
                  <a:pt x="4783512" y="297056"/>
                </a:lnTo>
                <a:lnTo>
                  <a:pt x="1613206" y="1616283"/>
                </a:lnTo>
                <a:lnTo>
                  <a:pt x="283549" y="4776160"/>
                </a:lnTo>
                <a:lnTo>
                  <a:pt x="0" y="5070137"/>
                </a:lnTo>
                <a:lnTo>
                  <a:pt x="1517374" y="1527803"/>
                </a:lnTo>
                <a:close/>
              </a:path>
            </a:pathLst>
          </a:cu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solidFill>
                <a:schemeClr val="tx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19E69455-6EC7-5301-C863-6311D2784148}"/>
              </a:ext>
            </a:extLst>
          </p:cNvPr>
          <p:cNvSpPr txBox="1"/>
          <p:nvPr/>
        </p:nvSpPr>
        <p:spPr>
          <a:xfrm>
            <a:off x="2872897" y="2926804"/>
            <a:ext cx="2390398" cy="646331"/>
          </a:xfrm>
          <a:prstGeom prst="rect">
            <a:avLst/>
          </a:prstGeom>
          <a:noFill/>
        </p:spPr>
        <p:txBody>
          <a:bodyPr wrap="none" rtlCol="0">
            <a:spAutoFit/>
          </a:bodyPr>
          <a:lstStyle/>
          <a:p>
            <a:pPr algn="ctr"/>
            <a:r>
              <a:rPr lang="en-VN" sz="3600" b="1" dirty="0">
                <a:latin typeface="Times New Roman" panose="02020603050405020304" pitchFamily="18" charset="0"/>
                <a:cs typeface="Times New Roman" panose="02020603050405020304" pitchFamily="18" charset="0"/>
              </a:rPr>
              <a:t>Restaurant</a:t>
            </a:r>
          </a:p>
        </p:txBody>
      </p:sp>
      <p:cxnSp>
        <p:nvCxnSpPr>
          <p:cNvPr id="19" name="Straight Connector 18">
            <a:extLst>
              <a:ext uri="{FF2B5EF4-FFF2-40B4-BE49-F238E27FC236}">
                <a16:creationId xmlns:a16="http://schemas.microsoft.com/office/drawing/2014/main" id="{60710E6B-E919-5288-D8CF-BDAB722BB36D}"/>
              </a:ext>
            </a:extLst>
          </p:cNvPr>
          <p:cNvCxnSpPr>
            <a:cxnSpLocks/>
          </p:cNvCxnSpPr>
          <p:nvPr/>
        </p:nvCxnSpPr>
        <p:spPr>
          <a:xfrm>
            <a:off x="1839482" y="3590037"/>
            <a:ext cx="4457229" cy="0"/>
          </a:xfrm>
          <a:prstGeom prst="line">
            <a:avLst/>
          </a:prstGeom>
          <a:ln w="19050" cap="rnd">
            <a:roun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E225B58-A5A7-D87C-F3AA-325DF1504406}"/>
              </a:ext>
            </a:extLst>
          </p:cNvPr>
          <p:cNvSpPr/>
          <p:nvPr/>
        </p:nvSpPr>
        <p:spPr>
          <a:xfrm>
            <a:off x="1839482"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Oval 20">
            <a:extLst>
              <a:ext uri="{FF2B5EF4-FFF2-40B4-BE49-F238E27FC236}">
                <a16:creationId xmlns:a16="http://schemas.microsoft.com/office/drawing/2014/main" id="{DACA967E-D872-EB8F-D6D4-8AF4D1F7C3EA}"/>
              </a:ext>
            </a:extLst>
          </p:cNvPr>
          <p:cNvSpPr/>
          <p:nvPr/>
        </p:nvSpPr>
        <p:spPr>
          <a:xfrm>
            <a:off x="2853609" y="378628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C306CC0A-0AC8-C4C4-3CB7-A105FBDE5EFD}"/>
              </a:ext>
            </a:extLst>
          </p:cNvPr>
          <p:cNvSpPr/>
          <p:nvPr/>
        </p:nvSpPr>
        <p:spPr>
          <a:xfrm>
            <a:off x="3867736" y="378627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Oval 22">
            <a:extLst>
              <a:ext uri="{FF2B5EF4-FFF2-40B4-BE49-F238E27FC236}">
                <a16:creationId xmlns:a16="http://schemas.microsoft.com/office/drawing/2014/main" id="{A7EC3F93-061B-9462-9D5F-069C46FE6EA6}"/>
              </a:ext>
            </a:extLst>
          </p:cNvPr>
          <p:cNvSpPr/>
          <p:nvPr/>
        </p:nvSpPr>
        <p:spPr>
          <a:xfrm>
            <a:off x="4881862" y="378627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375D1582-5667-DCE7-400E-B67CC5E85575}"/>
              </a:ext>
            </a:extLst>
          </p:cNvPr>
          <p:cNvSpPr/>
          <p:nvPr/>
        </p:nvSpPr>
        <p:spPr>
          <a:xfrm>
            <a:off x="5895987" y="378627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E3239CC4-29CB-FBDF-C17B-2033649EEACA}"/>
              </a:ext>
            </a:extLst>
          </p:cNvPr>
          <p:cNvSpPr/>
          <p:nvPr/>
        </p:nvSpPr>
        <p:spPr>
          <a:xfrm>
            <a:off x="1839482" y="4387020"/>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6" name="Oval 45">
            <a:extLst>
              <a:ext uri="{FF2B5EF4-FFF2-40B4-BE49-F238E27FC236}">
                <a16:creationId xmlns:a16="http://schemas.microsoft.com/office/drawing/2014/main" id="{56D88A97-6BBE-822C-901B-FA54C41A23E8}"/>
              </a:ext>
            </a:extLst>
          </p:cNvPr>
          <p:cNvSpPr/>
          <p:nvPr/>
        </p:nvSpPr>
        <p:spPr>
          <a:xfrm>
            <a:off x="2853609" y="438701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7" name="Oval 46">
            <a:extLst>
              <a:ext uri="{FF2B5EF4-FFF2-40B4-BE49-F238E27FC236}">
                <a16:creationId xmlns:a16="http://schemas.microsoft.com/office/drawing/2014/main" id="{CDF3CB16-73FE-8123-6952-4E1E96FAAC47}"/>
              </a:ext>
            </a:extLst>
          </p:cNvPr>
          <p:cNvSpPr/>
          <p:nvPr/>
        </p:nvSpPr>
        <p:spPr>
          <a:xfrm>
            <a:off x="3867736" y="438701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8" name="Oval 47">
            <a:extLst>
              <a:ext uri="{FF2B5EF4-FFF2-40B4-BE49-F238E27FC236}">
                <a16:creationId xmlns:a16="http://schemas.microsoft.com/office/drawing/2014/main" id="{5B0F257B-202D-6D68-335F-18AFDBD49F6B}"/>
              </a:ext>
            </a:extLst>
          </p:cNvPr>
          <p:cNvSpPr/>
          <p:nvPr/>
        </p:nvSpPr>
        <p:spPr>
          <a:xfrm>
            <a:off x="4881862" y="438701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49" name="Oval 48">
            <a:extLst>
              <a:ext uri="{FF2B5EF4-FFF2-40B4-BE49-F238E27FC236}">
                <a16:creationId xmlns:a16="http://schemas.microsoft.com/office/drawing/2014/main" id="{CBCE0588-96DB-F6E1-F3D5-FBA5A6D17B08}"/>
              </a:ext>
            </a:extLst>
          </p:cNvPr>
          <p:cNvSpPr/>
          <p:nvPr/>
        </p:nvSpPr>
        <p:spPr>
          <a:xfrm>
            <a:off x="5895987" y="4387016"/>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92653B63-FADD-AF37-C051-1D95229355E2}"/>
              </a:ext>
            </a:extLst>
          </p:cNvPr>
          <p:cNvSpPr/>
          <p:nvPr/>
        </p:nvSpPr>
        <p:spPr>
          <a:xfrm>
            <a:off x="1839482" y="4987759"/>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1" name="Oval 50">
            <a:extLst>
              <a:ext uri="{FF2B5EF4-FFF2-40B4-BE49-F238E27FC236}">
                <a16:creationId xmlns:a16="http://schemas.microsoft.com/office/drawing/2014/main" id="{75D107AE-A8CE-FCF3-F4AD-25FA4C257D50}"/>
              </a:ext>
            </a:extLst>
          </p:cNvPr>
          <p:cNvSpPr/>
          <p:nvPr/>
        </p:nvSpPr>
        <p:spPr>
          <a:xfrm>
            <a:off x="2853609" y="4987758"/>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2" name="Oval 51">
            <a:extLst>
              <a:ext uri="{FF2B5EF4-FFF2-40B4-BE49-F238E27FC236}">
                <a16:creationId xmlns:a16="http://schemas.microsoft.com/office/drawing/2014/main" id="{DB01FC87-30B8-5984-BE38-3797A975327A}"/>
              </a:ext>
            </a:extLst>
          </p:cNvPr>
          <p:cNvSpPr/>
          <p:nvPr/>
        </p:nvSpPr>
        <p:spPr>
          <a:xfrm>
            <a:off x="3867736" y="4987757"/>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1792A9DA-A697-9CF2-FFFE-3A08215D7039}"/>
              </a:ext>
            </a:extLst>
          </p:cNvPr>
          <p:cNvSpPr/>
          <p:nvPr/>
        </p:nvSpPr>
        <p:spPr>
          <a:xfrm>
            <a:off x="4881862" y="4987756"/>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4" name="Oval 53">
            <a:extLst>
              <a:ext uri="{FF2B5EF4-FFF2-40B4-BE49-F238E27FC236}">
                <a16:creationId xmlns:a16="http://schemas.microsoft.com/office/drawing/2014/main" id="{81D57EEA-3BEE-9B60-F4CF-92DDB022C347}"/>
              </a:ext>
            </a:extLst>
          </p:cNvPr>
          <p:cNvSpPr/>
          <p:nvPr/>
        </p:nvSpPr>
        <p:spPr>
          <a:xfrm>
            <a:off x="5895987" y="4987755"/>
            <a:ext cx="400724" cy="400724"/>
          </a:xfrm>
          <a:prstGeom prst="ellipse">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B2852940-9878-0E62-DA38-C27E8AA73933}"/>
              </a:ext>
            </a:extLst>
          </p:cNvPr>
          <p:cNvSpPr txBox="1"/>
          <p:nvPr/>
        </p:nvSpPr>
        <p:spPr>
          <a:xfrm>
            <a:off x="7670241" y="2056240"/>
            <a:ext cx="3643946" cy="646331"/>
          </a:xfrm>
          <a:prstGeom prst="rect">
            <a:avLst/>
          </a:prstGeom>
          <a:noFill/>
        </p:spPr>
        <p:txBody>
          <a:bodyPr wrap="none" rtlCol="0">
            <a:spAutoFit/>
          </a:bodyPr>
          <a:lstStyle/>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semaphore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a:t>
            </a:r>
          </a:p>
          <a:p>
            <a:pPr marL="285750" indent="-285750" algn="l">
              <a:buFont typeface="Arial" panose="020B0604020202020204" pitchFamily="34" charset="0"/>
              <a:buChar char="•"/>
            </a:pPr>
            <a:r>
              <a:rPr lang="en-VN" dirty="0">
                <a:latin typeface="Courier New" panose="02070309020205020404" pitchFamily="49" charset="0"/>
                <a:cs typeface="Courier New" panose="02070309020205020404" pitchFamily="49" charset="0"/>
              </a:rPr>
              <a:t>Khởi tạo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15</a:t>
            </a:r>
          </a:p>
        </p:txBody>
      </p:sp>
      <p:sp>
        <p:nvSpPr>
          <p:cNvPr id="3" name="Oval 2">
            <a:extLst>
              <a:ext uri="{FF2B5EF4-FFF2-40B4-BE49-F238E27FC236}">
                <a16:creationId xmlns:a16="http://schemas.microsoft.com/office/drawing/2014/main" id="{948D0637-EB46-E684-D4D0-AAC3E5191B47}"/>
              </a:ext>
            </a:extLst>
          </p:cNvPr>
          <p:cNvSpPr/>
          <p:nvPr/>
        </p:nvSpPr>
        <p:spPr>
          <a:xfrm>
            <a:off x="5895638" y="4987755"/>
            <a:ext cx="400724" cy="400724"/>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4321D073-5F8D-F704-6BF9-BCD481E74381}"/>
              </a:ext>
            </a:extLst>
          </p:cNvPr>
          <p:cNvSpPr txBox="1"/>
          <p:nvPr/>
        </p:nvSpPr>
        <p:spPr>
          <a:xfrm>
            <a:off x="7681589" y="5243870"/>
            <a:ext cx="1633781"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Khách P15 đi</a:t>
            </a:r>
          </a:p>
        </p:txBody>
      </p:sp>
      <p:sp>
        <p:nvSpPr>
          <p:cNvPr id="9" name="TextBox 8">
            <a:extLst>
              <a:ext uri="{FF2B5EF4-FFF2-40B4-BE49-F238E27FC236}">
                <a16:creationId xmlns:a16="http://schemas.microsoft.com/office/drawing/2014/main" id="{6448B883-1F81-8F44-94A6-2313FC5DEBF6}"/>
              </a:ext>
            </a:extLst>
          </p:cNvPr>
          <p:cNvSpPr txBox="1"/>
          <p:nvPr/>
        </p:nvSpPr>
        <p:spPr>
          <a:xfrm>
            <a:off x="8052632" y="5712480"/>
            <a:ext cx="2666114" cy="646331"/>
          </a:xfrm>
          <a:prstGeom prst="rect">
            <a:avLst/>
          </a:prstGeom>
          <a:noFill/>
        </p:spPr>
        <p:txBody>
          <a:bodyPr wrap="none" rtlCol="0">
            <a:spAutoFit/>
          </a:bodyPr>
          <a:lstStyle/>
          <a:p>
            <a:pPr algn="l"/>
            <a:r>
              <a:rPr lang="en-VN" dirty="0">
                <a:latin typeface="Courier New" panose="02070309020205020404" pitchFamily="49" charset="0"/>
                <a:cs typeface="Courier New" panose="02070309020205020404" pitchFamily="49" charset="0"/>
              </a:rPr>
              <a:t>signal(freeTable);</a:t>
            </a:r>
          </a:p>
          <a:p>
            <a:pPr algn="l"/>
            <a:r>
              <a:rPr lang="en-VN" dirty="0">
                <a:latin typeface="Courier New" panose="02070309020205020404" pitchFamily="49" charset="0"/>
                <a:cs typeface="Courier New" panose="02070309020205020404" pitchFamily="49" charset="0"/>
              </a:rPr>
              <a:t>//</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a:t>
            </a:r>
          </a:p>
        </p:txBody>
      </p:sp>
      <p:sp>
        <p:nvSpPr>
          <p:cNvPr id="10" name="TextBox 9">
            <a:extLst>
              <a:ext uri="{FF2B5EF4-FFF2-40B4-BE49-F238E27FC236}">
                <a16:creationId xmlns:a16="http://schemas.microsoft.com/office/drawing/2014/main" id="{13BCD0C5-F38C-B5B9-465A-AA82F6C06C24}"/>
              </a:ext>
            </a:extLst>
          </p:cNvPr>
          <p:cNvSpPr txBox="1"/>
          <p:nvPr/>
        </p:nvSpPr>
        <p:spPr>
          <a:xfrm>
            <a:off x="7681589" y="3752810"/>
            <a:ext cx="1915909" cy="369332"/>
          </a:xfrm>
          <a:prstGeom prst="rect">
            <a:avLst/>
          </a:prstGeom>
          <a:gradFill>
            <a:gsLst>
              <a:gs pos="0">
                <a:srgbClr val="00C6FF"/>
              </a:gs>
              <a:gs pos="100000">
                <a:srgbClr val="0072FF"/>
              </a:gs>
            </a:gsLst>
            <a:lin ang="5400000" scaled="1"/>
          </a:gradFill>
        </p:spPr>
        <p:txBody>
          <a:bodyPr wrap="none" rtlCol="0">
            <a:spAutoFit/>
          </a:bodyPr>
          <a:lstStyle/>
          <a:p>
            <a:pPr algn="l"/>
            <a:r>
              <a:rPr lang="en-VN" b="1" dirty="0">
                <a:solidFill>
                  <a:schemeClr val="bg1"/>
                </a:solidFill>
                <a:latin typeface="Arial" panose="020B0604020202020204" pitchFamily="34" charset="0"/>
                <a:cs typeface="Arial" panose="020B0604020202020204" pitchFamily="34" charset="0"/>
              </a:rPr>
              <a:t>Khách P16 đến:</a:t>
            </a:r>
          </a:p>
        </p:txBody>
      </p:sp>
      <p:sp>
        <p:nvSpPr>
          <p:cNvPr id="11" name="TextBox 10">
            <a:extLst>
              <a:ext uri="{FF2B5EF4-FFF2-40B4-BE49-F238E27FC236}">
                <a16:creationId xmlns:a16="http://schemas.microsoft.com/office/drawing/2014/main" id="{5144EE73-88AD-C317-7A56-A2E55FA84747}"/>
              </a:ext>
            </a:extLst>
          </p:cNvPr>
          <p:cNvSpPr txBox="1"/>
          <p:nvPr/>
        </p:nvSpPr>
        <p:spPr>
          <a:xfrm>
            <a:off x="8052632" y="4221420"/>
            <a:ext cx="4132863" cy="923330"/>
          </a:xfrm>
          <a:prstGeom prst="rect">
            <a:avLst/>
          </a:prstGeom>
          <a:noFill/>
        </p:spPr>
        <p:txBody>
          <a:bodyPr wrap="none" rtlCol="0">
            <a:spAutoFit/>
          </a:bodyPr>
          <a:lstStyle/>
          <a:p>
            <a:pPr algn="l"/>
            <a:r>
              <a:rPr lang="en-VN" dirty="0">
                <a:latin typeface="Courier New" panose="02070309020205020404" pitchFamily="49" charset="0"/>
                <a:cs typeface="Courier New" panose="02070309020205020404" pitchFamily="49" charset="0"/>
              </a:rPr>
              <a:t>wait(freeTable);</a:t>
            </a:r>
          </a:p>
          <a:p>
            <a:pPr algn="l"/>
            <a:r>
              <a:rPr lang="en-VN" dirty="0">
                <a:latin typeface="Courier New" panose="02070309020205020404" pitchFamily="49" charset="0"/>
                <a:cs typeface="Courier New" panose="02070309020205020404" pitchFamily="49" charset="0"/>
              </a:rPr>
              <a:t>//</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freeTable = 1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sym typeface="Wingdings" pitchFamily="2" charset="2"/>
              </a:rPr>
              <a:t> có thể vào</a:t>
            </a:r>
            <a:endPar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endParaRPr>
          </a:p>
          <a:p>
            <a:pPr algn="l"/>
            <a:r>
              <a:rPr lang="en-VN" dirty="0">
                <a:latin typeface="Courier New" panose="02070309020205020404" pitchFamily="49" charset="0"/>
                <a:cs typeface="Courier New" panose="02070309020205020404" pitchFamily="49" charset="0"/>
              </a:rPr>
              <a:t>&lt;dùng bữa&gt;;</a:t>
            </a:r>
            <a:endPar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26435204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5092A3-C70B-B43D-9C4C-D4DF060E1E1C}"/>
              </a:ext>
            </a:extLst>
          </p:cNvPr>
          <p:cNvSpPr>
            <a:spLocks noGrp="1"/>
          </p:cNvSpPr>
          <p:nvPr>
            <p:ph type="sldNum" sz="quarter" idx="12"/>
          </p:nvPr>
        </p:nvSpPr>
        <p:spPr/>
        <p:txBody>
          <a:bodyPr/>
          <a:lstStyle/>
          <a:p>
            <a:fld id="{D8B0B3AC-44A8-D142-AAF6-9A453466E1A4}" type="slidenum">
              <a:rPr lang="en-VN" smtClean="0"/>
              <a:pPr/>
              <a:t>25</a:t>
            </a:fld>
            <a:endParaRPr lang="en-VN" dirty="0"/>
          </a:p>
        </p:txBody>
      </p:sp>
      <p:sp>
        <p:nvSpPr>
          <p:cNvPr id="3" name="Text Placeholder 2">
            <a:extLst>
              <a:ext uri="{FF2B5EF4-FFF2-40B4-BE49-F238E27FC236}">
                <a16:creationId xmlns:a16="http://schemas.microsoft.com/office/drawing/2014/main" id="{D4D57683-E08E-4BD7-4D23-7E5D6067A7E9}"/>
              </a:ext>
            </a:extLst>
          </p:cNvPr>
          <p:cNvSpPr>
            <a:spLocks noGrp="1"/>
          </p:cNvSpPr>
          <p:nvPr>
            <p:ph type="body" sz="quarter" idx="13"/>
          </p:nvPr>
        </p:nvSpPr>
        <p:spPr/>
        <p:txBody>
          <a:bodyPr/>
          <a:lstStyle/>
          <a:p>
            <a:r>
              <a:rPr lang="en-VN" dirty="0"/>
              <a:t>SEMAPHORE</a:t>
            </a:r>
          </a:p>
        </p:txBody>
      </p:sp>
      <p:sp>
        <p:nvSpPr>
          <p:cNvPr id="4" name="Text Placeholder 3">
            <a:extLst>
              <a:ext uri="{FF2B5EF4-FFF2-40B4-BE49-F238E27FC236}">
                <a16:creationId xmlns:a16="http://schemas.microsoft.com/office/drawing/2014/main" id="{29AF972F-4947-DC39-B027-46AA27E437A8}"/>
              </a:ext>
            </a:extLst>
          </p:cNvPr>
          <p:cNvSpPr>
            <a:spLocks noGrp="1"/>
          </p:cNvSpPr>
          <p:nvPr>
            <p:ph type="body" sz="quarter" idx="14"/>
          </p:nvPr>
        </p:nvSpPr>
        <p:spPr/>
        <p:txBody>
          <a:bodyPr/>
          <a:lstStyle/>
          <a:p>
            <a:r>
              <a:rPr lang="en-VN" dirty="0"/>
              <a:t>5.7.2. Phân loại semaphore</a:t>
            </a:r>
          </a:p>
        </p:txBody>
      </p:sp>
      <p:sp>
        <p:nvSpPr>
          <p:cNvPr id="5" name="Text Placeholder 4">
            <a:extLst>
              <a:ext uri="{FF2B5EF4-FFF2-40B4-BE49-F238E27FC236}">
                <a16:creationId xmlns:a16="http://schemas.microsoft.com/office/drawing/2014/main" id="{8DE7914B-6842-4596-C14A-76B50C9287FB}"/>
              </a:ext>
            </a:extLst>
          </p:cNvPr>
          <p:cNvSpPr>
            <a:spLocks noGrp="1"/>
          </p:cNvSpPr>
          <p:nvPr>
            <p:ph type="body" sz="quarter" idx="15"/>
          </p:nvPr>
        </p:nvSpPr>
        <p:spPr>
          <a:xfrm>
            <a:off x="1470930" y="3924166"/>
            <a:ext cx="7147030" cy="1094505"/>
          </a:xfrm>
        </p:spPr>
        <p:txBody>
          <a:bodyPr>
            <a:normAutofit/>
          </a:bodyPr>
          <a:lstStyle/>
          <a:p>
            <a:pPr algn="just"/>
            <a:r>
              <a:rPr lang="en-VN" dirty="0"/>
              <a:t>Semaphore được chia thành 2 loại gồm: counting semaphore và binary semaphore. Trong phần này, ta sẽ đi tìm hiểu về sự khác biệt của 2 loại semaphore này như thế nào.</a:t>
            </a:r>
          </a:p>
        </p:txBody>
      </p:sp>
      <p:sp>
        <p:nvSpPr>
          <p:cNvPr id="6" name="Text Placeholder 5">
            <a:extLst>
              <a:ext uri="{FF2B5EF4-FFF2-40B4-BE49-F238E27FC236}">
                <a16:creationId xmlns:a16="http://schemas.microsoft.com/office/drawing/2014/main" id="{858A13C0-179C-6985-3214-21590BDB95C0}"/>
              </a:ext>
            </a:extLst>
          </p:cNvPr>
          <p:cNvSpPr>
            <a:spLocks noGrp="1"/>
          </p:cNvSpPr>
          <p:nvPr>
            <p:ph type="body" sz="quarter" idx="16"/>
          </p:nvPr>
        </p:nvSpPr>
        <p:spPr/>
        <p:txBody>
          <a:bodyPr>
            <a:normAutofit lnSpcReduction="10000"/>
          </a:bodyPr>
          <a:lstStyle/>
          <a:p>
            <a:r>
              <a:rPr lang="en-VN" dirty="0"/>
              <a:t>07.</a:t>
            </a:r>
          </a:p>
        </p:txBody>
      </p:sp>
      <p:sp>
        <p:nvSpPr>
          <p:cNvPr id="8" name="Footer Placeholder 7">
            <a:extLst>
              <a:ext uri="{FF2B5EF4-FFF2-40B4-BE49-F238E27FC236}">
                <a16:creationId xmlns:a16="http://schemas.microsoft.com/office/drawing/2014/main" id="{074D3E6A-6258-4465-D91F-9F476D91A6BE}"/>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235343447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CA996-067F-700E-1F21-3A8EDA11B83D}"/>
              </a:ext>
            </a:extLst>
          </p:cNvPr>
          <p:cNvSpPr>
            <a:spLocks noGrp="1"/>
          </p:cNvSpPr>
          <p:nvPr>
            <p:ph type="title"/>
          </p:nvPr>
        </p:nvSpPr>
        <p:spPr/>
        <p:txBody>
          <a:bodyPr/>
          <a:lstStyle/>
          <a:p>
            <a:r>
              <a:rPr lang="en-VN" dirty="0"/>
              <a:t>5.7.2. Phân loại semaphore</a:t>
            </a:r>
          </a:p>
        </p:txBody>
      </p:sp>
      <p:sp>
        <p:nvSpPr>
          <p:cNvPr id="7" name="Text Placeholder 6">
            <a:extLst>
              <a:ext uri="{FF2B5EF4-FFF2-40B4-BE49-F238E27FC236}">
                <a16:creationId xmlns:a16="http://schemas.microsoft.com/office/drawing/2014/main" id="{6DAFA0D6-4E15-3259-7124-FA3CAC726123}"/>
              </a:ext>
            </a:extLst>
          </p:cNvPr>
          <p:cNvSpPr>
            <a:spLocks noGrp="1"/>
          </p:cNvSpPr>
          <p:nvPr>
            <p:ph type="body" idx="1"/>
          </p:nvPr>
        </p:nvSpPr>
        <p:spPr/>
        <p:txBody>
          <a:bodyPr/>
          <a:lstStyle/>
          <a:p>
            <a:r>
              <a:rPr lang="en-VN" dirty="0">
                <a:gradFill>
                  <a:gsLst>
                    <a:gs pos="0">
                      <a:schemeClr val="accent4">
                        <a:lumMod val="75000"/>
                      </a:schemeClr>
                    </a:gs>
                    <a:gs pos="100000">
                      <a:schemeClr val="accent3">
                        <a:lumMod val="75000"/>
                      </a:schemeClr>
                    </a:gs>
                  </a:gsLst>
                  <a:lin ang="5400000" scaled="1"/>
                </a:gradFill>
              </a:rPr>
              <a:t>Counting semaphore</a:t>
            </a:r>
          </a:p>
        </p:txBody>
      </p:sp>
      <p:sp>
        <p:nvSpPr>
          <p:cNvPr id="8" name="Content Placeholder 7">
            <a:extLst>
              <a:ext uri="{FF2B5EF4-FFF2-40B4-BE49-F238E27FC236}">
                <a16:creationId xmlns:a16="http://schemas.microsoft.com/office/drawing/2014/main" id="{E98EF5FE-2545-D169-3D26-A0EA6BD38E11}"/>
              </a:ext>
            </a:extLst>
          </p:cNvPr>
          <p:cNvSpPr>
            <a:spLocks noGrp="1"/>
          </p:cNvSpPr>
          <p:nvPr>
            <p:ph sz="half" idx="2"/>
          </p:nvPr>
        </p:nvSpPr>
        <p:spPr>
          <a:xfrm>
            <a:off x="839788" y="2755381"/>
            <a:ext cx="5157787" cy="2037599"/>
          </a:xfrm>
        </p:spPr>
        <p:txBody>
          <a:bodyPr/>
          <a:lstStyle/>
          <a:p>
            <a:r>
              <a:rPr lang="en-VN" dirty="0"/>
              <a:t>Giá trị là số nguyên </a:t>
            </a:r>
            <a:r>
              <a:rPr lang="en-VN" b="1" dirty="0"/>
              <a:t>không giới hạn</a:t>
            </a:r>
          </a:p>
        </p:txBody>
      </p:sp>
      <p:sp>
        <p:nvSpPr>
          <p:cNvPr id="9" name="Text Placeholder 8">
            <a:extLst>
              <a:ext uri="{FF2B5EF4-FFF2-40B4-BE49-F238E27FC236}">
                <a16:creationId xmlns:a16="http://schemas.microsoft.com/office/drawing/2014/main" id="{1EF1B795-16E0-137B-03B5-891BB3918284}"/>
              </a:ext>
            </a:extLst>
          </p:cNvPr>
          <p:cNvSpPr>
            <a:spLocks noGrp="1"/>
          </p:cNvSpPr>
          <p:nvPr>
            <p:ph type="body" sz="quarter" idx="3"/>
          </p:nvPr>
        </p:nvSpPr>
        <p:spPr/>
        <p:txBody>
          <a:bodyPr/>
          <a:lstStyle/>
          <a:p>
            <a:r>
              <a:rPr lang="en-VN" dirty="0">
                <a:gradFill>
                  <a:gsLst>
                    <a:gs pos="0">
                      <a:schemeClr val="accent4">
                        <a:lumMod val="75000"/>
                      </a:schemeClr>
                    </a:gs>
                    <a:gs pos="100000">
                      <a:schemeClr val="accent3">
                        <a:lumMod val="75000"/>
                      </a:schemeClr>
                    </a:gs>
                  </a:gsLst>
                  <a:lin ang="5400000" scaled="1"/>
                </a:gradFill>
              </a:rPr>
              <a:t>Binary semaphore</a:t>
            </a:r>
          </a:p>
        </p:txBody>
      </p:sp>
      <p:sp>
        <p:nvSpPr>
          <p:cNvPr id="10" name="Content Placeholder 9">
            <a:extLst>
              <a:ext uri="{FF2B5EF4-FFF2-40B4-BE49-F238E27FC236}">
                <a16:creationId xmlns:a16="http://schemas.microsoft.com/office/drawing/2014/main" id="{19DCAB66-D1FF-76CB-927C-3B73EF065F94}"/>
              </a:ext>
            </a:extLst>
          </p:cNvPr>
          <p:cNvSpPr>
            <a:spLocks noGrp="1"/>
          </p:cNvSpPr>
          <p:nvPr>
            <p:ph sz="quarter" idx="4"/>
          </p:nvPr>
        </p:nvSpPr>
        <p:spPr>
          <a:xfrm>
            <a:off x="6172200" y="2755381"/>
            <a:ext cx="5183188" cy="2037599"/>
          </a:xfrm>
        </p:spPr>
        <p:txBody>
          <a:bodyPr/>
          <a:lstStyle/>
          <a:p>
            <a:r>
              <a:rPr lang="en-VN" dirty="0"/>
              <a:t>Giá trị là </a:t>
            </a:r>
            <a:r>
              <a:rPr lang="en-VN" b="1" dirty="0"/>
              <a:t>0</a:t>
            </a:r>
            <a:r>
              <a:rPr lang="en-VN" dirty="0"/>
              <a:t> hoặc </a:t>
            </a:r>
            <a:r>
              <a:rPr lang="en-VN" b="1" dirty="0"/>
              <a:t>1</a:t>
            </a:r>
          </a:p>
          <a:p>
            <a:r>
              <a:rPr lang="en-VN" dirty="0"/>
              <a:t>Có tác dụng giống với khóa mutex</a:t>
            </a:r>
          </a:p>
        </p:txBody>
      </p:sp>
      <p:sp>
        <p:nvSpPr>
          <p:cNvPr id="4" name="Footer Placeholder 3">
            <a:extLst>
              <a:ext uri="{FF2B5EF4-FFF2-40B4-BE49-F238E27FC236}">
                <a16:creationId xmlns:a16="http://schemas.microsoft.com/office/drawing/2014/main" id="{F92660CA-E11A-89A7-82B1-0BB75D80EF1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C240AD6C-7B47-A6EA-2217-81F473BA1146}"/>
              </a:ext>
            </a:extLst>
          </p:cNvPr>
          <p:cNvSpPr>
            <a:spLocks noGrp="1"/>
          </p:cNvSpPr>
          <p:nvPr>
            <p:ph type="sldNum" sz="quarter" idx="4294967295"/>
          </p:nvPr>
        </p:nvSpPr>
        <p:spPr>
          <a:xfrm>
            <a:off x="11899900" y="6567488"/>
            <a:ext cx="292100" cy="290512"/>
          </a:xfrm>
        </p:spPr>
        <p:txBody>
          <a:bodyPr/>
          <a:lstStyle/>
          <a:p>
            <a:fld id="{D8B0B3AC-44A8-D142-AAF6-9A453466E1A4}" type="slidenum">
              <a:rPr lang="en-VN" smtClean="0"/>
              <a:pPr/>
              <a:t>26</a:t>
            </a:fld>
            <a:endParaRPr lang="en-VN" dirty="0"/>
          </a:p>
        </p:txBody>
      </p:sp>
      <p:sp>
        <p:nvSpPr>
          <p:cNvPr id="11" name="TextBox 10">
            <a:extLst>
              <a:ext uri="{FF2B5EF4-FFF2-40B4-BE49-F238E27FC236}">
                <a16:creationId xmlns:a16="http://schemas.microsoft.com/office/drawing/2014/main" id="{66D989CD-7476-A478-10FD-D0D363E9BA2D}"/>
              </a:ext>
            </a:extLst>
          </p:cNvPr>
          <p:cNvSpPr txBox="1"/>
          <p:nvPr/>
        </p:nvSpPr>
        <p:spPr>
          <a:xfrm>
            <a:off x="838198" y="5347872"/>
            <a:ext cx="10447091" cy="578882"/>
          </a:xfrm>
          <a:prstGeom prst="roundRect">
            <a:avLst>
              <a:gd name="adj" fmla="val 7726"/>
            </a:avLst>
          </a:prstGeom>
          <a:noFill/>
          <a:ln w="19050" cap="rnd">
            <a:gradFill>
              <a:gsLst>
                <a:gs pos="0">
                  <a:srgbClr val="00C6FF"/>
                </a:gs>
                <a:gs pos="100000">
                  <a:srgbClr val="0072FF"/>
                </a:gs>
              </a:gsLst>
              <a:lin ang="5400000" scaled="1"/>
            </a:gradFill>
          </a:ln>
        </p:spPr>
        <p:txBody>
          <a:bodyPr wrap="none" rtlCol="0">
            <a:spAutoFit/>
          </a:bodyPr>
          <a:lstStyle/>
          <a:p>
            <a:pPr algn="l"/>
            <a:r>
              <a:rPr lang="en-VN" sz="2800" dirty="0">
                <a:latin typeface="Arial" panose="020B0604020202020204" pitchFamily="34" charset="0"/>
                <a:cs typeface="Arial" panose="020B0604020202020204" pitchFamily="34" charset="0"/>
              </a:rPr>
              <a:t>Có thể sử dụng counting semaphore như một binary semaphore</a:t>
            </a:r>
          </a:p>
        </p:txBody>
      </p:sp>
    </p:spTree>
    <p:extLst>
      <p:ext uri="{BB962C8B-B14F-4D97-AF65-F5344CB8AC3E}">
        <p14:creationId xmlns:p14="http://schemas.microsoft.com/office/powerpoint/2010/main" val="179755906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5092A3-C70B-B43D-9C4C-D4DF060E1E1C}"/>
              </a:ext>
            </a:extLst>
          </p:cNvPr>
          <p:cNvSpPr>
            <a:spLocks noGrp="1"/>
          </p:cNvSpPr>
          <p:nvPr>
            <p:ph type="sldNum" sz="quarter" idx="12"/>
          </p:nvPr>
        </p:nvSpPr>
        <p:spPr/>
        <p:txBody>
          <a:bodyPr/>
          <a:lstStyle/>
          <a:p>
            <a:fld id="{D8B0B3AC-44A8-D142-AAF6-9A453466E1A4}" type="slidenum">
              <a:rPr lang="en-VN" smtClean="0"/>
              <a:pPr/>
              <a:t>27</a:t>
            </a:fld>
            <a:endParaRPr lang="en-VN" dirty="0"/>
          </a:p>
        </p:txBody>
      </p:sp>
      <p:sp>
        <p:nvSpPr>
          <p:cNvPr id="3" name="Text Placeholder 2">
            <a:extLst>
              <a:ext uri="{FF2B5EF4-FFF2-40B4-BE49-F238E27FC236}">
                <a16:creationId xmlns:a16="http://schemas.microsoft.com/office/drawing/2014/main" id="{D4D57683-E08E-4BD7-4D23-7E5D6067A7E9}"/>
              </a:ext>
            </a:extLst>
          </p:cNvPr>
          <p:cNvSpPr>
            <a:spLocks noGrp="1"/>
          </p:cNvSpPr>
          <p:nvPr>
            <p:ph type="body" sz="quarter" idx="13"/>
          </p:nvPr>
        </p:nvSpPr>
        <p:spPr/>
        <p:txBody>
          <a:bodyPr/>
          <a:lstStyle/>
          <a:p>
            <a:r>
              <a:rPr lang="en-VN" dirty="0"/>
              <a:t>SEMAPHORE</a:t>
            </a:r>
          </a:p>
        </p:txBody>
      </p:sp>
      <p:sp>
        <p:nvSpPr>
          <p:cNvPr id="4" name="Text Placeholder 3">
            <a:extLst>
              <a:ext uri="{FF2B5EF4-FFF2-40B4-BE49-F238E27FC236}">
                <a16:creationId xmlns:a16="http://schemas.microsoft.com/office/drawing/2014/main" id="{29AF972F-4947-DC39-B027-46AA27E437A8}"/>
              </a:ext>
            </a:extLst>
          </p:cNvPr>
          <p:cNvSpPr>
            <a:spLocks noGrp="1"/>
          </p:cNvSpPr>
          <p:nvPr>
            <p:ph type="body" sz="quarter" idx="14"/>
          </p:nvPr>
        </p:nvSpPr>
        <p:spPr/>
        <p:txBody>
          <a:bodyPr/>
          <a:lstStyle/>
          <a:p>
            <a:r>
              <a:rPr lang="en-VN" dirty="0"/>
              <a:t>5.7.3. Hiện thực semaphore</a:t>
            </a:r>
          </a:p>
        </p:txBody>
      </p:sp>
      <p:sp>
        <p:nvSpPr>
          <p:cNvPr id="5" name="Text Placeholder 4">
            <a:extLst>
              <a:ext uri="{FF2B5EF4-FFF2-40B4-BE49-F238E27FC236}">
                <a16:creationId xmlns:a16="http://schemas.microsoft.com/office/drawing/2014/main" id="{8DE7914B-6842-4596-C14A-76B50C9287FB}"/>
              </a:ext>
            </a:extLst>
          </p:cNvPr>
          <p:cNvSpPr>
            <a:spLocks noGrp="1"/>
          </p:cNvSpPr>
          <p:nvPr>
            <p:ph type="body" sz="quarter" idx="15"/>
          </p:nvPr>
        </p:nvSpPr>
        <p:spPr>
          <a:xfrm>
            <a:off x="1470930" y="3924167"/>
            <a:ext cx="7147030" cy="1094505"/>
          </a:xfrm>
        </p:spPr>
        <p:txBody>
          <a:bodyPr>
            <a:normAutofit/>
          </a:bodyPr>
          <a:lstStyle/>
          <a:p>
            <a:pPr algn="just"/>
            <a:r>
              <a:rPr lang="en-VN" dirty="0"/>
              <a:t>Sau khi đã biết được công dụng của semaphore, câu hỏi đặt ra là: ta sẽ hiện thực semaphore như thế nào? Trong phần này, ta sẽ thảo luận các cách để hiện thực semaphore, các vấn đề gặp phải và cách hệ điều hành hỗ trợ để hiện thực kỹ thuật này.</a:t>
            </a:r>
          </a:p>
        </p:txBody>
      </p:sp>
      <p:sp>
        <p:nvSpPr>
          <p:cNvPr id="6" name="Text Placeholder 5">
            <a:extLst>
              <a:ext uri="{FF2B5EF4-FFF2-40B4-BE49-F238E27FC236}">
                <a16:creationId xmlns:a16="http://schemas.microsoft.com/office/drawing/2014/main" id="{858A13C0-179C-6985-3214-21590BDB95C0}"/>
              </a:ext>
            </a:extLst>
          </p:cNvPr>
          <p:cNvSpPr>
            <a:spLocks noGrp="1"/>
          </p:cNvSpPr>
          <p:nvPr>
            <p:ph type="body" sz="quarter" idx="16"/>
          </p:nvPr>
        </p:nvSpPr>
        <p:spPr/>
        <p:txBody>
          <a:bodyPr>
            <a:normAutofit lnSpcReduction="10000"/>
          </a:bodyPr>
          <a:lstStyle/>
          <a:p>
            <a:r>
              <a:rPr lang="en-VN" dirty="0"/>
              <a:t>07.</a:t>
            </a:r>
          </a:p>
        </p:txBody>
      </p:sp>
      <p:sp>
        <p:nvSpPr>
          <p:cNvPr id="8" name="Footer Placeholder 7">
            <a:extLst>
              <a:ext uri="{FF2B5EF4-FFF2-40B4-BE49-F238E27FC236}">
                <a16:creationId xmlns:a16="http://schemas.microsoft.com/office/drawing/2014/main" id="{074D3E6A-6258-4465-D91F-9F476D91A6BE}"/>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287729549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FEEB-F8DC-6297-9B52-9B4C2C1623B2}"/>
              </a:ext>
            </a:extLst>
          </p:cNvPr>
          <p:cNvSpPr>
            <a:spLocks noGrp="1"/>
          </p:cNvSpPr>
          <p:nvPr>
            <p:ph type="title"/>
          </p:nvPr>
        </p:nvSpPr>
        <p:spPr/>
        <p:txBody>
          <a:bodyPr/>
          <a:lstStyle/>
          <a:p>
            <a:r>
              <a:rPr lang="en-VN" dirty="0"/>
              <a:t>5.7.3. Hiện thực semaphore</a:t>
            </a:r>
          </a:p>
        </p:txBody>
      </p:sp>
      <p:sp>
        <p:nvSpPr>
          <p:cNvPr id="4" name="Footer Placeholder 3">
            <a:extLst>
              <a:ext uri="{FF2B5EF4-FFF2-40B4-BE49-F238E27FC236}">
                <a16:creationId xmlns:a16="http://schemas.microsoft.com/office/drawing/2014/main" id="{5C95B17F-754C-6676-64BF-F887556B5A6D}"/>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A5301CD6-FFF4-3D39-08CB-2A571B11A5E1}"/>
              </a:ext>
            </a:extLst>
          </p:cNvPr>
          <p:cNvSpPr>
            <a:spLocks noGrp="1"/>
          </p:cNvSpPr>
          <p:nvPr>
            <p:ph type="sldNum" sz="quarter" idx="12"/>
          </p:nvPr>
        </p:nvSpPr>
        <p:spPr/>
        <p:txBody>
          <a:bodyPr/>
          <a:lstStyle/>
          <a:p>
            <a:fld id="{D8B0B3AC-44A8-D142-AAF6-9A453466E1A4}" type="slidenum">
              <a:rPr lang="en-VN" smtClean="0"/>
              <a:pPr/>
              <a:t>28</a:t>
            </a:fld>
            <a:endParaRPr lang="en-VN" dirty="0"/>
          </a:p>
        </p:txBody>
      </p:sp>
      <p:graphicFrame>
        <p:nvGraphicFramePr>
          <p:cNvPr id="7" name="Table 9">
            <a:extLst>
              <a:ext uri="{FF2B5EF4-FFF2-40B4-BE49-F238E27FC236}">
                <a16:creationId xmlns:a16="http://schemas.microsoft.com/office/drawing/2014/main" id="{9796491B-B9DC-2C0F-BAF8-DEF2C06EABBD}"/>
              </a:ext>
            </a:extLst>
          </p:cNvPr>
          <p:cNvGraphicFramePr>
            <a:graphicFrameLocks noGrp="1"/>
          </p:cNvGraphicFramePr>
          <p:nvPr>
            <p:extLst>
              <p:ext uri="{D42A27DB-BD31-4B8C-83A1-F6EECF244321}">
                <p14:modId xmlns:p14="http://schemas.microsoft.com/office/powerpoint/2010/main" val="990940852"/>
              </p:ext>
            </p:extLst>
          </p:nvPr>
        </p:nvGraphicFramePr>
        <p:xfrm>
          <a:off x="838199" y="1767248"/>
          <a:ext cx="6554640" cy="2074418"/>
        </p:xfrm>
        <a:graphic>
          <a:graphicData uri="http://schemas.openxmlformats.org/drawingml/2006/table">
            <a:tbl>
              <a:tblPr firstRow="1" bandRow="1">
                <a:tableStyleId>{5C22544A-7EE6-4342-B048-85BDC9FD1C3A}</a:tableStyleId>
              </a:tblPr>
              <a:tblGrid>
                <a:gridCol w="3277320">
                  <a:extLst>
                    <a:ext uri="{9D8B030D-6E8A-4147-A177-3AD203B41FA5}">
                      <a16:colId xmlns:a16="http://schemas.microsoft.com/office/drawing/2014/main" val="1845085131"/>
                    </a:ext>
                  </a:extLst>
                </a:gridCol>
                <a:gridCol w="3277320">
                  <a:extLst>
                    <a:ext uri="{9D8B030D-6E8A-4147-A177-3AD203B41FA5}">
                      <a16:colId xmlns:a16="http://schemas.microsoft.com/office/drawing/2014/main" val="1308826122"/>
                    </a:ext>
                  </a:extLst>
                </a:gridCol>
              </a:tblGrid>
              <a:tr h="370840">
                <a:tc gridSpan="2">
                  <a:txBody>
                    <a:bodyPr/>
                    <a:lstStyle/>
                    <a:p>
                      <a:r>
                        <a:rPr lang="en-VN" dirty="0">
                          <a:latin typeface="Arial" panose="020B0604020202020204" pitchFamily="34" charset="0"/>
                          <a:cs typeface="Arial" panose="020B0604020202020204" pitchFamily="34" charset="0"/>
                        </a:rPr>
                        <a:t>int S; // semaphore là một số nguyên</a:t>
                      </a: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tc hMerge="1">
                  <a:txBody>
                    <a:bodyPr/>
                    <a:lstStyle/>
                    <a:p>
                      <a:endParaRPr lang="en-VN" dirty="0">
                        <a:latin typeface="Arial" panose="020B0604020202020204" pitchFamily="34" charset="0"/>
                        <a:cs typeface="Arial" panose="020B0604020202020204" pitchFamily="34" charset="0"/>
                      </a:endParaRPr>
                    </a:p>
                  </a:txBody>
                  <a:tcPr>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extLst>
                  <a:ext uri="{0D108BD9-81ED-4DB2-BD59-A6C34878D82A}">
                    <a16:rowId xmlns:a16="http://schemas.microsoft.com/office/drawing/2014/main" val="3642362864"/>
                  </a:ext>
                </a:extLst>
              </a:tr>
              <a:tr h="370840">
                <a:tc>
                  <a:txBody>
                    <a:bodyPr/>
                    <a:lstStyle/>
                    <a:p>
                      <a:r>
                        <a:rPr lang="en-VN" b="0" dirty="0">
                          <a:latin typeface="Arial" panose="020B0604020202020204" pitchFamily="34" charset="0"/>
                          <a:cs typeface="Arial" panose="020B0604020202020204" pitchFamily="34" charset="0"/>
                        </a:rPr>
                        <a:t>Định nghĩa thao tác </a:t>
                      </a:r>
                      <a:r>
                        <a:rPr lang="en-VN" b="1" dirty="0">
                          <a:gradFill flip="none" rotWithShape="1">
                            <a:gsLst>
                              <a:gs pos="0">
                                <a:srgbClr val="00C6FF"/>
                              </a:gs>
                              <a:gs pos="100000">
                                <a:srgbClr val="0072FF"/>
                              </a:gs>
                            </a:gsLst>
                            <a:lin ang="2700000" scaled="1"/>
                            <a:tileRect/>
                          </a:gradFill>
                          <a:latin typeface="Arial" panose="020B0604020202020204" pitchFamily="34" charset="0"/>
                          <a:cs typeface="Arial" panose="020B0604020202020204" pitchFamily="34" charset="0"/>
                        </a:rPr>
                        <a:t>wait()</a:t>
                      </a:r>
                    </a:p>
                  </a:txBody>
                  <a:tcPr>
                    <a:lnL w="12700" cap="flat" cmpd="sng" algn="ctr">
                      <a:solidFill>
                        <a:srgbClr val="0072FF"/>
                      </a:solidFill>
                      <a:prstDash val="solid"/>
                      <a:round/>
                      <a:headEnd type="none" w="med" len="med"/>
                      <a:tailEnd type="none" w="med" len="med"/>
                    </a:lnL>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tc>
                  <a:txBody>
                    <a:bodyPr/>
                    <a:lstStyle/>
                    <a:p>
                      <a:r>
                        <a:rPr lang="en-VN" b="0" dirty="0">
                          <a:latin typeface="Arial" panose="020B0604020202020204" pitchFamily="34" charset="0"/>
                          <a:cs typeface="Arial" panose="020B0604020202020204" pitchFamily="34" charset="0"/>
                        </a:rPr>
                        <a:t>Định nghĩa thao tác </a:t>
                      </a:r>
                      <a:r>
                        <a:rPr lang="en-VN" b="1" dirty="0">
                          <a:gradFill flip="none" rotWithShape="1">
                            <a:gsLst>
                              <a:gs pos="0">
                                <a:srgbClr val="00C6FF"/>
                              </a:gs>
                              <a:gs pos="100000">
                                <a:srgbClr val="0072FF"/>
                              </a:gs>
                            </a:gsLst>
                            <a:lin ang="2700000" scaled="1"/>
                            <a:tileRect/>
                          </a:gradFill>
                          <a:latin typeface="Arial" panose="020B0604020202020204" pitchFamily="34" charset="0"/>
                          <a:cs typeface="Arial" panose="020B0604020202020204" pitchFamily="34" charset="0"/>
                        </a:rPr>
                        <a:t>signal()</a:t>
                      </a:r>
                    </a:p>
                  </a:txBody>
                  <a:tcPr>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extLst>
                  <a:ext uri="{0D108BD9-81ED-4DB2-BD59-A6C34878D82A}">
                    <a16:rowId xmlns:a16="http://schemas.microsoft.com/office/drawing/2014/main" val="3491562414"/>
                  </a:ext>
                </a:extLst>
              </a:tr>
              <a:tr h="370840">
                <a:tc>
                  <a:txBody>
                    <a:bodyPr/>
                    <a:lstStyle/>
                    <a:p>
                      <a:pPr marL="4763" lvl="1">
                        <a:lnSpc>
                          <a:spcPct val="90000"/>
                        </a:lnSpc>
                        <a:buFont typeface="Monotype Sorts" pitchFamily="-84" charset="2"/>
                        <a:buNone/>
                      </a:pPr>
                      <a:r>
                        <a:rPr lang="en-US" altLang="en-US"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Symbol" panose="05050102010706020507" pitchFamily="18" charset="2"/>
                        </a:rPr>
                        <a:t>wait(S)</a:t>
                      </a:r>
                      <a:r>
                        <a:rPr lang="en-US" altLang="en-US" sz="1800" dirty="0">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while (S &lt;= 0)</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 // busy wait</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a:t>
                      </a: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tc>
                  <a:txBody>
                    <a:bodyPr/>
                    <a:lstStyle/>
                    <a:p>
                      <a:pPr marL="4763" lvl="1">
                        <a:lnSpc>
                          <a:spcPct val="90000"/>
                        </a:lnSpc>
                        <a:buFont typeface="Monotype Sorts" pitchFamily="-84" charset="2"/>
                        <a:buNone/>
                      </a:pPr>
                      <a:r>
                        <a:rPr lang="en-US" altLang="en-US"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Symbol" panose="05050102010706020507" pitchFamily="18" charset="2"/>
                        </a:rPr>
                        <a:t>signal(S)</a:t>
                      </a:r>
                      <a:r>
                        <a:rPr lang="en-US" altLang="en-US" sz="1800" dirty="0">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800" dirty="0">
                          <a:latin typeface="Courier New" panose="02070309020205020404" pitchFamily="49" charset="0"/>
                          <a:cs typeface="Courier New" panose="02070309020205020404" pitchFamily="49" charset="0"/>
                          <a:sym typeface="Symbol" panose="05050102010706020507" pitchFamily="18" charset="2"/>
                        </a:rPr>
                        <a:t>}</a:t>
                      </a:r>
                      <a:endParaRPr lang="en-VN" dirty="0">
                        <a:latin typeface="Courier New" panose="02070309020205020404" pitchFamily="49" charset="0"/>
                        <a:cs typeface="Courier New" panose="02070309020205020404" pitchFamily="49" charset="0"/>
                      </a:endParaRP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extLst>
                  <a:ext uri="{0D108BD9-81ED-4DB2-BD59-A6C34878D82A}">
                    <a16:rowId xmlns:a16="http://schemas.microsoft.com/office/drawing/2014/main" val="2880390761"/>
                  </a:ext>
                </a:extLst>
              </a:tr>
            </a:tbl>
          </a:graphicData>
        </a:graphic>
      </p:graphicFrame>
      <p:sp>
        <p:nvSpPr>
          <p:cNvPr id="8" name="TextBox 7">
            <a:extLst>
              <a:ext uri="{FF2B5EF4-FFF2-40B4-BE49-F238E27FC236}">
                <a16:creationId xmlns:a16="http://schemas.microsoft.com/office/drawing/2014/main" id="{09FBA367-6C32-96E1-D165-9AD6BE6BF7B3}"/>
              </a:ext>
            </a:extLst>
          </p:cNvPr>
          <p:cNvSpPr txBox="1"/>
          <p:nvPr/>
        </p:nvSpPr>
        <p:spPr>
          <a:xfrm>
            <a:off x="7454660" y="1622086"/>
            <a:ext cx="4440822" cy="2772234"/>
          </a:xfrm>
          <a:prstGeom prst="rect">
            <a:avLst/>
          </a:prstGeom>
          <a:noFill/>
        </p:spPr>
        <p:txBody>
          <a:bodyPr wrap="square" rtlCol="0">
            <a:spAutoFit/>
          </a:bodyPr>
          <a:lstStyle/>
          <a:p>
            <a:pPr marL="285750" indent="-285750" algn="just">
              <a:lnSpc>
                <a:spcPct val="120000"/>
              </a:lnSpc>
              <a:spcBef>
                <a:spcPts val="200"/>
              </a:spcBef>
              <a:spcAft>
                <a:spcPts val="200"/>
              </a:spcAft>
              <a:buFont typeface="Arial" panose="020B0604020202020204" pitchFamily="34" charset="0"/>
              <a:buChar char="•"/>
            </a:pPr>
            <a:r>
              <a:rPr lang="en-VN" dirty="0">
                <a:latin typeface="Arial" panose="020B0604020202020204" pitchFamily="34" charset="0"/>
                <a:cs typeface="Arial" panose="020B0604020202020204" pitchFamily="34" charset="0"/>
              </a:rPr>
              <a:t>Cần phải đảm bảo rằng không có 2 tiến trình nào cùng lúc thực hiện thao tác </a:t>
            </a:r>
            <a:r>
              <a:rPr lang="en-VN" b="1" dirty="0">
                <a:latin typeface="Arial" panose="020B0604020202020204" pitchFamily="34" charset="0"/>
                <a:cs typeface="Arial" panose="020B0604020202020204" pitchFamily="34" charset="0"/>
              </a:rPr>
              <a:t>wait() </a:t>
            </a:r>
            <a:r>
              <a:rPr lang="en-VN" dirty="0">
                <a:latin typeface="Arial" panose="020B0604020202020204" pitchFamily="34" charset="0"/>
                <a:cs typeface="Arial" panose="020B0604020202020204" pitchFamily="34" charset="0"/>
              </a:rPr>
              <a:t>và </a:t>
            </a:r>
            <a:r>
              <a:rPr lang="en-VN" b="1" dirty="0">
                <a:latin typeface="Arial" panose="020B0604020202020204" pitchFamily="34" charset="0"/>
                <a:cs typeface="Arial" panose="020B0604020202020204" pitchFamily="34" charset="0"/>
              </a:rPr>
              <a:t>signal() </a:t>
            </a:r>
            <a:r>
              <a:rPr lang="en-VN" dirty="0">
                <a:latin typeface="Arial" panose="020B0604020202020204" pitchFamily="34" charset="0"/>
                <a:cs typeface="Arial" panose="020B0604020202020204" pitchFamily="34" charset="0"/>
              </a:rPr>
              <a:t>của một semaphore</a:t>
            </a:r>
          </a:p>
          <a:p>
            <a:pPr marL="285750" indent="-285750" algn="just">
              <a:lnSpc>
                <a:spcPct val="120000"/>
              </a:lnSpc>
              <a:spcBef>
                <a:spcPts val="200"/>
              </a:spcBef>
              <a:spcAft>
                <a:spcPts val="200"/>
              </a:spcAft>
              <a:buFont typeface="Arial" panose="020B0604020202020204" pitchFamily="34" charset="0"/>
              <a:buChar char="•"/>
            </a:pPr>
            <a:r>
              <a:rPr lang="en-VN" dirty="0">
                <a:latin typeface="Arial" panose="020B0604020202020204" pitchFamily="34" charset="0"/>
                <a:cs typeface="Arial" panose="020B0604020202020204" pitchFamily="34" charset="0"/>
              </a:rPr>
              <a:t>Việc hiện thực semaphore cũng là một bài toán vùng tranh chấp, hàm wait() và signal() cũng nằm trong vùng tranh chấp</a:t>
            </a:r>
          </a:p>
        </p:txBody>
      </p:sp>
      <p:sp>
        <p:nvSpPr>
          <p:cNvPr id="10" name="TextBox 9">
            <a:extLst>
              <a:ext uri="{FF2B5EF4-FFF2-40B4-BE49-F238E27FC236}">
                <a16:creationId xmlns:a16="http://schemas.microsoft.com/office/drawing/2014/main" id="{AB7C9F9B-3C31-C163-BEA8-0626308F4FB7}"/>
              </a:ext>
            </a:extLst>
          </p:cNvPr>
          <p:cNvSpPr txBox="1"/>
          <p:nvPr/>
        </p:nvSpPr>
        <p:spPr>
          <a:xfrm>
            <a:off x="838199" y="4163692"/>
            <a:ext cx="6554640" cy="1877758"/>
          </a:xfrm>
          <a:prstGeom prst="rect">
            <a:avLst/>
          </a:prstGeom>
          <a:noFill/>
        </p:spPr>
        <p:txBody>
          <a:bodyPr wrap="square">
            <a:spAutoFit/>
          </a:bodyPr>
          <a:lstStyle/>
          <a:p>
            <a:pPr marL="285750" indent="-285750" algn="just">
              <a:lnSpc>
                <a:spcPct val="120000"/>
              </a:lnSpc>
              <a:spcBef>
                <a:spcPts val="200"/>
              </a:spcBef>
              <a:spcAft>
                <a:spcPts val="200"/>
              </a:spcAft>
              <a:buFont typeface="Arial" panose="020B0604020202020204" pitchFamily="34" charset="0"/>
              <a:buChar char="•"/>
            </a:pPr>
            <a:r>
              <a:rPr lang="en-VN" dirty="0">
                <a:latin typeface="Arial" panose="020B0604020202020204" pitchFamily="34" charset="0"/>
                <a:cs typeface="Arial" panose="020B0604020202020204" pitchFamily="34" charset="0"/>
              </a:rPr>
              <a:t>Có thể thực hiện </a:t>
            </a:r>
            <a:r>
              <a:rPr lang="en-VN" b="1" dirty="0">
                <a:gradFill>
                  <a:gsLst>
                    <a:gs pos="0">
                      <a:srgbClr val="00C6FF"/>
                    </a:gs>
                    <a:gs pos="100000">
                      <a:srgbClr val="0072FF"/>
                    </a:gs>
                  </a:gsLst>
                  <a:lin ang="2700000" scaled="1"/>
                </a:gradFill>
                <a:latin typeface="Arial" panose="020B0604020202020204" pitchFamily="34" charset="0"/>
                <a:cs typeface="Arial" panose="020B0604020202020204" pitchFamily="34" charset="0"/>
              </a:rPr>
              <a:t>busy waiting </a:t>
            </a:r>
            <a:r>
              <a:rPr lang="en-VN" dirty="0">
                <a:latin typeface="Arial" panose="020B0604020202020204" pitchFamily="34" charset="0"/>
                <a:cs typeface="Arial" panose="020B0604020202020204" pitchFamily="34" charset="0"/>
              </a:rPr>
              <a:t>ở trong vùng tranh chấp</a:t>
            </a:r>
          </a:p>
          <a:p>
            <a:pPr marL="742950" lvl="1" indent="-285750" algn="just">
              <a:lnSpc>
                <a:spcPct val="120000"/>
              </a:lnSpc>
              <a:spcBef>
                <a:spcPts val="200"/>
              </a:spcBef>
              <a:spcAft>
                <a:spcPts val="200"/>
              </a:spcAft>
              <a:buFont typeface="Arial" panose="020B0604020202020204" pitchFamily="34" charset="0"/>
              <a:buChar char="•"/>
            </a:pPr>
            <a:r>
              <a:rPr lang="en-VN" dirty="0">
                <a:latin typeface="Arial" panose="020B0604020202020204" pitchFamily="34" charset="0"/>
                <a:cs typeface="Arial" panose="020B0604020202020204" pitchFamily="34" charset="0"/>
              </a:rPr>
              <a:t>Đoạn code thực hiện ngắn</a:t>
            </a:r>
          </a:p>
          <a:p>
            <a:pPr marL="742950" lvl="1" indent="-285750" algn="just">
              <a:lnSpc>
                <a:spcPct val="120000"/>
              </a:lnSpc>
              <a:spcBef>
                <a:spcPts val="200"/>
              </a:spcBef>
              <a:spcAft>
                <a:spcPts val="200"/>
              </a:spcAft>
              <a:buFont typeface="Arial" panose="020B0604020202020204" pitchFamily="34" charset="0"/>
              <a:buChar char="•"/>
            </a:pPr>
            <a:r>
              <a:rPr lang="en-VN" dirty="0">
                <a:latin typeface="Arial" panose="020B0604020202020204" pitchFamily="34" charset="0"/>
                <a:cs typeface="Arial" panose="020B0604020202020204" pitchFamily="34" charset="0"/>
              </a:rPr>
              <a:t>Busy waiting sẽ ngắn nếu CS hiếm khi được thực thi</a:t>
            </a:r>
          </a:p>
          <a:p>
            <a:pPr marL="285750" indent="-285750" algn="just">
              <a:lnSpc>
                <a:spcPct val="120000"/>
              </a:lnSpc>
              <a:spcBef>
                <a:spcPts val="200"/>
              </a:spcBef>
              <a:spcAft>
                <a:spcPts val="200"/>
              </a:spcAft>
              <a:buFont typeface="Arial" panose="020B0604020202020204" pitchFamily="34" charset="0"/>
              <a:buChar char="•"/>
            </a:pPr>
            <a:r>
              <a:rPr lang="en-VN" dirty="0">
                <a:latin typeface="Arial" panose="020B0604020202020204" pitchFamily="34" charset="0"/>
                <a:cs typeface="Arial" panose="020B0604020202020204" pitchFamily="34" charset="0"/>
              </a:rPr>
              <a:t>Tuy nhiên, một số chương trình có thể tốn nhiều thời gian trong CS </a:t>
            </a:r>
            <a:r>
              <a:rPr lang="en-VN" dirty="0">
                <a:latin typeface="Arial" panose="020B0604020202020204" pitchFamily="34" charset="0"/>
                <a:cs typeface="Arial" panose="020B0604020202020204" pitchFamily="34" charset="0"/>
                <a:sym typeface="Wingdings" pitchFamily="2" charset="2"/>
              </a:rPr>
              <a:t> đây không phải giải pháp tốt</a:t>
            </a:r>
            <a:endParaRPr lang="en-V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7414436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anim calcmode="lin" valueType="num">
                                      <p:cBhvr additive="base">
                                        <p:cTn id="11"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0">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 calcmode="lin" valueType="num">
                                      <p:cBhvr additive="base">
                                        <p:cTn id="15"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0">
                                            <p:txEl>
                                              <p:pRg st="3" end="3"/>
                                            </p:txEl>
                                          </p:spTgt>
                                        </p:tgtEl>
                                        <p:attrNameLst>
                                          <p:attrName>style.visibility</p:attrName>
                                        </p:attrNameLst>
                                      </p:cBhvr>
                                      <p:to>
                                        <p:strVal val="visible"/>
                                      </p:to>
                                    </p:set>
                                    <p:anim calcmode="lin" valueType="num">
                                      <p:cBhvr additive="base">
                                        <p:cTn id="27"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0">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FEEB-F8DC-6297-9B52-9B4C2C1623B2}"/>
              </a:ext>
            </a:extLst>
          </p:cNvPr>
          <p:cNvSpPr>
            <a:spLocks noGrp="1"/>
          </p:cNvSpPr>
          <p:nvPr>
            <p:ph type="title"/>
          </p:nvPr>
        </p:nvSpPr>
        <p:spPr/>
        <p:txBody>
          <a:bodyPr/>
          <a:lstStyle/>
          <a:p>
            <a:r>
              <a:rPr lang="en-VN" dirty="0"/>
              <a:t>5.7.3. Hiện thực semaphore</a:t>
            </a:r>
          </a:p>
        </p:txBody>
      </p:sp>
      <p:sp>
        <p:nvSpPr>
          <p:cNvPr id="3" name="Content Placeholder 2">
            <a:extLst>
              <a:ext uri="{FF2B5EF4-FFF2-40B4-BE49-F238E27FC236}">
                <a16:creationId xmlns:a16="http://schemas.microsoft.com/office/drawing/2014/main" id="{FCFDA6B8-31DB-F8ED-005E-FEDFF7053231}"/>
              </a:ext>
            </a:extLst>
          </p:cNvPr>
          <p:cNvSpPr>
            <a:spLocks noGrp="1"/>
          </p:cNvSpPr>
          <p:nvPr>
            <p:ph idx="1"/>
          </p:nvPr>
        </p:nvSpPr>
        <p:spPr>
          <a:xfrm>
            <a:off x="838200" y="2467156"/>
            <a:ext cx="10515600" cy="3709808"/>
          </a:xfrm>
        </p:spPr>
        <p:txBody>
          <a:bodyPr>
            <a:normAutofit fontScale="77500" lnSpcReduction="20000"/>
          </a:bodyPr>
          <a:lstStyle/>
          <a:p>
            <a:r>
              <a:rPr lang="en-VN" dirty="0"/>
              <a:t>Mỗi semaphore được gắn với một hàng đợi</a:t>
            </a:r>
          </a:p>
          <a:p>
            <a:r>
              <a:rPr lang="en-VN" dirty="0"/>
              <a:t>Mỗi phần tử trong hàng chờ có 2 thành phần:</a:t>
            </a:r>
          </a:p>
          <a:p>
            <a:pPr lvl="1"/>
            <a:r>
              <a:rPr lang="en-VN" dirty="0"/>
              <a:t>Giá trị số nguyên (giá trị của semaphore)</a:t>
            </a:r>
          </a:p>
          <a:p>
            <a:pPr lvl="1"/>
            <a:r>
              <a:rPr lang="en-VN" dirty="0"/>
              <a:t>Con trỏ chỉ đến phần tử tiếp theo (danh sách liên kết đơn)</a:t>
            </a:r>
          </a:p>
          <a:p>
            <a:pPr algn="just"/>
            <a:r>
              <a:rPr lang="en-VN" dirty="0"/>
              <a:t>Hệ điều hành cần cung cấp 2 thao tác:</a:t>
            </a:r>
          </a:p>
          <a:p>
            <a:pPr lvl="1" algn="just"/>
            <a:r>
              <a:rPr lang="en-VN" b="1" dirty="0">
                <a:gradFill>
                  <a:gsLst>
                    <a:gs pos="0">
                      <a:srgbClr val="00C6FF"/>
                    </a:gs>
                    <a:gs pos="100000">
                      <a:srgbClr val="0072FF"/>
                    </a:gs>
                  </a:gsLst>
                  <a:lin ang="5400000" scaled="1"/>
                </a:gradFill>
              </a:rPr>
              <a:t>block</a:t>
            </a:r>
            <a:r>
              <a:rPr lang="en-VN" dirty="0"/>
              <a:t>: tạm dừng và đặt tiến trình gọi thao tác này vào trong hàng đợi – </a:t>
            </a:r>
            <a:r>
              <a:rPr lang="en-VN" b="1" i="1" dirty="0"/>
              <a:t>trạng thái ngủ</a:t>
            </a:r>
          </a:p>
          <a:p>
            <a:pPr lvl="1" algn="just"/>
            <a:r>
              <a:rPr lang="en-VN" b="1" dirty="0">
                <a:gradFill>
                  <a:gsLst>
                    <a:gs pos="0">
                      <a:srgbClr val="00C6FF"/>
                    </a:gs>
                    <a:gs pos="100000">
                      <a:srgbClr val="0072FF"/>
                    </a:gs>
                  </a:gsLst>
                  <a:lin ang="5400000" scaled="1"/>
                </a:gradFill>
              </a:rPr>
              <a:t>wakeup</a:t>
            </a:r>
            <a:r>
              <a:rPr lang="en-VN" dirty="0"/>
              <a:t>: xóa một tiến trình ra khỏi hàng đợi và đặt lại vào trong hàng đợi sẵn sàng – </a:t>
            </a:r>
            <a:r>
              <a:rPr lang="en-VN" b="1" i="1" dirty="0"/>
              <a:t>đánh thức</a:t>
            </a:r>
          </a:p>
        </p:txBody>
      </p:sp>
      <p:sp>
        <p:nvSpPr>
          <p:cNvPr id="4" name="Footer Placeholder 3">
            <a:extLst>
              <a:ext uri="{FF2B5EF4-FFF2-40B4-BE49-F238E27FC236}">
                <a16:creationId xmlns:a16="http://schemas.microsoft.com/office/drawing/2014/main" id="{5C95B17F-754C-6676-64BF-F887556B5A6D}"/>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A5301CD6-FFF4-3D39-08CB-2A571B11A5E1}"/>
              </a:ext>
            </a:extLst>
          </p:cNvPr>
          <p:cNvSpPr>
            <a:spLocks noGrp="1"/>
          </p:cNvSpPr>
          <p:nvPr>
            <p:ph type="sldNum" sz="quarter" idx="12"/>
          </p:nvPr>
        </p:nvSpPr>
        <p:spPr/>
        <p:txBody>
          <a:bodyPr/>
          <a:lstStyle/>
          <a:p>
            <a:fld id="{D8B0B3AC-44A8-D142-AAF6-9A453466E1A4}" type="slidenum">
              <a:rPr lang="en-VN" smtClean="0"/>
              <a:pPr/>
              <a:t>29</a:t>
            </a:fld>
            <a:endParaRPr lang="en-VN" dirty="0"/>
          </a:p>
        </p:txBody>
      </p:sp>
      <p:sp>
        <p:nvSpPr>
          <p:cNvPr id="9" name="TextBox 8">
            <a:extLst>
              <a:ext uri="{FF2B5EF4-FFF2-40B4-BE49-F238E27FC236}">
                <a16:creationId xmlns:a16="http://schemas.microsoft.com/office/drawing/2014/main" id="{08E79F76-7859-48CE-CF67-0D70D1FDF0CB}"/>
              </a:ext>
            </a:extLst>
          </p:cNvPr>
          <p:cNvSpPr txBox="1"/>
          <p:nvPr/>
        </p:nvSpPr>
        <p:spPr>
          <a:xfrm>
            <a:off x="838200" y="1622037"/>
            <a:ext cx="7435049" cy="561885"/>
          </a:xfrm>
          <a:prstGeom prst="rect">
            <a:avLst/>
          </a:prstGeom>
          <a:gradFill>
            <a:gsLst>
              <a:gs pos="0">
                <a:srgbClr val="00C6FF"/>
              </a:gs>
              <a:gs pos="100000">
                <a:srgbClr val="0072FF"/>
              </a:gs>
            </a:gsLst>
            <a:lin ang="2700000" scaled="1"/>
          </a:gradFill>
        </p:spPr>
        <p:txBody>
          <a:bodyPr wrap="none" rtlCol="0">
            <a:spAutoFit/>
          </a:bodyPr>
          <a:lstStyle/>
          <a:p>
            <a:pPr>
              <a:lnSpc>
                <a:spcPct val="120000"/>
              </a:lnSpc>
              <a:spcBef>
                <a:spcPts val="200"/>
              </a:spcBef>
              <a:spcAft>
                <a:spcPts val="200"/>
              </a:spcAft>
            </a:pPr>
            <a:r>
              <a:rPr lang="en-VN" sz="2800" b="1" dirty="0">
                <a:solidFill>
                  <a:schemeClr val="bg1"/>
                </a:solidFill>
                <a:latin typeface="Arial" panose="020B0604020202020204" pitchFamily="34" charset="0"/>
                <a:cs typeface="Arial" panose="020B0604020202020204" pitchFamily="34" charset="0"/>
              </a:rPr>
              <a:t>Hiện thực semaphore không busy waiting </a:t>
            </a:r>
          </a:p>
        </p:txBody>
      </p:sp>
    </p:spTree>
    <p:extLst>
      <p:ext uri="{BB962C8B-B14F-4D97-AF65-F5344CB8AC3E}">
        <p14:creationId xmlns:p14="http://schemas.microsoft.com/office/powerpoint/2010/main" val="400766870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 calcmode="lin" valueType="num">
                                      <p:cBhvr additive="base">
                                        <p:cTn id="3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9774E59-CC30-82C9-883A-E1826ABEE5D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3" name="Slide Number Placeholder 2">
            <a:extLst>
              <a:ext uri="{FF2B5EF4-FFF2-40B4-BE49-F238E27FC236}">
                <a16:creationId xmlns:a16="http://schemas.microsoft.com/office/drawing/2014/main" id="{93BDE8D3-15D4-C8D7-2245-0654DA5937C9}"/>
              </a:ext>
            </a:extLst>
          </p:cNvPr>
          <p:cNvSpPr>
            <a:spLocks noGrp="1"/>
          </p:cNvSpPr>
          <p:nvPr>
            <p:ph type="sldNum" sz="quarter" idx="12"/>
          </p:nvPr>
        </p:nvSpPr>
        <p:spPr/>
        <p:txBody>
          <a:bodyPr/>
          <a:lstStyle/>
          <a:p>
            <a:fld id="{D8B0B3AC-44A8-D142-AAF6-9A453466E1A4}" type="slidenum">
              <a:rPr lang="en-VN" smtClean="0"/>
              <a:pPr/>
              <a:t>3</a:t>
            </a:fld>
            <a:endParaRPr lang="en-VN" dirty="0"/>
          </a:p>
        </p:txBody>
      </p:sp>
      <p:sp>
        <p:nvSpPr>
          <p:cNvPr id="4" name="Text Placeholder 3">
            <a:extLst>
              <a:ext uri="{FF2B5EF4-FFF2-40B4-BE49-F238E27FC236}">
                <a16:creationId xmlns:a16="http://schemas.microsoft.com/office/drawing/2014/main" id="{E6365F02-7540-0CB2-9158-C6CC0B1FE76C}"/>
              </a:ext>
            </a:extLst>
          </p:cNvPr>
          <p:cNvSpPr>
            <a:spLocks noGrp="1"/>
          </p:cNvSpPr>
          <p:nvPr>
            <p:ph type="body" sz="quarter" idx="13"/>
          </p:nvPr>
        </p:nvSpPr>
        <p:spPr>
          <a:xfrm>
            <a:off x="2136808" y="1286346"/>
            <a:ext cx="7918386" cy="4699000"/>
          </a:xfrm>
        </p:spPr>
        <p:txBody>
          <a:bodyPr>
            <a:normAutofit/>
          </a:bodyPr>
          <a:lstStyle/>
          <a:p>
            <a:pPr>
              <a:buFont typeface="+mj-lt"/>
              <a:buAutoNum type="arabicPeriod" startAt="6"/>
            </a:pPr>
            <a:r>
              <a:rPr lang="en-VN" sz="3200" dirty="0"/>
              <a:t>Mutex locks</a:t>
            </a:r>
          </a:p>
          <a:p>
            <a:pPr>
              <a:buAutoNum type="arabicPeriod" startAt="6"/>
            </a:pPr>
            <a:r>
              <a:rPr lang="en-VN" sz="3200" dirty="0"/>
              <a:t>Semaphore</a:t>
            </a:r>
          </a:p>
          <a:p>
            <a:pPr>
              <a:buAutoNum type="arabicPeriod" startAt="6"/>
            </a:pPr>
            <a:r>
              <a:rPr lang="en-VN" sz="3200" dirty="0"/>
              <a:t>Monitor</a:t>
            </a:r>
          </a:p>
          <a:p>
            <a:pPr>
              <a:buAutoNum type="arabicPeriod" startAt="6"/>
            </a:pPr>
            <a:r>
              <a:rPr lang="en-VN" sz="3200" dirty="0"/>
              <a:t>Liveness</a:t>
            </a:r>
          </a:p>
        </p:txBody>
      </p:sp>
      <p:sp>
        <p:nvSpPr>
          <p:cNvPr id="6" name="Text Placeholder 5">
            <a:extLst>
              <a:ext uri="{FF2B5EF4-FFF2-40B4-BE49-F238E27FC236}">
                <a16:creationId xmlns:a16="http://schemas.microsoft.com/office/drawing/2014/main" id="{151B94EB-4741-22D0-BC90-AE17E449CF00}"/>
              </a:ext>
            </a:extLst>
          </p:cNvPr>
          <p:cNvSpPr>
            <a:spLocks noGrp="1"/>
          </p:cNvSpPr>
          <p:nvPr>
            <p:ph type="body" sz="quarter" idx="15"/>
          </p:nvPr>
        </p:nvSpPr>
        <p:spPr/>
        <p:txBody>
          <a:bodyPr/>
          <a:lstStyle/>
          <a:p>
            <a:r>
              <a:rPr lang="en-VN" dirty="0"/>
              <a:t>NỘI DUNG</a:t>
            </a:r>
          </a:p>
        </p:txBody>
      </p:sp>
    </p:spTree>
    <p:extLst>
      <p:ext uri="{BB962C8B-B14F-4D97-AF65-F5344CB8AC3E}">
        <p14:creationId xmlns:p14="http://schemas.microsoft.com/office/powerpoint/2010/main" val="144305509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FEEB-F8DC-6297-9B52-9B4C2C1623B2}"/>
              </a:ext>
            </a:extLst>
          </p:cNvPr>
          <p:cNvSpPr>
            <a:spLocks noGrp="1"/>
          </p:cNvSpPr>
          <p:nvPr>
            <p:ph type="title"/>
          </p:nvPr>
        </p:nvSpPr>
        <p:spPr/>
        <p:txBody>
          <a:bodyPr/>
          <a:lstStyle/>
          <a:p>
            <a:r>
              <a:rPr lang="en-VN" dirty="0"/>
              <a:t>5.7.3. Hiện thực semaphore</a:t>
            </a:r>
          </a:p>
        </p:txBody>
      </p:sp>
      <p:sp>
        <p:nvSpPr>
          <p:cNvPr id="3" name="Content Placeholder 2">
            <a:extLst>
              <a:ext uri="{FF2B5EF4-FFF2-40B4-BE49-F238E27FC236}">
                <a16:creationId xmlns:a16="http://schemas.microsoft.com/office/drawing/2014/main" id="{FCFDA6B8-31DB-F8ED-005E-FEDFF7053231}"/>
              </a:ext>
            </a:extLst>
          </p:cNvPr>
          <p:cNvSpPr>
            <a:spLocks noGrp="1"/>
          </p:cNvSpPr>
          <p:nvPr>
            <p:ph idx="1"/>
          </p:nvPr>
        </p:nvSpPr>
        <p:spPr>
          <a:xfrm>
            <a:off x="1235016" y="3231926"/>
            <a:ext cx="4173747" cy="1820172"/>
          </a:xfrm>
          <a:prstGeom prst="roundRect">
            <a:avLst>
              <a:gd name="adj" fmla="val 3871"/>
            </a:avLst>
          </a:prstGeom>
          <a:ln w="19050">
            <a:gradFill>
              <a:gsLst>
                <a:gs pos="0">
                  <a:srgbClr val="00C6FF"/>
                </a:gs>
                <a:gs pos="100000">
                  <a:srgbClr val="0072FF"/>
                </a:gs>
              </a:gsLst>
              <a:lin ang="5400000" scaled="1"/>
            </a:gradFill>
          </a:ln>
        </p:spPr>
        <p:txBody>
          <a:bodyPr>
            <a:normAutofit fontScale="92500" lnSpcReduction="10000"/>
          </a:bodyPr>
          <a:lstStyle/>
          <a:p>
            <a:pPr marL="0" indent="0">
              <a:buNone/>
            </a:pPr>
            <a:endParaRPr lang="en-US" altLang="en-US" sz="600" dirty="0">
              <a:latin typeface="Courier New" panose="02070309020205020404" pitchFamily="49" charset="0"/>
            </a:endParaRPr>
          </a:p>
          <a:p>
            <a:pPr marL="0" indent="0">
              <a:buNone/>
            </a:pPr>
            <a:r>
              <a:rPr lang="en-US" altLang="en-US" sz="1800" dirty="0">
                <a:latin typeface="Courier New" panose="02070309020205020404" pitchFamily="49" charset="0"/>
              </a:rPr>
              <a:t>typedef struct { </a:t>
            </a:r>
          </a:p>
          <a:p>
            <a:pPr>
              <a:buFont typeface="Monotype Sorts" pitchFamily="-84" charset="2"/>
              <a:buNone/>
            </a:pPr>
            <a:r>
              <a:rPr lang="en-US" altLang="en-US" sz="1800" dirty="0">
                <a:latin typeface="Courier New" panose="02070309020205020404" pitchFamily="49" charset="0"/>
              </a:rPr>
              <a:t>   	int value; </a:t>
            </a:r>
          </a:p>
          <a:p>
            <a:pPr>
              <a:buFont typeface="Monotype Sorts" pitchFamily="-84" charset="2"/>
              <a:buNone/>
            </a:pPr>
            <a:r>
              <a:rPr lang="en-US" altLang="en-US" sz="1800" dirty="0">
                <a:latin typeface="Courier New" panose="02070309020205020404" pitchFamily="49" charset="0"/>
              </a:rPr>
              <a:t>   	struct process *list; </a:t>
            </a:r>
          </a:p>
          <a:p>
            <a:pPr>
              <a:buFont typeface="Monotype Sorts" pitchFamily="-84" charset="2"/>
              <a:buNone/>
            </a:pPr>
            <a:r>
              <a:rPr lang="en-US" altLang="en-US" sz="1800" dirty="0">
                <a:latin typeface="Courier New" panose="02070309020205020404" pitchFamily="49" charset="0"/>
              </a:rPr>
              <a:t>    } </a:t>
            </a:r>
            <a:r>
              <a:rPr lang="en-US" altLang="en-US" sz="1800" b="1" dirty="0">
                <a:latin typeface="Courier New" panose="02070309020205020404" pitchFamily="49" charset="0"/>
              </a:rPr>
              <a:t>semaphore</a:t>
            </a:r>
            <a:r>
              <a:rPr lang="en-US" altLang="en-US" sz="1800" dirty="0">
                <a:latin typeface="Courier New" panose="02070309020205020404" pitchFamily="49" charset="0"/>
              </a:rPr>
              <a:t>;</a:t>
            </a:r>
          </a:p>
        </p:txBody>
      </p:sp>
      <p:sp>
        <p:nvSpPr>
          <p:cNvPr id="4" name="Footer Placeholder 3">
            <a:extLst>
              <a:ext uri="{FF2B5EF4-FFF2-40B4-BE49-F238E27FC236}">
                <a16:creationId xmlns:a16="http://schemas.microsoft.com/office/drawing/2014/main" id="{5C95B17F-754C-6676-64BF-F887556B5A6D}"/>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A5301CD6-FFF4-3D39-08CB-2A571B11A5E1}"/>
              </a:ext>
            </a:extLst>
          </p:cNvPr>
          <p:cNvSpPr>
            <a:spLocks noGrp="1"/>
          </p:cNvSpPr>
          <p:nvPr>
            <p:ph type="sldNum" sz="quarter" idx="12"/>
          </p:nvPr>
        </p:nvSpPr>
        <p:spPr/>
        <p:txBody>
          <a:bodyPr/>
          <a:lstStyle/>
          <a:p>
            <a:fld id="{D8B0B3AC-44A8-D142-AAF6-9A453466E1A4}" type="slidenum">
              <a:rPr lang="en-VN" smtClean="0"/>
              <a:pPr/>
              <a:t>30</a:t>
            </a:fld>
            <a:endParaRPr lang="en-VN" dirty="0"/>
          </a:p>
        </p:txBody>
      </p:sp>
      <p:sp>
        <p:nvSpPr>
          <p:cNvPr id="9" name="TextBox 8">
            <a:extLst>
              <a:ext uri="{FF2B5EF4-FFF2-40B4-BE49-F238E27FC236}">
                <a16:creationId xmlns:a16="http://schemas.microsoft.com/office/drawing/2014/main" id="{08E79F76-7859-48CE-CF67-0D70D1FDF0CB}"/>
              </a:ext>
            </a:extLst>
          </p:cNvPr>
          <p:cNvSpPr txBox="1"/>
          <p:nvPr/>
        </p:nvSpPr>
        <p:spPr>
          <a:xfrm>
            <a:off x="838200" y="1622037"/>
            <a:ext cx="7435049" cy="561885"/>
          </a:xfrm>
          <a:prstGeom prst="rect">
            <a:avLst/>
          </a:prstGeom>
          <a:gradFill>
            <a:gsLst>
              <a:gs pos="0">
                <a:srgbClr val="00C6FF"/>
              </a:gs>
              <a:gs pos="100000">
                <a:srgbClr val="0072FF"/>
              </a:gs>
            </a:gsLst>
            <a:lin ang="2700000" scaled="1"/>
          </a:gradFill>
        </p:spPr>
        <p:txBody>
          <a:bodyPr wrap="none" rtlCol="0">
            <a:spAutoFit/>
          </a:bodyPr>
          <a:lstStyle/>
          <a:p>
            <a:pPr>
              <a:lnSpc>
                <a:spcPct val="120000"/>
              </a:lnSpc>
              <a:spcBef>
                <a:spcPts val="200"/>
              </a:spcBef>
              <a:spcAft>
                <a:spcPts val="200"/>
              </a:spcAft>
            </a:pPr>
            <a:r>
              <a:rPr lang="en-VN" sz="2800" b="1" dirty="0">
                <a:solidFill>
                  <a:schemeClr val="bg1"/>
                </a:solidFill>
                <a:latin typeface="Arial" panose="020B0604020202020204" pitchFamily="34" charset="0"/>
                <a:cs typeface="Arial" panose="020B0604020202020204" pitchFamily="34" charset="0"/>
              </a:rPr>
              <a:t>Hiện thực semaphore không busy waiting </a:t>
            </a:r>
          </a:p>
        </p:txBody>
      </p:sp>
      <p:sp>
        <p:nvSpPr>
          <p:cNvPr id="12" name="TextBox 11">
            <a:extLst>
              <a:ext uri="{FF2B5EF4-FFF2-40B4-BE49-F238E27FC236}">
                <a16:creationId xmlns:a16="http://schemas.microsoft.com/office/drawing/2014/main" id="{43F048AC-75D6-2085-598F-1576C9DDDCC8}"/>
              </a:ext>
            </a:extLst>
          </p:cNvPr>
          <p:cNvSpPr txBox="1"/>
          <p:nvPr/>
        </p:nvSpPr>
        <p:spPr>
          <a:xfrm>
            <a:off x="780492" y="3034853"/>
            <a:ext cx="1723549" cy="394210"/>
          </a:xfrm>
          <a:prstGeom prst="rect">
            <a:avLst/>
          </a:prstGeom>
          <a:gradFill>
            <a:gsLst>
              <a:gs pos="0">
                <a:srgbClr val="00C6FF"/>
              </a:gs>
              <a:gs pos="100000">
                <a:srgbClr val="0072FF"/>
              </a:gs>
            </a:gsLst>
            <a:lin ang="2700000" scaled="1"/>
          </a:gradFill>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waiting queue</a:t>
            </a:r>
          </a:p>
        </p:txBody>
      </p:sp>
      <p:graphicFrame>
        <p:nvGraphicFramePr>
          <p:cNvPr id="33" name="Table 5">
            <a:extLst>
              <a:ext uri="{FF2B5EF4-FFF2-40B4-BE49-F238E27FC236}">
                <a16:creationId xmlns:a16="http://schemas.microsoft.com/office/drawing/2014/main" id="{3ABD1A1C-CBD2-7AF3-2615-E5161F786E6B}"/>
              </a:ext>
            </a:extLst>
          </p:cNvPr>
          <p:cNvGraphicFramePr>
            <a:graphicFrameLocks noGrp="1"/>
          </p:cNvGraphicFramePr>
          <p:nvPr>
            <p:extLst>
              <p:ext uri="{D42A27DB-BD31-4B8C-83A1-F6EECF244321}">
                <p14:modId xmlns:p14="http://schemas.microsoft.com/office/powerpoint/2010/main" val="3551779802"/>
              </p:ext>
            </p:extLst>
          </p:nvPr>
        </p:nvGraphicFramePr>
        <p:xfrm>
          <a:off x="6135507" y="4251955"/>
          <a:ext cx="5578850" cy="370840"/>
        </p:xfrm>
        <a:graphic>
          <a:graphicData uri="http://schemas.openxmlformats.org/drawingml/2006/table">
            <a:tbl>
              <a:tblPr firstRow="1" bandRow="1">
                <a:tableStyleId>{5C22544A-7EE6-4342-B048-85BDC9FD1C3A}</a:tableStyleId>
              </a:tblPr>
              <a:tblGrid>
                <a:gridCol w="1115770">
                  <a:extLst>
                    <a:ext uri="{9D8B030D-6E8A-4147-A177-3AD203B41FA5}">
                      <a16:colId xmlns:a16="http://schemas.microsoft.com/office/drawing/2014/main" val="3209914075"/>
                    </a:ext>
                  </a:extLst>
                </a:gridCol>
                <a:gridCol w="1115770">
                  <a:extLst>
                    <a:ext uri="{9D8B030D-6E8A-4147-A177-3AD203B41FA5}">
                      <a16:colId xmlns:a16="http://schemas.microsoft.com/office/drawing/2014/main" val="1726112799"/>
                    </a:ext>
                  </a:extLst>
                </a:gridCol>
                <a:gridCol w="1115770">
                  <a:extLst>
                    <a:ext uri="{9D8B030D-6E8A-4147-A177-3AD203B41FA5}">
                      <a16:colId xmlns:a16="http://schemas.microsoft.com/office/drawing/2014/main" val="3356220994"/>
                    </a:ext>
                  </a:extLst>
                </a:gridCol>
                <a:gridCol w="1115770">
                  <a:extLst>
                    <a:ext uri="{9D8B030D-6E8A-4147-A177-3AD203B41FA5}">
                      <a16:colId xmlns:a16="http://schemas.microsoft.com/office/drawing/2014/main" val="3530140013"/>
                    </a:ext>
                  </a:extLst>
                </a:gridCol>
                <a:gridCol w="1115770">
                  <a:extLst>
                    <a:ext uri="{9D8B030D-6E8A-4147-A177-3AD203B41FA5}">
                      <a16:colId xmlns:a16="http://schemas.microsoft.com/office/drawing/2014/main" val="1497021197"/>
                    </a:ext>
                  </a:extLst>
                </a:gridCol>
              </a:tblGrid>
              <a:tr h="370840">
                <a:tc>
                  <a:txBody>
                    <a:bodyPr/>
                    <a:lstStyle/>
                    <a:p>
                      <a:pPr algn="ctr"/>
                      <a:r>
                        <a:rPr lang="en-VN" dirty="0">
                          <a:solidFill>
                            <a:schemeClr val="bg1"/>
                          </a:solidFill>
                          <a:latin typeface="Times New Roman" panose="02020603050405020304" pitchFamily="18" charset="0"/>
                          <a:cs typeface="Times New Roman" panose="02020603050405020304" pitchFamily="18" charset="0"/>
                        </a:rPr>
                        <a:t>P2</a:t>
                      </a:r>
                    </a:p>
                  </a:txBody>
                  <a:tcPr anchor="ctr"/>
                </a:tc>
                <a:tc>
                  <a:txBody>
                    <a:bodyPr/>
                    <a:lstStyle/>
                    <a:p>
                      <a:pPr algn="ctr"/>
                      <a:r>
                        <a:rPr lang="en-VN" dirty="0">
                          <a:solidFill>
                            <a:schemeClr val="bg1"/>
                          </a:solidFill>
                          <a:latin typeface="Times New Roman" panose="02020603050405020304" pitchFamily="18" charset="0"/>
                          <a:cs typeface="Times New Roman" panose="02020603050405020304" pitchFamily="18" charset="0"/>
                        </a:rPr>
                        <a:t>P1</a:t>
                      </a:r>
                    </a:p>
                  </a:txBody>
                  <a:tcPr anchor="ctr"/>
                </a:tc>
                <a:tc>
                  <a:txBody>
                    <a:bodyPr/>
                    <a:lstStyle/>
                    <a:p>
                      <a:pPr algn="ctr"/>
                      <a:r>
                        <a:rPr lang="en-VN" dirty="0">
                          <a:solidFill>
                            <a:schemeClr val="bg1"/>
                          </a:solidFill>
                          <a:latin typeface="Times New Roman" panose="02020603050405020304" pitchFamily="18" charset="0"/>
                          <a:cs typeface="Times New Roman" panose="02020603050405020304" pitchFamily="18" charset="0"/>
                        </a:rPr>
                        <a:t>P4</a:t>
                      </a:r>
                    </a:p>
                  </a:txBody>
                  <a:tcPr anchor="ctr"/>
                </a:tc>
                <a:tc>
                  <a:txBody>
                    <a:bodyPr/>
                    <a:lstStyle/>
                    <a:p>
                      <a:pPr algn="ctr"/>
                      <a:r>
                        <a:rPr lang="en-VN" dirty="0">
                          <a:solidFill>
                            <a:schemeClr val="bg1"/>
                          </a:solidFill>
                          <a:latin typeface="Times New Roman" panose="02020603050405020304" pitchFamily="18" charset="0"/>
                          <a:cs typeface="Times New Roman" panose="02020603050405020304" pitchFamily="18" charset="0"/>
                        </a:rPr>
                        <a:t>P3</a:t>
                      </a:r>
                    </a:p>
                  </a:txBody>
                  <a:tcPr anchor="ctr"/>
                </a:tc>
                <a:tc>
                  <a:txBody>
                    <a:bodyPr/>
                    <a:lstStyle/>
                    <a:p>
                      <a:pPr algn="ctr"/>
                      <a:r>
                        <a:rPr lang="en-VN" dirty="0">
                          <a:solidFill>
                            <a:schemeClr val="bg1"/>
                          </a:solidFill>
                          <a:latin typeface="Times New Roman" panose="02020603050405020304" pitchFamily="18" charset="0"/>
                          <a:cs typeface="Times New Roman" panose="02020603050405020304" pitchFamily="18" charset="0"/>
                        </a:rPr>
                        <a:t>...</a:t>
                      </a:r>
                    </a:p>
                  </a:txBody>
                  <a:tcPr anchor="ctr"/>
                </a:tc>
                <a:extLst>
                  <a:ext uri="{0D108BD9-81ED-4DB2-BD59-A6C34878D82A}">
                    <a16:rowId xmlns:a16="http://schemas.microsoft.com/office/drawing/2014/main" val="1842604134"/>
                  </a:ext>
                </a:extLst>
              </a:tr>
            </a:tbl>
          </a:graphicData>
        </a:graphic>
      </p:graphicFrame>
      <p:sp>
        <p:nvSpPr>
          <p:cNvPr id="34" name="TextBox 33">
            <a:extLst>
              <a:ext uri="{FF2B5EF4-FFF2-40B4-BE49-F238E27FC236}">
                <a16:creationId xmlns:a16="http://schemas.microsoft.com/office/drawing/2014/main" id="{4E85AB71-7A4B-CFAE-FCEE-EEF012368E74}"/>
              </a:ext>
            </a:extLst>
          </p:cNvPr>
          <p:cNvSpPr txBox="1"/>
          <p:nvPr/>
        </p:nvSpPr>
        <p:spPr>
          <a:xfrm>
            <a:off x="6052822" y="4622795"/>
            <a:ext cx="2010487" cy="340093"/>
          </a:xfrm>
          <a:prstGeom prst="rect">
            <a:avLst/>
          </a:prstGeom>
          <a:noFill/>
        </p:spPr>
        <p:txBody>
          <a:bodyPr wrap="none" rtlCol="0">
            <a:spAutoFit/>
          </a:bodyPr>
          <a:lstStyle/>
          <a:p>
            <a:pPr>
              <a:lnSpc>
                <a:spcPct val="120000"/>
              </a:lnSpc>
              <a:spcBef>
                <a:spcPts val="200"/>
              </a:spcBef>
              <a:spcAft>
                <a:spcPts val="200"/>
              </a:spcAft>
            </a:pPr>
            <a:r>
              <a:rPr lang="en-VN" sz="1400" dirty="0">
                <a:latin typeface="Courier New" panose="02070309020205020404" pitchFamily="49" charset="0"/>
                <a:cs typeface="Courier New" panose="02070309020205020404" pitchFamily="49" charset="0"/>
              </a:rPr>
              <a:t>sem1 waiting list</a:t>
            </a:r>
          </a:p>
        </p:txBody>
      </p:sp>
      <p:cxnSp>
        <p:nvCxnSpPr>
          <p:cNvPr id="37" name="Straight Arrow Connector 36">
            <a:extLst>
              <a:ext uri="{FF2B5EF4-FFF2-40B4-BE49-F238E27FC236}">
                <a16:creationId xmlns:a16="http://schemas.microsoft.com/office/drawing/2014/main" id="{08AD0F6B-5A45-6607-7932-7C8A0E46EF6A}"/>
              </a:ext>
            </a:extLst>
          </p:cNvPr>
          <p:cNvCxnSpPr/>
          <p:nvPr/>
        </p:nvCxnSpPr>
        <p:spPr>
          <a:xfrm>
            <a:off x="5135137" y="4421459"/>
            <a:ext cx="9176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010584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FEEB-F8DC-6297-9B52-9B4C2C1623B2}"/>
              </a:ext>
            </a:extLst>
          </p:cNvPr>
          <p:cNvSpPr>
            <a:spLocks noGrp="1"/>
          </p:cNvSpPr>
          <p:nvPr>
            <p:ph type="title"/>
          </p:nvPr>
        </p:nvSpPr>
        <p:spPr/>
        <p:txBody>
          <a:bodyPr/>
          <a:lstStyle/>
          <a:p>
            <a:r>
              <a:rPr lang="en-VN" dirty="0"/>
              <a:t>5.7.3. Hiện thực semaphore</a:t>
            </a:r>
          </a:p>
        </p:txBody>
      </p:sp>
      <p:sp>
        <p:nvSpPr>
          <p:cNvPr id="4" name="Footer Placeholder 3">
            <a:extLst>
              <a:ext uri="{FF2B5EF4-FFF2-40B4-BE49-F238E27FC236}">
                <a16:creationId xmlns:a16="http://schemas.microsoft.com/office/drawing/2014/main" id="{5C95B17F-754C-6676-64BF-F887556B5A6D}"/>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A5301CD6-FFF4-3D39-08CB-2A571B11A5E1}"/>
              </a:ext>
            </a:extLst>
          </p:cNvPr>
          <p:cNvSpPr>
            <a:spLocks noGrp="1"/>
          </p:cNvSpPr>
          <p:nvPr>
            <p:ph type="sldNum" sz="quarter" idx="12"/>
          </p:nvPr>
        </p:nvSpPr>
        <p:spPr/>
        <p:txBody>
          <a:bodyPr/>
          <a:lstStyle/>
          <a:p>
            <a:fld id="{D8B0B3AC-44A8-D142-AAF6-9A453466E1A4}" type="slidenum">
              <a:rPr lang="en-VN" smtClean="0"/>
              <a:pPr/>
              <a:t>31</a:t>
            </a:fld>
            <a:endParaRPr lang="en-VN" dirty="0"/>
          </a:p>
        </p:txBody>
      </p:sp>
      <p:sp>
        <p:nvSpPr>
          <p:cNvPr id="9" name="TextBox 8">
            <a:extLst>
              <a:ext uri="{FF2B5EF4-FFF2-40B4-BE49-F238E27FC236}">
                <a16:creationId xmlns:a16="http://schemas.microsoft.com/office/drawing/2014/main" id="{08E79F76-7859-48CE-CF67-0D70D1FDF0CB}"/>
              </a:ext>
            </a:extLst>
          </p:cNvPr>
          <p:cNvSpPr txBox="1"/>
          <p:nvPr/>
        </p:nvSpPr>
        <p:spPr>
          <a:xfrm>
            <a:off x="838200" y="1622037"/>
            <a:ext cx="7435049" cy="561885"/>
          </a:xfrm>
          <a:prstGeom prst="rect">
            <a:avLst/>
          </a:prstGeom>
          <a:gradFill>
            <a:gsLst>
              <a:gs pos="0">
                <a:srgbClr val="00C6FF"/>
              </a:gs>
              <a:gs pos="100000">
                <a:srgbClr val="0072FF"/>
              </a:gs>
            </a:gsLst>
            <a:lin ang="2700000" scaled="1"/>
          </a:gradFill>
        </p:spPr>
        <p:txBody>
          <a:bodyPr wrap="none" rtlCol="0">
            <a:spAutoFit/>
          </a:bodyPr>
          <a:lstStyle/>
          <a:p>
            <a:pPr>
              <a:lnSpc>
                <a:spcPct val="120000"/>
              </a:lnSpc>
              <a:spcBef>
                <a:spcPts val="200"/>
              </a:spcBef>
              <a:spcAft>
                <a:spcPts val="200"/>
              </a:spcAft>
            </a:pPr>
            <a:r>
              <a:rPr lang="en-VN" sz="2800" b="1" dirty="0">
                <a:solidFill>
                  <a:schemeClr val="bg1"/>
                </a:solidFill>
                <a:latin typeface="Arial" panose="020B0604020202020204" pitchFamily="34" charset="0"/>
                <a:cs typeface="Arial" panose="020B0604020202020204" pitchFamily="34" charset="0"/>
              </a:rPr>
              <a:t>Hiện thực semaphore không busy waiting </a:t>
            </a:r>
          </a:p>
        </p:txBody>
      </p:sp>
      <p:graphicFrame>
        <p:nvGraphicFramePr>
          <p:cNvPr id="7" name="Table 9">
            <a:extLst>
              <a:ext uri="{FF2B5EF4-FFF2-40B4-BE49-F238E27FC236}">
                <a16:creationId xmlns:a16="http://schemas.microsoft.com/office/drawing/2014/main" id="{9288A082-7CAC-85B1-72D0-6BDABBFD6DDE}"/>
              </a:ext>
            </a:extLst>
          </p:cNvPr>
          <p:cNvGraphicFramePr>
            <a:graphicFrameLocks noGrp="1"/>
          </p:cNvGraphicFramePr>
          <p:nvPr>
            <p:extLst>
              <p:ext uri="{D42A27DB-BD31-4B8C-83A1-F6EECF244321}">
                <p14:modId xmlns:p14="http://schemas.microsoft.com/office/powerpoint/2010/main" val="73497245"/>
              </p:ext>
            </p:extLst>
          </p:nvPr>
        </p:nvGraphicFramePr>
        <p:xfrm>
          <a:off x="838200" y="2514790"/>
          <a:ext cx="10515600" cy="3363976"/>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1845085131"/>
                    </a:ext>
                  </a:extLst>
                </a:gridCol>
                <a:gridCol w="5257800">
                  <a:extLst>
                    <a:ext uri="{9D8B030D-6E8A-4147-A177-3AD203B41FA5}">
                      <a16:colId xmlns:a16="http://schemas.microsoft.com/office/drawing/2014/main" val="1308826122"/>
                    </a:ext>
                  </a:extLst>
                </a:gridCol>
              </a:tblGrid>
              <a:tr h="370840">
                <a:tc>
                  <a:txBody>
                    <a:bodyPr/>
                    <a:lstStyle/>
                    <a:p>
                      <a:r>
                        <a:rPr lang="en-VN" b="0" dirty="0">
                          <a:latin typeface="Arial" panose="020B0604020202020204" pitchFamily="34" charset="0"/>
                          <a:cs typeface="Arial" panose="020B0604020202020204" pitchFamily="34" charset="0"/>
                        </a:rPr>
                        <a:t>Định nghĩa thao tác </a:t>
                      </a:r>
                      <a:r>
                        <a:rPr lang="en-VN" dirty="0">
                          <a:latin typeface="Arial" panose="020B0604020202020204" pitchFamily="34" charset="0"/>
                          <a:cs typeface="Arial" panose="020B0604020202020204" pitchFamily="34" charset="0"/>
                        </a:rPr>
                        <a:t>wait()</a:t>
                      </a:r>
                    </a:p>
                  </a:txBody>
                  <a:tcPr>
                    <a:lnL w="12700" cap="flat" cmpd="sng" algn="ctr">
                      <a:solidFill>
                        <a:srgbClr val="0072FF"/>
                      </a:solidFill>
                      <a:prstDash val="solid"/>
                      <a:round/>
                      <a:headEnd type="none" w="med" len="med"/>
                      <a:tailEnd type="none" w="med" len="med"/>
                    </a:lnL>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tc>
                  <a:txBody>
                    <a:bodyPr/>
                    <a:lstStyle/>
                    <a:p>
                      <a:r>
                        <a:rPr lang="en-VN" b="0" dirty="0">
                          <a:latin typeface="Arial" panose="020B0604020202020204" pitchFamily="34" charset="0"/>
                          <a:cs typeface="Arial" panose="020B0604020202020204" pitchFamily="34" charset="0"/>
                        </a:rPr>
                        <a:t>Định nghĩa thao tác </a:t>
                      </a:r>
                      <a:r>
                        <a:rPr lang="en-VN" dirty="0">
                          <a:latin typeface="Arial" panose="020B0604020202020204" pitchFamily="34" charset="0"/>
                          <a:cs typeface="Arial" panose="020B0604020202020204" pitchFamily="34" charset="0"/>
                        </a:rPr>
                        <a:t>signal()</a:t>
                      </a:r>
                    </a:p>
                  </a:txBody>
                  <a:tcPr>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tcPr>
                </a:tc>
                <a:extLst>
                  <a:ext uri="{0D108BD9-81ED-4DB2-BD59-A6C34878D82A}">
                    <a16:rowId xmlns:a16="http://schemas.microsoft.com/office/drawing/2014/main" val="3491562414"/>
                  </a:ext>
                </a:extLst>
              </a:tr>
              <a:tr h="370840">
                <a:tc>
                  <a:txBody>
                    <a:bodyPr/>
                    <a:lstStyle/>
                    <a:p>
                      <a:pPr marL="4763" lvl="1">
                        <a:lnSpc>
                          <a:spcPct val="90000"/>
                        </a:lnSpc>
                        <a:buFont typeface="Monotype Sorts" pitchFamily="-84" charset="2"/>
                        <a:buNone/>
                      </a:pPr>
                      <a:r>
                        <a:rPr lang="en-US" altLang="en-US" sz="1600" b="1"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wait(S)</a:t>
                      </a:r>
                      <a:r>
                        <a:rPr lang="en-US" altLang="en-US" sz="1600"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600"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    while (S &lt;= 0)</a:t>
                      </a:r>
                    </a:p>
                    <a:p>
                      <a:pPr marL="4763" lvl="1">
                        <a:lnSpc>
                          <a:spcPct val="90000"/>
                        </a:lnSpc>
                        <a:buFont typeface="Monotype Sorts" pitchFamily="-84" charset="2"/>
                        <a:buNone/>
                      </a:pPr>
                      <a:r>
                        <a:rPr lang="en-US" altLang="en-US" sz="1600"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       ; // busy wait</a:t>
                      </a:r>
                    </a:p>
                    <a:p>
                      <a:pPr marL="4763" lvl="1">
                        <a:lnSpc>
                          <a:spcPct val="90000"/>
                        </a:lnSpc>
                        <a:buFont typeface="Monotype Sorts" pitchFamily="-84" charset="2"/>
                        <a:buNone/>
                      </a:pPr>
                      <a:r>
                        <a:rPr lang="en-US" altLang="en-US" sz="1600"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600"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a:t>
                      </a: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tc>
                  <a:txBody>
                    <a:bodyPr/>
                    <a:lstStyle/>
                    <a:p>
                      <a:pPr marL="4763" lvl="1">
                        <a:lnSpc>
                          <a:spcPct val="90000"/>
                        </a:lnSpc>
                        <a:buFont typeface="Monotype Sorts" pitchFamily="-84" charset="2"/>
                        <a:buNone/>
                      </a:pPr>
                      <a:r>
                        <a:rPr lang="en-US" altLang="en-US" sz="1600" b="1"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signal(S)</a:t>
                      </a:r>
                      <a:r>
                        <a:rPr lang="en-US" altLang="en-US" sz="1600"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 { </a:t>
                      </a:r>
                    </a:p>
                    <a:p>
                      <a:pPr marL="4763" lvl="1">
                        <a:lnSpc>
                          <a:spcPct val="90000"/>
                        </a:lnSpc>
                        <a:buFont typeface="Monotype Sorts" pitchFamily="-84" charset="2"/>
                        <a:buNone/>
                      </a:pPr>
                      <a:r>
                        <a:rPr lang="en-US" altLang="en-US" sz="1600"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    S++;</a:t>
                      </a:r>
                    </a:p>
                    <a:p>
                      <a:pPr marL="4763" lvl="1">
                        <a:lnSpc>
                          <a:spcPct val="90000"/>
                        </a:lnSpc>
                        <a:buFont typeface="Monotype Sorts" pitchFamily="-84" charset="2"/>
                        <a:buNone/>
                      </a:pPr>
                      <a:r>
                        <a:rPr lang="en-US" altLang="en-US" sz="1600" dirty="0">
                          <a:solidFill>
                            <a:schemeClr val="bg1">
                              <a:lumMod val="65000"/>
                            </a:schemeClr>
                          </a:solidFill>
                          <a:latin typeface="Courier New" panose="02070309020205020404" pitchFamily="49" charset="0"/>
                          <a:cs typeface="Courier New" panose="02070309020205020404" pitchFamily="49" charset="0"/>
                          <a:sym typeface="Symbol" panose="05050102010706020507" pitchFamily="18" charset="2"/>
                        </a:rPr>
                        <a:t>}</a:t>
                      </a:r>
                      <a:endParaRPr lang="en-VN" sz="1600" dirty="0">
                        <a:solidFill>
                          <a:schemeClr val="bg1">
                            <a:lumMod val="65000"/>
                          </a:schemeClr>
                        </a:solidFill>
                        <a:latin typeface="Courier New" panose="02070309020205020404" pitchFamily="49" charset="0"/>
                        <a:cs typeface="Courier New" panose="02070309020205020404" pitchFamily="49" charset="0"/>
                      </a:endParaRP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extLst>
                  <a:ext uri="{0D108BD9-81ED-4DB2-BD59-A6C34878D82A}">
                    <a16:rowId xmlns:a16="http://schemas.microsoft.com/office/drawing/2014/main" val="2880390761"/>
                  </a:ext>
                </a:extLst>
              </a:tr>
              <a:tr h="370840">
                <a:tc>
                  <a:txBody>
                    <a:bodyPr/>
                    <a:lstStyle/>
                    <a:p>
                      <a:pPr marL="0" indent="0">
                        <a:buFont typeface="Monotype Sorts" pitchFamily="-84" charset="2"/>
                        <a:buNone/>
                      </a:pPr>
                      <a:r>
                        <a:rPr lang="en-US" altLang="en-US" sz="1600" b="1" dirty="0">
                          <a:gradFill flip="none" rotWithShape="1">
                            <a:gsLst>
                              <a:gs pos="0">
                                <a:srgbClr val="00C6FF"/>
                              </a:gs>
                              <a:gs pos="100000">
                                <a:srgbClr val="0072FF"/>
                              </a:gs>
                            </a:gsLst>
                            <a:lin ang="2700000" scaled="1"/>
                            <a:tileRect/>
                          </a:gradFill>
                          <a:latin typeface="Courier New" panose="02070309020205020404" pitchFamily="49" charset="0"/>
                        </a:rPr>
                        <a:t>wait(semaphore *S)</a:t>
                      </a:r>
                      <a:r>
                        <a:rPr lang="en-US" altLang="en-US" sz="1600" dirty="0">
                          <a:latin typeface="Courier New" panose="02070309020205020404" pitchFamily="49" charset="0"/>
                        </a:rPr>
                        <a:t> { </a:t>
                      </a:r>
                    </a:p>
                    <a:p>
                      <a:pPr marL="0" indent="0">
                        <a:buFont typeface="Monotype Sorts" pitchFamily="-84" charset="2"/>
                        <a:buNone/>
                      </a:pPr>
                      <a:r>
                        <a:rPr lang="en-US" altLang="en-US" sz="1600" dirty="0">
                          <a:latin typeface="Courier New" panose="02070309020205020404" pitchFamily="49" charset="0"/>
                        </a:rPr>
                        <a:t>   S-&gt;value--; </a:t>
                      </a:r>
                    </a:p>
                    <a:p>
                      <a:pPr marL="0" indent="0">
                        <a:buFont typeface="Monotype Sorts" pitchFamily="-84" charset="2"/>
                        <a:buNone/>
                      </a:pPr>
                      <a:r>
                        <a:rPr lang="en-US" altLang="en-US" sz="1600" dirty="0">
                          <a:latin typeface="Courier New" panose="02070309020205020404" pitchFamily="49" charset="0"/>
                        </a:rPr>
                        <a:t>   </a:t>
                      </a:r>
                      <a:r>
                        <a:rPr lang="en-US" altLang="en-US" sz="1600" b="1" dirty="0">
                          <a:latin typeface="Courier New" panose="02070309020205020404" pitchFamily="49" charset="0"/>
                        </a:rPr>
                        <a:t>if (S-&gt;value &lt; 0)</a:t>
                      </a:r>
                      <a:r>
                        <a:rPr lang="en-US" altLang="en-US" sz="1600" dirty="0">
                          <a:latin typeface="Courier New" panose="02070309020205020404" pitchFamily="49" charset="0"/>
                        </a:rPr>
                        <a:t> {</a:t>
                      </a:r>
                      <a:br>
                        <a:rPr lang="en-US" altLang="en-US" sz="1600" dirty="0">
                          <a:latin typeface="Courier New" panose="02070309020205020404" pitchFamily="49" charset="0"/>
                        </a:rPr>
                      </a:br>
                      <a:r>
                        <a:rPr lang="en-US" altLang="en-US" sz="1600" dirty="0">
                          <a:latin typeface="Courier New" panose="02070309020205020404" pitchFamily="49" charset="0"/>
                        </a:rPr>
                        <a:t>      add this process to S-&gt;list; </a:t>
                      </a:r>
                    </a:p>
                    <a:p>
                      <a:pPr marL="0" indent="0">
                        <a:buFont typeface="Monotype Sorts" pitchFamily="-84" charset="2"/>
                        <a:buNone/>
                      </a:pPr>
                      <a:r>
                        <a:rPr lang="en-US" altLang="en-US" sz="1600" dirty="0">
                          <a:latin typeface="Courier New" panose="02070309020205020404" pitchFamily="49" charset="0"/>
                        </a:rPr>
                        <a:t>      block(); </a:t>
                      </a:r>
                    </a:p>
                    <a:p>
                      <a:pPr marL="0" indent="0">
                        <a:buFont typeface="Monotype Sorts" pitchFamily="-84" charset="2"/>
                        <a:buNone/>
                      </a:pPr>
                      <a:r>
                        <a:rPr lang="en-US" altLang="en-US" sz="1600" dirty="0">
                          <a:latin typeface="Courier New" panose="02070309020205020404" pitchFamily="49" charset="0"/>
                        </a:rPr>
                        <a:t>   } </a:t>
                      </a:r>
                    </a:p>
                    <a:p>
                      <a:pPr marL="0" indent="0">
                        <a:buFont typeface="Monotype Sorts" pitchFamily="-84" charset="2"/>
                        <a:buNone/>
                      </a:pPr>
                      <a:r>
                        <a:rPr lang="en-US" altLang="en-US" sz="1600" dirty="0">
                          <a:latin typeface="Courier New" panose="02070309020205020404" pitchFamily="49" charset="0"/>
                        </a:rPr>
                        <a:t>}</a:t>
                      </a:r>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tc>
                  <a:txBody>
                    <a:bodyPr/>
                    <a:lstStyle/>
                    <a:p>
                      <a:pPr marL="0" indent="0">
                        <a:buFont typeface="Monotype Sorts" pitchFamily="-84" charset="2"/>
                        <a:buNone/>
                      </a:pPr>
                      <a:r>
                        <a:rPr lang="en-US" altLang="en-US" sz="1600" b="1" dirty="0">
                          <a:gradFill>
                            <a:gsLst>
                              <a:gs pos="0">
                                <a:srgbClr val="00C6FF"/>
                              </a:gs>
                              <a:gs pos="100000">
                                <a:srgbClr val="0072FF"/>
                              </a:gs>
                            </a:gsLst>
                            <a:lin ang="2700000" scaled="1"/>
                          </a:gradFill>
                          <a:latin typeface="Courier New" panose="02070309020205020404" pitchFamily="49" charset="0"/>
                        </a:rPr>
                        <a:t>signal(semaphore *S)</a:t>
                      </a:r>
                      <a:r>
                        <a:rPr lang="en-US" altLang="en-US" sz="1600" dirty="0">
                          <a:latin typeface="Courier New" panose="02070309020205020404" pitchFamily="49" charset="0"/>
                        </a:rPr>
                        <a:t> { </a:t>
                      </a:r>
                    </a:p>
                    <a:p>
                      <a:pPr marL="0" indent="0">
                        <a:buFont typeface="Monotype Sorts" pitchFamily="-84" charset="2"/>
                        <a:buNone/>
                      </a:pPr>
                      <a:r>
                        <a:rPr lang="en-US" altLang="en-US" sz="1600" dirty="0">
                          <a:latin typeface="Courier New" panose="02070309020205020404" pitchFamily="49" charset="0"/>
                        </a:rPr>
                        <a:t>   S-&gt;value++; </a:t>
                      </a:r>
                    </a:p>
                    <a:p>
                      <a:pPr marL="0" indent="0">
                        <a:buFont typeface="Monotype Sorts" pitchFamily="-84" charset="2"/>
                        <a:buNone/>
                      </a:pPr>
                      <a:r>
                        <a:rPr lang="en-US" altLang="en-US" sz="1600" dirty="0">
                          <a:latin typeface="Courier New" panose="02070309020205020404" pitchFamily="49" charset="0"/>
                        </a:rPr>
                        <a:t>   </a:t>
                      </a:r>
                      <a:r>
                        <a:rPr lang="en-US" altLang="en-US" sz="1600" b="1" dirty="0">
                          <a:latin typeface="Courier New" panose="02070309020205020404" pitchFamily="49" charset="0"/>
                        </a:rPr>
                        <a:t>if (S-&gt;value &lt;= 0) </a:t>
                      </a:r>
                      <a:r>
                        <a:rPr lang="en-US" altLang="en-US" sz="1600" dirty="0">
                          <a:latin typeface="Courier New" panose="02070309020205020404" pitchFamily="49" charset="0"/>
                        </a:rPr>
                        <a:t>{</a:t>
                      </a:r>
                      <a:br>
                        <a:rPr lang="en-US" altLang="en-US" sz="1600" dirty="0">
                          <a:latin typeface="Courier New" panose="02070309020205020404" pitchFamily="49" charset="0"/>
                        </a:rPr>
                      </a:br>
                      <a:r>
                        <a:rPr lang="en-US" altLang="en-US" sz="1600" dirty="0">
                          <a:latin typeface="Courier New" panose="02070309020205020404" pitchFamily="49" charset="0"/>
                        </a:rPr>
                        <a:t>      remove a process P from S-&gt;list; </a:t>
                      </a:r>
                    </a:p>
                    <a:p>
                      <a:pPr marL="0" indent="0">
                        <a:buFont typeface="Monotype Sorts" pitchFamily="-84" charset="2"/>
                        <a:buNone/>
                      </a:pPr>
                      <a:r>
                        <a:rPr lang="en-US" altLang="en-US" sz="1600" dirty="0">
                          <a:latin typeface="Courier New" panose="02070309020205020404" pitchFamily="49" charset="0"/>
                        </a:rPr>
                        <a:t>      wakeup(P); </a:t>
                      </a:r>
                    </a:p>
                    <a:p>
                      <a:pPr marL="0" indent="0">
                        <a:buFont typeface="Monotype Sorts" pitchFamily="-84" charset="2"/>
                        <a:buNone/>
                      </a:pPr>
                      <a:r>
                        <a:rPr lang="en-US" altLang="en-US" sz="1600" dirty="0">
                          <a:latin typeface="Courier New" panose="02070309020205020404" pitchFamily="49" charset="0"/>
                        </a:rPr>
                        <a:t>   } </a:t>
                      </a:r>
                    </a:p>
                    <a:p>
                      <a:pPr marL="0" indent="0">
                        <a:buFont typeface="Monotype Sorts" pitchFamily="-84" charset="2"/>
                        <a:buNone/>
                      </a:pPr>
                      <a:r>
                        <a:rPr lang="en-US" altLang="en-US" sz="1600" dirty="0">
                          <a:latin typeface="Courier New" panose="02070309020205020404" pitchFamily="49" charset="0"/>
                        </a:rPr>
                        <a:t>}</a:t>
                      </a:r>
                      <a:endParaRPr lang="en-VN" sz="1600" dirty="0"/>
                    </a:p>
                  </a:txBody>
                  <a:tcPr>
                    <a:lnL w="12700" cap="flat" cmpd="sng" algn="ctr">
                      <a:solidFill>
                        <a:srgbClr val="0072FF"/>
                      </a:solidFill>
                      <a:prstDash val="solid"/>
                      <a:round/>
                      <a:headEnd type="none" w="med" len="med"/>
                      <a:tailEnd type="none" w="med" len="med"/>
                    </a:lnL>
                    <a:lnR w="12700" cap="flat" cmpd="sng" algn="ctr">
                      <a:solidFill>
                        <a:srgbClr val="0072FF"/>
                      </a:solidFill>
                      <a:prstDash val="solid"/>
                      <a:round/>
                      <a:headEnd type="none" w="med" len="med"/>
                      <a:tailEnd type="none" w="med" len="med"/>
                    </a:lnR>
                    <a:lnT w="12700" cap="flat" cmpd="sng" algn="ctr">
                      <a:solidFill>
                        <a:srgbClr val="0072FF"/>
                      </a:solidFill>
                      <a:prstDash val="solid"/>
                      <a:round/>
                      <a:headEnd type="none" w="med" len="med"/>
                      <a:tailEnd type="none" w="med" len="med"/>
                    </a:lnT>
                    <a:lnB w="12700" cap="flat" cmpd="sng" algn="ctr">
                      <a:solidFill>
                        <a:srgbClr val="0072FF"/>
                      </a:solidFill>
                      <a:prstDash val="solid"/>
                      <a:round/>
                      <a:headEnd type="none" w="med" len="med"/>
                      <a:tailEnd type="none" w="med" len="med"/>
                    </a:lnB>
                    <a:solidFill>
                      <a:schemeClr val="bg1"/>
                    </a:solidFill>
                  </a:tcPr>
                </a:tc>
                <a:extLst>
                  <a:ext uri="{0D108BD9-81ED-4DB2-BD59-A6C34878D82A}">
                    <a16:rowId xmlns:a16="http://schemas.microsoft.com/office/drawing/2014/main" val="1579227096"/>
                  </a:ext>
                </a:extLst>
              </a:tr>
            </a:tbl>
          </a:graphicData>
        </a:graphic>
      </p:graphicFrame>
    </p:spTree>
    <p:extLst>
      <p:ext uri="{BB962C8B-B14F-4D97-AF65-F5344CB8AC3E}">
        <p14:creationId xmlns:p14="http://schemas.microsoft.com/office/powerpoint/2010/main" val="153044942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5092A3-C70B-B43D-9C4C-D4DF060E1E1C}"/>
              </a:ext>
            </a:extLst>
          </p:cNvPr>
          <p:cNvSpPr>
            <a:spLocks noGrp="1"/>
          </p:cNvSpPr>
          <p:nvPr>
            <p:ph type="sldNum" sz="quarter" idx="12"/>
          </p:nvPr>
        </p:nvSpPr>
        <p:spPr/>
        <p:txBody>
          <a:bodyPr/>
          <a:lstStyle/>
          <a:p>
            <a:fld id="{D8B0B3AC-44A8-D142-AAF6-9A453466E1A4}" type="slidenum">
              <a:rPr lang="en-VN" smtClean="0"/>
              <a:pPr/>
              <a:t>32</a:t>
            </a:fld>
            <a:endParaRPr lang="en-VN" dirty="0"/>
          </a:p>
        </p:txBody>
      </p:sp>
      <p:sp>
        <p:nvSpPr>
          <p:cNvPr id="3" name="Text Placeholder 2">
            <a:extLst>
              <a:ext uri="{FF2B5EF4-FFF2-40B4-BE49-F238E27FC236}">
                <a16:creationId xmlns:a16="http://schemas.microsoft.com/office/drawing/2014/main" id="{D4D57683-E08E-4BD7-4D23-7E5D6067A7E9}"/>
              </a:ext>
            </a:extLst>
          </p:cNvPr>
          <p:cNvSpPr>
            <a:spLocks noGrp="1"/>
          </p:cNvSpPr>
          <p:nvPr>
            <p:ph type="body" sz="quarter" idx="13"/>
          </p:nvPr>
        </p:nvSpPr>
        <p:spPr/>
        <p:txBody>
          <a:bodyPr/>
          <a:lstStyle/>
          <a:p>
            <a:r>
              <a:rPr lang="en-VN" dirty="0"/>
              <a:t>SEMAPHORE</a:t>
            </a:r>
          </a:p>
        </p:txBody>
      </p:sp>
      <p:sp>
        <p:nvSpPr>
          <p:cNvPr id="4" name="Text Placeholder 3">
            <a:extLst>
              <a:ext uri="{FF2B5EF4-FFF2-40B4-BE49-F238E27FC236}">
                <a16:creationId xmlns:a16="http://schemas.microsoft.com/office/drawing/2014/main" id="{29AF972F-4947-DC39-B027-46AA27E437A8}"/>
              </a:ext>
            </a:extLst>
          </p:cNvPr>
          <p:cNvSpPr>
            <a:spLocks noGrp="1"/>
          </p:cNvSpPr>
          <p:nvPr>
            <p:ph type="body" sz="quarter" idx="14"/>
          </p:nvPr>
        </p:nvSpPr>
        <p:spPr/>
        <p:txBody>
          <a:bodyPr/>
          <a:lstStyle/>
          <a:p>
            <a:r>
              <a:rPr lang="en-VN" dirty="0"/>
              <a:t>5.7.4. Ứng dụng semaphore</a:t>
            </a:r>
          </a:p>
        </p:txBody>
      </p:sp>
      <p:sp>
        <p:nvSpPr>
          <p:cNvPr id="5" name="Text Placeholder 4">
            <a:extLst>
              <a:ext uri="{FF2B5EF4-FFF2-40B4-BE49-F238E27FC236}">
                <a16:creationId xmlns:a16="http://schemas.microsoft.com/office/drawing/2014/main" id="{8DE7914B-6842-4596-C14A-76B50C9287FB}"/>
              </a:ext>
            </a:extLst>
          </p:cNvPr>
          <p:cNvSpPr>
            <a:spLocks noGrp="1"/>
          </p:cNvSpPr>
          <p:nvPr>
            <p:ph type="body" sz="quarter" idx="15"/>
          </p:nvPr>
        </p:nvSpPr>
        <p:spPr>
          <a:xfrm>
            <a:off x="1470930" y="3924167"/>
            <a:ext cx="7147030" cy="1094505"/>
          </a:xfrm>
        </p:spPr>
        <p:txBody>
          <a:bodyPr>
            <a:normAutofit/>
          </a:bodyPr>
          <a:lstStyle/>
          <a:p>
            <a:pPr algn="just"/>
            <a:r>
              <a:rPr lang="en-VN" dirty="0"/>
              <a:t>Phần này sẽ trình bày về các ứng dụng của semaphore trong các trường hợp thực thế bao gồm: đảm bảo loại trừ tương hỗ, đồng bộ thứ tự hoạt động của các tiến trình, đồng bộ hoạt động theo điều kiện.</a:t>
            </a:r>
          </a:p>
        </p:txBody>
      </p:sp>
      <p:sp>
        <p:nvSpPr>
          <p:cNvPr id="6" name="Text Placeholder 5">
            <a:extLst>
              <a:ext uri="{FF2B5EF4-FFF2-40B4-BE49-F238E27FC236}">
                <a16:creationId xmlns:a16="http://schemas.microsoft.com/office/drawing/2014/main" id="{858A13C0-179C-6985-3214-21590BDB95C0}"/>
              </a:ext>
            </a:extLst>
          </p:cNvPr>
          <p:cNvSpPr>
            <a:spLocks noGrp="1"/>
          </p:cNvSpPr>
          <p:nvPr>
            <p:ph type="body" sz="quarter" idx="16"/>
          </p:nvPr>
        </p:nvSpPr>
        <p:spPr/>
        <p:txBody>
          <a:bodyPr>
            <a:normAutofit lnSpcReduction="10000"/>
          </a:bodyPr>
          <a:lstStyle/>
          <a:p>
            <a:r>
              <a:rPr lang="en-VN" dirty="0"/>
              <a:t>07.</a:t>
            </a:r>
          </a:p>
        </p:txBody>
      </p:sp>
      <p:sp>
        <p:nvSpPr>
          <p:cNvPr id="8" name="Footer Placeholder 7">
            <a:extLst>
              <a:ext uri="{FF2B5EF4-FFF2-40B4-BE49-F238E27FC236}">
                <a16:creationId xmlns:a16="http://schemas.microsoft.com/office/drawing/2014/main" id="{074D3E6A-6258-4465-D91F-9F476D91A6BE}"/>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77846727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0F771-EB29-99C2-09BB-B44B08DBA7F4}"/>
              </a:ext>
            </a:extLst>
          </p:cNvPr>
          <p:cNvSpPr>
            <a:spLocks noGrp="1"/>
          </p:cNvSpPr>
          <p:nvPr>
            <p:ph type="title"/>
          </p:nvPr>
        </p:nvSpPr>
        <p:spPr/>
        <p:txBody>
          <a:bodyPr/>
          <a:lstStyle/>
          <a:p>
            <a:r>
              <a:rPr lang="en-VN" dirty="0"/>
              <a:t>5.7.4. Ứng dụng semaphore</a:t>
            </a:r>
          </a:p>
        </p:txBody>
      </p:sp>
      <p:sp>
        <p:nvSpPr>
          <p:cNvPr id="4" name="Footer Placeholder 3">
            <a:extLst>
              <a:ext uri="{FF2B5EF4-FFF2-40B4-BE49-F238E27FC236}">
                <a16:creationId xmlns:a16="http://schemas.microsoft.com/office/drawing/2014/main" id="{73FA2417-DB6A-8B6D-A4AF-A755AE85A723}"/>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88CCE864-08B7-08D3-2F0D-91D6CC3B03B8}"/>
              </a:ext>
            </a:extLst>
          </p:cNvPr>
          <p:cNvSpPr>
            <a:spLocks noGrp="1"/>
          </p:cNvSpPr>
          <p:nvPr>
            <p:ph type="sldNum" sz="quarter" idx="12"/>
          </p:nvPr>
        </p:nvSpPr>
        <p:spPr/>
        <p:txBody>
          <a:bodyPr/>
          <a:lstStyle/>
          <a:p>
            <a:fld id="{D8B0B3AC-44A8-D142-AAF6-9A453466E1A4}" type="slidenum">
              <a:rPr lang="en-VN" smtClean="0"/>
              <a:pPr/>
              <a:t>33</a:t>
            </a:fld>
            <a:endParaRPr lang="en-VN" dirty="0"/>
          </a:p>
        </p:txBody>
      </p:sp>
      <p:sp>
        <p:nvSpPr>
          <p:cNvPr id="7" name="TextBox 6">
            <a:extLst>
              <a:ext uri="{FF2B5EF4-FFF2-40B4-BE49-F238E27FC236}">
                <a16:creationId xmlns:a16="http://schemas.microsoft.com/office/drawing/2014/main" id="{EA20FD2D-D240-2827-1B6A-61F192B02FAA}"/>
              </a:ext>
            </a:extLst>
          </p:cNvPr>
          <p:cNvSpPr txBox="1"/>
          <p:nvPr/>
        </p:nvSpPr>
        <p:spPr>
          <a:xfrm>
            <a:off x="838200" y="1622037"/>
            <a:ext cx="4751622" cy="561885"/>
          </a:xfrm>
          <a:prstGeom prst="rect">
            <a:avLst/>
          </a:prstGeom>
          <a:gradFill>
            <a:gsLst>
              <a:gs pos="0">
                <a:srgbClr val="00C6FF"/>
              </a:gs>
              <a:gs pos="100000">
                <a:srgbClr val="0072FF"/>
              </a:gs>
            </a:gsLst>
            <a:lin ang="2700000" scaled="1"/>
          </a:gradFill>
        </p:spPr>
        <p:txBody>
          <a:bodyPr wrap="none" rtlCol="0">
            <a:spAutoFit/>
          </a:bodyPr>
          <a:lstStyle/>
          <a:p>
            <a:pPr>
              <a:lnSpc>
                <a:spcPct val="120000"/>
              </a:lnSpc>
              <a:spcBef>
                <a:spcPts val="200"/>
              </a:spcBef>
              <a:spcAft>
                <a:spcPts val="200"/>
              </a:spcAft>
            </a:pPr>
            <a:r>
              <a:rPr lang="en-VN" sz="2800" b="1" dirty="0">
                <a:solidFill>
                  <a:schemeClr val="bg1"/>
                </a:solidFill>
                <a:latin typeface="Arial" panose="020B0604020202020204" pitchFamily="34" charset="0"/>
                <a:cs typeface="Arial" panose="020B0604020202020204" pitchFamily="34" charset="0"/>
              </a:rPr>
              <a:t>Đảm bảo loại trừ tương hỗ</a:t>
            </a:r>
          </a:p>
        </p:txBody>
      </p:sp>
      <p:pic>
        <p:nvPicPr>
          <p:cNvPr id="9" name="Picture 8">
            <a:extLst>
              <a:ext uri="{FF2B5EF4-FFF2-40B4-BE49-F238E27FC236}">
                <a16:creationId xmlns:a16="http://schemas.microsoft.com/office/drawing/2014/main" id="{66A6FC01-08E9-0035-0924-4DB51A3F39F2}"/>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l="17807" t="11580" r="20547" b="25176"/>
          <a:stretch/>
        </p:blipFill>
        <p:spPr>
          <a:xfrm>
            <a:off x="6235390" y="2481145"/>
            <a:ext cx="4859967" cy="2804532"/>
          </a:xfrm>
          <a:prstGeom prst="rect">
            <a:avLst/>
          </a:prstGeom>
        </p:spPr>
      </p:pic>
      <p:sp>
        <p:nvSpPr>
          <p:cNvPr id="10" name="TextBox 9">
            <a:extLst>
              <a:ext uri="{FF2B5EF4-FFF2-40B4-BE49-F238E27FC236}">
                <a16:creationId xmlns:a16="http://schemas.microsoft.com/office/drawing/2014/main" id="{B40F2B35-8893-DF41-1236-6EBB41C45B59}"/>
              </a:ext>
            </a:extLst>
          </p:cNvPr>
          <p:cNvSpPr txBox="1"/>
          <p:nvPr/>
        </p:nvSpPr>
        <p:spPr>
          <a:xfrm>
            <a:off x="838200" y="2481145"/>
            <a:ext cx="4751622" cy="2491131"/>
          </a:xfrm>
          <a:prstGeom prst="rect">
            <a:avLst/>
          </a:prstGeom>
          <a:noFill/>
        </p:spPr>
        <p:txBody>
          <a:bodyPr wrap="square" rtlCol="0">
            <a:spAutoFit/>
          </a:bodyPr>
          <a:lstStyle/>
          <a:p>
            <a:pPr marL="285750" indent="-285750">
              <a:lnSpc>
                <a:spcPct val="120000"/>
              </a:lnSpc>
              <a:spcBef>
                <a:spcPts val="200"/>
              </a:spcBef>
              <a:spcAft>
                <a:spcPts val="200"/>
              </a:spcAft>
              <a:buFontTx/>
              <a:buChar char="-"/>
            </a:pPr>
            <a:r>
              <a:rPr lang="en-VN" dirty="0">
                <a:latin typeface="Arial" panose="020B0604020202020204" pitchFamily="34" charset="0"/>
                <a:cs typeface="Arial" panose="020B0604020202020204" pitchFamily="34" charset="0"/>
              </a:rPr>
              <a:t>Semaphore hoạt động như một khóa mutex</a:t>
            </a:r>
          </a:p>
          <a:p>
            <a:pPr marL="285750" indent="-285750">
              <a:lnSpc>
                <a:spcPct val="120000"/>
              </a:lnSpc>
              <a:spcBef>
                <a:spcPts val="200"/>
              </a:spcBef>
              <a:spcAft>
                <a:spcPts val="200"/>
              </a:spcAft>
              <a:buFontTx/>
              <a:buChar char="-"/>
            </a:pPr>
            <a:r>
              <a:rPr lang="en-VN" dirty="0">
                <a:latin typeface="Arial" panose="020B0604020202020204" pitchFamily="34" charset="0"/>
                <a:cs typeface="Arial" panose="020B0604020202020204" pitchFamily="34" charset="0"/>
                <a:sym typeface="Wingdings" pitchFamily="2" charset="2"/>
              </a:rPr>
              <a:t>Bao CS bằng thao tác </a:t>
            </a:r>
            <a:r>
              <a:rPr lang="en-VN" dirty="0">
                <a:latin typeface="Courier New" panose="02070309020205020404" pitchFamily="49" charset="0"/>
                <a:cs typeface="Courier New" panose="02070309020205020404" pitchFamily="49" charset="0"/>
                <a:sym typeface="Wingdings" pitchFamily="2" charset="2"/>
              </a:rPr>
              <a:t>wait() </a:t>
            </a:r>
            <a:r>
              <a:rPr lang="en-VN" dirty="0">
                <a:latin typeface="Arial" panose="020B0604020202020204" pitchFamily="34" charset="0"/>
                <a:cs typeface="Arial" panose="020B0604020202020204" pitchFamily="34" charset="0"/>
                <a:sym typeface="Wingdings" pitchFamily="2" charset="2"/>
              </a:rPr>
              <a:t>và </a:t>
            </a:r>
            <a:r>
              <a:rPr lang="en-VN" dirty="0">
                <a:latin typeface="Courier New" panose="02070309020205020404" pitchFamily="49" charset="0"/>
                <a:cs typeface="Courier New" panose="02070309020205020404" pitchFamily="49" charset="0"/>
                <a:sym typeface="Wingdings" pitchFamily="2" charset="2"/>
              </a:rPr>
              <a:t>signal()</a:t>
            </a:r>
          </a:p>
          <a:p>
            <a:pPr marL="285750" indent="-285750">
              <a:lnSpc>
                <a:spcPct val="120000"/>
              </a:lnSpc>
              <a:spcBef>
                <a:spcPts val="200"/>
              </a:spcBef>
              <a:spcAft>
                <a:spcPts val="200"/>
              </a:spcAft>
              <a:buFontTx/>
              <a:buChar char="-"/>
            </a:pPr>
            <a:r>
              <a:rPr lang="en-VN" dirty="0">
                <a:latin typeface="Arial" panose="020B0604020202020204" pitchFamily="34" charset="0"/>
                <a:cs typeface="Arial" panose="020B0604020202020204" pitchFamily="34" charset="0"/>
              </a:rPr>
              <a:t>Khởi tạo giá trị của semaphore là </a:t>
            </a:r>
            <a:r>
              <a:rPr lang="en-VN" dirty="0">
                <a:latin typeface="Courier New" panose="02070309020205020404" pitchFamily="49" charset="0"/>
                <a:cs typeface="Courier New" panose="02070309020205020404" pitchFamily="49" charset="0"/>
              </a:rPr>
              <a:t>1</a:t>
            </a:r>
            <a:br>
              <a:rPr lang="en-VN" dirty="0">
                <a:latin typeface="Arial" panose="020B0604020202020204" pitchFamily="34" charset="0"/>
                <a:cs typeface="Arial" panose="020B0604020202020204" pitchFamily="34" charset="0"/>
              </a:rPr>
            </a:br>
            <a:r>
              <a:rPr lang="en-VN" dirty="0">
                <a:latin typeface="Arial" panose="020B0604020202020204" pitchFamily="34" charset="0"/>
                <a:cs typeface="Arial" panose="020B0604020202020204" pitchFamily="34" charset="0"/>
                <a:sym typeface="Wingdings" pitchFamily="2" charset="2"/>
              </a:rPr>
              <a:t> Chỉ tiến trình nào gọi </a:t>
            </a:r>
            <a:r>
              <a:rPr lang="en-VN" dirty="0">
                <a:latin typeface="Courier New" panose="02070309020205020404" pitchFamily="49" charset="0"/>
                <a:cs typeface="Courier New" panose="02070309020205020404" pitchFamily="49" charset="0"/>
                <a:sym typeface="Wingdings" pitchFamily="2" charset="2"/>
              </a:rPr>
              <a:t>wait() </a:t>
            </a:r>
            <a:r>
              <a:rPr lang="en-VN" dirty="0">
                <a:latin typeface="Arial" panose="020B0604020202020204" pitchFamily="34" charset="0"/>
                <a:cs typeface="Arial" panose="020B0604020202020204" pitchFamily="34" charset="0"/>
                <a:sym typeface="Wingdings" pitchFamily="2" charset="2"/>
              </a:rPr>
              <a:t>trước thì mới được tiến vào CS.</a:t>
            </a:r>
          </a:p>
        </p:txBody>
      </p:sp>
    </p:spTree>
    <p:extLst>
      <p:ext uri="{BB962C8B-B14F-4D97-AF65-F5344CB8AC3E}">
        <p14:creationId xmlns:p14="http://schemas.microsoft.com/office/powerpoint/2010/main" val="92517599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0F771-EB29-99C2-09BB-B44B08DBA7F4}"/>
              </a:ext>
            </a:extLst>
          </p:cNvPr>
          <p:cNvSpPr>
            <a:spLocks noGrp="1"/>
          </p:cNvSpPr>
          <p:nvPr>
            <p:ph type="title"/>
          </p:nvPr>
        </p:nvSpPr>
        <p:spPr/>
        <p:txBody>
          <a:bodyPr/>
          <a:lstStyle/>
          <a:p>
            <a:r>
              <a:rPr lang="en-VN" dirty="0"/>
              <a:t>5.7.4. Ứng dụng semaphore</a:t>
            </a:r>
          </a:p>
        </p:txBody>
      </p:sp>
      <p:sp>
        <p:nvSpPr>
          <p:cNvPr id="4" name="Footer Placeholder 3">
            <a:extLst>
              <a:ext uri="{FF2B5EF4-FFF2-40B4-BE49-F238E27FC236}">
                <a16:creationId xmlns:a16="http://schemas.microsoft.com/office/drawing/2014/main" id="{73FA2417-DB6A-8B6D-A4AF-A755AE85A723}"/>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88CCE864-08B7-08D3-2F0D-91D6CC3B03B8}"/>
              </a:ext>
            </a:extLst>
          </p:cNvPr>
          <p:cNvSpPr>
            <a:spLocks noGrp="1"/>
          </p:cNvSpPr>
          <p:nvPr>
            <p:ph type="sldNum" sz="quarter" idx="12"/>
          </p:nvPr>
        </p:nvSpPr>
        <p:spPr/>
        <p:txBody>
          <a:bodyPr/>
          <a:lstStyle/>
          <a:p>
            <a:fld id="{D8B0B3AC-44A8-D142-AAF6-9A453466E1A4}" type="slidenum">
              <a:rPr lang="en-VN" smtClean="0"/>
              <a:pPr/>
              <a:t>34</a:t>
            </a:fld>
            <a:endParaRPr lang="en-VN" dirty="0"/>
          </a:p>
        </p:txBody>
      </p:sp>
      <p:sp>
        <p:nvSpPr>
          <p:cNvPr id="7" name="TextBox 6">
            <a:extLst>
              <a:ext uri="{FF2B5EF4-FFF2-40B4-BE49-F238E27FC236}">
                <a16:creationId xmlns:a16="http://schemas.microsoft.com/office/drawing/2014/main" id="{EA20FD2D-D240-2827-1B6A-61F192B02FAA}"/>
              </a:ext>
            </a:extLst>
          </p:cNvPr>
          <p:cNvSpPr txBox="1"/>
          <p:nvPr/>
        </p:nvSpPr>
        <p:spPr>
          <a:xfrm>
            <a:off x="838200" y="1622037"/>
            <a:ext cx="4318811" cy="561885"/>
          </a:xfrm>
          <a:prstGeom prst="rect">
            <a:avLst/>
          </a:prstGeom>
          <a:gradFill>
            <a:gsLst>
              <a:gs pos="0">
                <a:srgbClr val="00C6FF"/>
              </a:gs>
              <a:gs pos="100000">
                <a:srgbClr val="0072FF"/>
              </a:gs>
            </a:gsLst>
            <a:lin ang="2700000" scaled="1"/>
          </a:gradFill>
        </p:spPr>
        <p:txBody>
          <a:bodyPr wrap="none" rtlCol="0">
            <a:spAutoFit/>
          </a:bodyPr>
          <a:lstStyle/>
          <a:p>
            <a:pPr>
              <a:lnSpc>
                <a:spcPct val="120000"/>
              </a:lnSpc>
              <a:spcBef>
                <a:spcPts val="200"/>
              </a:spcBef>
              <a:spcAft>
                <a:spcPts val="200"/>
              </a:spcAft>
            </a:pPr>
            <a:r>
              <a:rPr lang="en-VN" sz="2800" b="1" dirty="0">
                <a:solidFill>
                  <a:schemeClr val="bg1"/>
                </a:solidFill>
                <a:latin typeface="Arial" panose="020B0604020202020204" pitchFamily="34" charset="0"/>
                <a:cs typeface="Arial" panose="020B0604020202020204" pitchFamily="34" charset="0"/>
              </a:rPr>
              <a:t>Đảm bảo thứ tự thực thi</a:t>
            </a:r>
          </a:p>
        </p:txBody>
      </p:sp>
      <p:sp>
        <p:nvSpPr>
          <p:cNvPr id="10" name="TextBox 9">
            <a:extLst>
              <a:ext uri="{FF2B5EF4-FFF2-40B4-BE49-F238E27FC236}">
                <a16:creationId xmlns:a16="http://schemas.microsoft.com/office/drawing/2014/main" id="{B40F2B35-8893-DF41-1236-6EBB41C45B59}"/>
              </a:ext>
            </a:extLst>
          </p:cNvPr>
          <p:cNvSpPr txBox="1"/>
          <p:nvPr/>
        </p:nvSpPr>
        <p:spPr>
          <a:xfrm>
            <a:off x="838200" y="3223844"/>
            <a:ext cx="4751622" cy="1545231"/>
          </a:xfrm>
          <a:prstGeom prst="rect">
            <a:avLst/>
          </a:prstGeom>
          <a:noFill/>
        </p:spPr>
        <p:txBody>
          <a:bodyPr wrap="square" rtlCol="0">
            <a:spAutoFit/>
          </a:bodyPr>
          <a:lstStyle/>
          <a:p>
            <a:pPr marL="285750" indent="-285750">
              <a:lnSpc>
                <a:spcPct val="120000"/>
              </a:lnSpc>
              <a:spcBef>
                <a:spcPts val="200"/>
              </a:spcBef>
              <a:spcAft>
                <a:spcPts val="200"/>
              </a:spcAft>
              <a:buFontTx/>
              <a:buChar char="-"/>
            </a:pPr>
            <a:r>
              <a:rPr lang="en-VN" dirty="0">
                <a:latin typeface="Arial" panose="020B0604020202020204" pitchFamily="34" charset="0"/>
                <a:cs typeface="Arial" panose="020B0604020202020204" pitchFamily="34" charset="0"/>
              </a:rPr>
              <a:t>Khởi tạo semaphore </a:t>
            </a:r>
            <a:r>
              <a:rPr lang="en-VN" dirty="0">
                <a:latin typeface="Courier New" panose="02070309020205020404" pitchFamily="49" charset="0"/>
                <a:cs typeface="Courier New" panose="02070309020205020404" pitchFamily="49" charset="0"/>
              </a:rPr>
              <a:t>synch = 0</a:t>
            </a:r>
          </a:p>
          <a:p>
            <a:pPr marL="285750" indent="-285750">
              <a:lnSpc>
                <a:spcPct val="120000"/>
              </a:lnSpc>
              <a:spcBef>
                <a:spcPts val="200"/>
              </a:spcBef>
              <a:spcAft>
                <a:spcPts val="200"/>
              </a:spcAft>
              <a:buFontTx/>
              <a:buChar char="-"/>
            </a:pPr>
            <a:r>
              <a:rPr lang="en-VN" dirty="0">
                <a:latin typeface="Arial" panose="020B0604020202020204" pitchFamily="34" charset="0"/>
                <a:cs typeface="Arial" panose="020B0604020202020204" pitchFamily="34" charset="0"/>
                <a:sym typeface="Wingdings" pitchFamily="2" charset="2"/>
              </a:rPr>
              <a:t>Phân tích thứ tự thực thi:</a:t>
            </a:r>
          </a:p>
          <a:p>
            <a:pPr marL="742950" lvl="1" indent="-285750">
              <a:lnSpc>
                <a:spcPct val="120000"/>
              </a:lnSpc>
              <a:spcBef>
                <a:spcPts val="200"/>
              </a:spcBef>
              <a:spcAft>
                <a:spcPts val="200"/>
              </a:spcAft>
              <a:buFontTx/>
              <a:buChar char="-"/>
            </a:pPr>
            <a:r>
              <a:rPr lang="en-VN" dirty="0">
                <a:latin typeface="Arial" panose="020B0604020202020204" pitchFamily="34" charset="0"/>
                <a:cs typeface="Arial" panose="020B0604020202020204" pitchFamily="34" charset="0"/>
                <a:sym typeface="Wingdings" pitchFamily="2" charset="2"/>
              </a:rPr>
              <a:t>Nếu S1 thực thi trước: không sao</a:t>
            </a:r>
          </a:p>
          <a:p>
            <a:pPr marL="742950" lvl="1" indent="-285750">
              <a:lnSpc>
                <a:spcPct val="120000"/>
              </a:lnSpc>
              <a:spcBef>
                <a:spcPts val="200"/>
              </a:spcBef>
              <a:spcAft>
                <a:spcPts val="200"/>
              </a:spcAft>
              <a:buFontTx/>
              <a:buChar char="-"/>
            </a:pPr>
            <a:r>
              <a:rPr lang="en-VN" dirty="0">
                <a:latin typeface="Arial" panose="020B0604020202020204" pitchFamily="34" charset="0"/>
                <a:cs typeface="Arial" panose="020B0604020202020204" pitchFamily="34" charset="0"/>
                <a:sym typeface="Wingdings" pitchFamily="2" charset="2"/>
              </a:rPr>
              <a:t>Nếu S2 thực thi trước: block</a:t>
            </a:r>
          </a:p>
        </p:txBody>
      </p:sp>
      <p:graphicFrame>
        <p:nvGraphicFramePr>
          <p:cNvPr id="3" name="Table 5">
            <a:extLst>
              <a:ext uri="{FF2B5EF4-FFF2-40B4-BE49-F238E27FC236}">
                <a16:creationId xmlns:a16="http://schemas.microsoft.com/office/drawing/2014/main" id="{5435A4F6-9BB8-4A62-986B-92F25407D0B6}"/>
              </a:ext>
            </a:extLst>
          </p:cNvPr>
          <p:cNvGraphicFramePr>
            <a:graphicFrameLocks noGrp="1"/>
          </p:cNvGraphicFramePr>
          <p:nvPr>
            <p:extLst>
              <p:ext uri="{D42A27DB-BD31-4B8C-83A1-F6EECF244321}">
                <p14:modId xmlns:p14="http://schemas.microsoft.com/office/powerpoint/2010/main" val="2370585829"/>
              </p:ext>
            </p:extLst>
          </p:nvPr>
        </p:nvGraphicFramePr>
        <p:xfrm>
          <a:off x="6304970" y="5334756"/>
          <a:ext cx="5254035" cy="370840"/>
        </p:xfrm>
        <a:graphic>
          <a:graphicData uri="http://schemas.openxmlformats.org/drawingml/2006/table">
            <a:tbl>
              <a:tblPr firstRow="1" bandRow="1">
                <a:tableStyleId>{5C22544A-7EE6-4342-B048-85BDC9FD1C3A}</a:tableStyleId>
              </a:tblPr>
              <a:tblGrid>
                <a:gridCol w="1050807">
                  <a:extLst>
                    <a:ext uri="{9D8B030D-6E8A-4147-A177-3AD203B41FA5}">
                      <a16:colId xmlns:a16="http://schemas.microsoft.com/office/drawing/2014/main" val="3209914075"/>
                    </a:ext>
                  </a:extLst>
                </a:gridCol>
                <a:gridCol w="1050807">
                  <a:extLst>
                    <a:ext uri="{9D8B030D-6E8A-4147-A177-3AD203B41FA5}">
                      <a16:colId xmlns:a16="http://schemas.microsoft.com/office/drawing/2014/main" val="1726112799"/>
                    </a:ext>
                  </a:extLst>
                </a:gridCol>
                <a:gridCol w="1050807">
                  <a:extLst>
                    <a:ext uri="{9D8B030D-6E8A-4147-A177-3AD203B41FA5}">
                      <a16:colId xmlns:a16="http://schemas.microsoft.com/office/drawing/2014/main" val="3356220994"/>
                    </a:ext>
                  </a:extLst>
                </a:gridCol>
                <a:gridCol w="1050807">
                  <a:extLst>
                    <a:ext uri="{9D8B030D-6E8A-4147-A177-3AD203B41FA5}">
                      <a16:colId xmlns:a16="http://schemas.microsoft.com/office/drawing/2014/main" val="3530140013"/>
                    </a:ext>
                  </a:extLst>
                </a:gridCol>
                <a:gridCol w="1050807">
                  <a:extLst>
                    <a:ext uri="{9D8B030D-6E8A-4147-A177-3AD203B41FA5}">
                      <a16:colId xmlns:a16="http://schemas.microsoft.com/office/drawing/2014/main" val="1497021197"/>
                    </a:ext>
                  </a:extLst>
                </a:gridCol>
              </a:tblGrid>
              <a:tr h="370840">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842604134"/>
                  </a:ext>
                </a:extLst>
              </a:tr>
            </a:tbl>
          </a:graphicData>
        </a:graphic>
      </p:graphicFrame>
      <p:sp>
        <p:nvSpPr>
          <p:cNvPr id="8" name="TextBox 7">
            <a:extLst>
              <a:ext uri="{FF2B5EF4-FFF2-40B4-BE49-F238E27FC236}">
                <a16:creationId xmlns:a16="http://schemas.microsoft.com/office/drawing/2014/main" id="{C759067E-A837-5093-8E5B-E30CE223DFFF}"/>
              </a:ext>
            </a:extLst>
          </p:cNvPr>
          <p:cNvSpPr txBox="1"/>
          <p:nvPr/>
        </p:nvSpPr>
        <p:spPr>
          <a:xfrm>
            <a:off x="6222285" y="5705596"/>
            <a:ext cx="2117887" cy="340093"/>
          </a:xfrm>
          <a:prstGeom prst="rect">
            <a:avLst/>
          </a:prstGeom>
          <a:noFill/>
        </p:spPr>
        <p:txBody>
          <a:bodyPr wrap="none" rtlCol="0">
            <a:spAutoFit/>
          </a:bodyPr>
          <a:lstStyle/>
          <a:p>
            <a:pPr>
              <a:lnSpc>
                <a:spcPct val="120000"/>
              </a:lnSpc>
              <a:spcBef>
                <a:spcPts val="200"/>
              </a:spcBef>
              <a:spcAft>
                <a:spcPts val="200"/>
              </a:spcAft>
            </a:pPr>
            <a:r>
              <a:rPr lang="en-VN" sz="1400" dirty="0">
                <a:latin typeface="Courier New" panose="02070309020205020404" pitchFamily="49" charset="0"/>
                <a:cs typeface="Courier New" panose="02070309020205020404" pitchFamily="49" charset="0"/>
              </a:rPr>
              <a:t>synch waiting list</a:t>
            </a:r>
          </a:p>
        </p:txBody>
      </p:sp>
      <p:sp>
        <p:nvSpPr>
          <p:cNvPr id="11" name="TextBox 10">
            <a:extLst>
              <a:ext uri="{FF2B5EF4-FFF2-40B4-BE49-F238E27FC236}">
                <a16:creationId xmlns:a16="http://schemas.microsoft.com/office/drawing/2014/main" id="{5A9F65C5-7572-83A1-0AD5-220441B6CA7B}"/>
              </a:ext>
            </a:extLst>
          </p:cNvPr>
          <p:cNvSpPr txBox="1"/>
          <p:nvPr/>
        </p:nvSpPr>
        <p:spPr>
          <a:xfrm>
            <a:off x="6307935" y="3760336"/>
            <a:ext cx="2114681" cy="794576"/>
          </a:xfrm>
          <a:prstGeom prst="rect">
            <a:avLst/>
          </a:prstGeom>
          <a:solidFill>
            <a:schemeClr val="bg1"/>
          </a:solidFill>
          <a:ln>
            <a:solidFill>
              <a:schemeClr val="accent1"/>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S1</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signal(synch);</a:t>
            </a:r>
          </a:p>
        </p:txBody>
      </p:sp>
      <p:sp>
        <p:nvSpPr>
          <p:cNvPr id="12" name="TextBox 11">
            <a:extLst>
              <a:ext uri="{FF2B5EF4-FFF2-40B4-BE49-F238E27FC236}">
                <a16:creationId xmlns:a16="http://schemas.microsoft.com/office/drawing/2014/main" id="{9598B07C-BD7D-A8B2-7AC0-7C6AED549062}"/>
              </a:ext>
            </a:extLst>
          </p:cNvPr>
          <p:cNvSpPr txBox="1"/>
          <p:nvPr/>
        </p:nvSpPr>
        <p:spPr>
          <a:xfrm>
            <a:off x="9720042" y="3760336"/>
            <a:ext cx="1838965" cy="794576"/>
          </a:xfrm>
          <a:prstGeom prst="rect">
            <a:avLst/>
          </a:prstGeom>
          <a:solidFill>
            <a:schemeClr val="bg1"/>
          </a:solidFill>
          <a:ln>
            <a:solidFill>
              <a:schemeClr val="accent3"/>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wait(synch);</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S2</a:t>
            </a:r>
          </a:p>
        </p:txBody>
      </p:sp>
      <p:sp>
        <p:nvSpPr>
          <p:cNvPr id="13" name="TextBox 12">
            <a:extLst>
              <a:ext uri="{FF2B5EF4-FFF2-40B4-BE49-F238E27FC236}">
                <a16:creationId xmlns:a16="http://schemas.microsoft.com/office/drawing/2014/main" id="{3416E87E-CF48-3CA5-10AC-BDD761B15D5C}"/>
              </a:ext>
            </a:extLst>
          </p:cNvPr>
          <p:cNvSpPr txBox="1"/>
          <p:nvPr/>
        </p:nvSpPr>
        <p:spPr>
          <a:xfrm>
            <a:off x="6304971" y="3366126"/>
            <a:ext cx="466794" cy="394210"/>
          </a:xfrm>
          <a:prstGeom prst="rect">
            <a:avLst/>
          </a:prstGeom>
          <a:gradFill>
            <a:gsLst>
              <a:gs pos="0">
                <a:srgbClr val="00C6FF"/>
              </a:gs>
              <a:gs pos="100000">
                <a:srgbClr val="0072FF"/>
              </a:gs>
            </a:gsLst>
            <a:lin ang="5400000" scaled="1"/>
          </a:gradFill>
          <a:ln>
            <a:solidFill>
              <a:schemeClr val="accent1"/>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P1</a:t>
            </a:r>
          </a:p>
        </p:txBody>
      </p:sp>
      <p:sp>
        <p:nvSpPr>
          <p:cNvPr id="14" name="TextBox 13">
            <a:extLst>
              <a:ext uri="{FF2B5EF4-FFF2-40B4-BE49-F238E27FC236}">
                <a16:creationId xmlns:a16="http://schemas.microsoft.com/office/drawing/2014/main" id="{252D3568-1381-C832-FC2D-AA3362CDCA14}"/>
              </a:ext>
            </a:extLst>
          </p:cNvPr>
          <p:cNvSpPr txBox="1"/>
          <p:nvPr/>
        </p:nvSpPr>
        <p:spPr>
          <a:xfrm>
            <a:off x="9720042" y="3366126"/>
            <a:ext cx="466794" cy="394210"/>
          </a:xfrm>
          <a:prstGeom prst="rect">
            <a:avLst/>
          </a:prstGeom>
          <a:gradFill>
            <a:gsLst>
              <a:gs pos="0">
                <a:schemeClr val="accent2"/>
              </a:gs>
              <a:gs pos="100000">
                <a:schemeClr val="accent3"/>
              </a:gs>
            </a:gsLst>
            <a:lin ang="5400000" scaled="1"/>
          </a:gradFill>
          <a:ln>
            <a:solidFill>
              <a:schemeClr val="accent3"/>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P2</a:t>
            </a:r>
          </a:p>
        </p:txBody>
      </p:sp>
      <p:sp>
        <p:nvSpPr>
          <p:cNvPr id="15" name="Triangle 14">
            <a:extLst>
              <a:ext uri="{FF2B5EF4-FFF2-40B4-BE49-F238E27FC236}">
                <a16:creationId xmlns:a16="http://schemas.microsoft.com/office/drawing/2014/main" id="{D4860DB5-9074-6818-A13D-0E3A2114CF5C}"/>
              </a:ext>
            </a:extLst>
          </p:cNvPr>
          <p:cNvSpPr/>
          <p:nvPr/>
        </p:nvSpPr>
        <p:spPr>
          <a:xfrm rot="5400000">
            <a:off x="6088092" y="3925855"/>
            <a:ext cx="114660" cy="98845"/>
          </a:xfrm>
          <a:prstGeom prst="triangle">
            <a:avLst/>
          </a:prstGeom>
          <a:gradFill>
            <a:gsLst>
              <a:gs pos="0">
                <a:srgbClr val="00C6FF"/>
              </a:gs>
              <a:gs pos="100000">
                <a:srgbClr val="0072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6" name="Triangle 15">
            <a:extLst>
              <a:ext uri="{FF2B5EF4-FFF2-40B4-BE49-F238E27FC236}">
                <a16:creationId xmlns:a16="http://schemas.microsoft.com/office/drawing/2014/main" id="{524F14C4-47B6-E0FC-731D-851BDB5E9A93}"/>
              </a:ext>
            </a:extLst>
          </p:cNvPr>
          <p:cNvSpPr/>
          <p:nvPr/>
        </p:nvSpPr>
        <p:spPr>
          <a:xfrm rot="5400000">
            <a:off x="9500199" y="3925856"/>
            <a:ext cx="114660" cy="98845"/>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B6AD8E9C-5840-A971-918E-F3DAE63002D3}"/>
              </a:ext>
            </a:extLst>
          </p:cNvPr>
          <p:cNvSpPr txBox="1"/>
          <p:nvPr/>
        </p:nvSpPr>
        <p:spPr>
          <a:xfrm>
            <a:off x="6222285" y="4940546"/>
            <a:ext cx="1178528" cy="394147"/>
          </a:xfrm>
          <a:prstGeom prst="rect">
            <a:avLst/>
          </a:prstGeom>
          <a:noFill/>
        </p:spPr>
        <p:txBody>
          <a:bodyPr wrap="non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synch = 0</a:t>
            </a:r>
          </a:p>
        </p:txBody>
      </p:sp>
      <p:sp>
        <p:nvSpPr>
          <p:cNvPr id="18" name="TextBox 17">
            <a:extLst>
              <a:ext uri="{FF2B5EF4-FFF2-40B4-BE49-F238E27FC236}">
                <a16:creationId xmlns:a16="http://schemas.microsoft.com/office/drawing/2014/main" id="{C3E61C46-2C13-CD5C-FA46-8B5DB889003E}"/>
              </a:ext>
            </a:extLst>
          </p:cNvPr>
          <p:cNvSpPr txBox="1"/>
          <p:nvPr/>
        </p:nvSpPr>
        <p:spPr>
          <a:xfrm>
            <a:off x="838200" y="2379879"/>
            <a:ext cx="4318811" cy="726546"/>
          </a:xfrm>
          <a:prstGeom prst="rect">
            <a:avLst/>
          </a:prstGeom>
          <a:noFill/>
        </p:spPr>
        <p:txBody>
          <a:bodyPr wrap="square" rtlCol="0">
            <a:spAutoFit/>
          </a:bodyPr>
          <a:lstStyle/>
          <a:p>
            <a:pPr algn="just">
              <a:lnSpc>
                <a:spcPct val="120000"/>
              </a:lnSpc>
              <a:spcBef>
                <a:spcPts val="200"/>
              </a:spcBef>
              <a:spcAft>
                <a:spcPts val="200"/>
              </a:spcAft>
            </a:pPr>
            <a:r>
              <a:rPr lang="en-VN" dirty="0">
                <a:latin typeface="Arial" panose="020B0604020202020204" pitchFamily="34" charset="0"/>
                <a:cs typeface="Arial" panose="020B0604020202020204" pitchFamily="34" charset="0"/>
              </a:rPr>
              <a:t>Đồng bộ P1 và P2 sao cho S1 luôn luôn thực thi trước S2</a:t>
            </a:r>
          </a:p>
        </p:txBody>
      </p:sp>
      <p:sp>
        <p:nvSpPr>
          <p:cNvPr id="19" name="TextBox 18">
            <a:extLst>
              <a:ext uri="{FF2B5EF4-FFF2-40B4-BE49-F238E27FC236}">
                <a16:creationId xmlns:a16="http://schemas.microsoft.com/office/drawing/2014/main" id="{265DF169-444B-CAE2-124F-D5AB85B83222}"/>
              </a:ext>
            </a:extLst>
          </p:cNvPr>
          <p:cNvSpPr txBox="1"/>
          <p:nvPr/>
        </p:nvSpPr>
        <p:spPr>
          <a:xfrm>
            <a:off x="6307935" y="2374347"/>
            <a:ext cx="460382" cy="410882"/>
          </a:xfrm>
          <a:prstGeom prst="rect">
            <a:avLst/>
          </a:prstGeom>
          <a:solidFill>
            <a:schemeClr val="bg1"/>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S1</a:t>
            </a:r>
          </a:p>
        </p:txBody>
      </p:sp>
      <p:sp>
        <p:nvSpPr>
          <p:cNvPr id="20" name="TextBox 19">
            <a:extLst>
              <a:ext uri="{FF2B5EF4-FFF2-40B4-BE49-F238E27FC236}">
                <a16:creationId xmlns:a16="http://schemas.microsoft.com/office/drawing/2014/main" id="{158A9683-2F83-32A2-99B6-DE15A55F576C}"/>
              </a:ext>
            </a:extLst>
          </p:cNvPr>
          <p:cNvSpPr txBox="1"/>
          <p:nvPr/>
        </p:nvSpPr>
        <p:spPr>
          <a:xfrm>
            <a:off x="9720042" y="2374347"/>
            <a:ext cx="460382" cy="410882"/>
          </a:xfrm>
          <a:prstGeom prst="rect">
            <a:avLst/>
          </a:prstGeom>
          <a:solidFill>
            <a:schemeClr val="bg1"/>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S2</a:t>
            </a:r>
          </a:p>
        </p:txBody>
      </p:sp>
      <p:sp>
        <p:nvSpPr>
          <p:cNvPr id="21" name="TextBox 20">
            <a:extLst>
              <a:ext uri="{FF2B5EF4-FFF2-40B4-BE49-F238E27FC236}">
                <a16:creationId xmlns:a16="http://schemas.microsoft.com/office/drawing/2014/main" id="{39A765C8-AA58-1543-0A2A-1582C8477611}"/>
              </a:ext>
            </a:extLst>
          </p:cNvPr>
          <p:cNvSpPr txBox="1"/>
          <p:nvPr/>
        </p:nvSpPr>
        <p:spPr>
          <a:xfrm>
            <a:off x="6304971" y="1980137"/>
            <a:ext cx="466794" cy="394210"/>
          </a:xfrm>
          <a:prstGeom prst="rect">
            <a:avLst/>
          </a:prstGeom>
          <a:solidFill>
            <a:schemeClr val="bg1">
              <a:lumMod val="75000"/>
            </a:schemeClr>
          </a:solidFill>
          <a:ln>
            <a:solidFill>
              <a:schemeClr val="bg1">
                <a:lumMod val="75000"/>
              </a:schemeClr>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P1</a:t>
            </a:r>
          </a:p>
        </p:txBody>
      </p:sp>
      <p:sp>
        <p:nvSpPr>
          <p:cNvPr id="22" name="TextBox 21">
            <a:extLst>
              <a:ext uri="{FF2B5EF4-FFF2-40B4-BE49-F238E27FC236}">
                <a16:creationId xmlns:a16="http://schemas.microsoft.com/office/drawing/2014/main" id="{B8B9FD77-640A-C00A-1708-F061D5303657}"/>
              </a:ext>
            </a:extLst>
          </p:cNvPr>
          <p:cNvSpPr txBox="1"/>
          <p:nvPr/>
        </p:nvSpPr>
        <p:spPr>
          <a:xfrm>
            <a:off x="9720042" y="1980137"/>
            <a:ext cx="466794" cy="394210"/>
          </a:xfrm>
          <a:prstGeom prst="rect">
            <a:avLst/>
          </a:prstGeom>
          <a:solidFill>
            <a:schemeClr val="bg1">
              <a:lumMod val="75000"/>
            </a:schemeClr>
          </a:solidFill>
          <a:ln>
            <a:solidFill>
              <a:schemeClr val="bg1">
                <a:lumMod val="75000"/>
              </a:schemeClr>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P2</a:t>
            </a:r>
          </a:p>
        </p:txBody>
      </p:sp>
      <p:sp>
        <p:nvSpPr>
          <p:cNvPr id="23" name="Triangle 22">
            <a:extLst>
              <a:ext uri="{FF2B5EF4-FFF2-40B4-BE49-F238E27FC236}">
                <a16:creationId xmlns:a16="http://schemas.microsoft.com/office/drawing/2014/main" id="{4225D445-C79F-5155-E557-E429A8039C86}"/>
              </a:ext>
            </a:extLst>
          </p:cNvPr>
          <p:cNvSpPr/>
          <p:nvPr/>
        </p:nvSpPr>
        <p:spPr>
          <a:xfrm rot="5400000">
            <a:off x="6088092" y="2539866"/>
            <a:ext cx="114660" cy="988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Triangle 23">
            <a:extLst>
              <a:ext uri="{FF2B5EF4-FFF2-40B4-BE49-F238E27FC236}">
                <a16:creationId xmlns:a16="http://schemas.microsoft.com/office/drawing/2014/main" id="{BB944E82-86EE-B81E-F9EA-91FFD09ECE9F}"/>
              </a:ext>
            </a:extLst>
          </p:cNvPr>
          <p:cNvSpPr/>
          <p:nvPr/>
        </p:nvSpPr>
        <p:spPr>
          <a:xfrm rot="5400000">
            <a:off x="9500199" y="2539867"/>
            <a:ext cx="114660" cy="988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174613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1" grpId="0" animBg="1"/>
      <p:bldP spid="12" grpId="0" animBg="1"/>
      <p:bldP spid="13" grpId="0" animBg="1"/>
      <p:bldP spid="14" grpId="0" animBg="1"/>
      <p:bldP spid="15" grpId="0" animBg="1"/>
      <p:bldP spid="16" grpId="0" animBg="1"/>
      <p:bldP spid="1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0F771-EB29-99C2-09BB-B44B08DBA7F4}"/>
              </a:ext>
            </a:extLst>
          </p:cNvPr>
          <p:cNvSpPr>
            <a:spLocks noGrp="1"/>
          </p:cNvSpPr>
          <p:nvPr>
            <p:ph type="title"/>
          </p:nvPr>
        </p:nvSpPr>
        <p:spPr/>
        <p:txBody>
          <a:bodyPr/>
          <a:lstStyle/>
          <a:p>
            <a:r>
              <a:rPr lang="en-VN" dirty="0"/>
              <a:t>5.7.4. Ứng dụng semaphore</a:t>
            </a:r>
          </a:p>
        </p:txBody>
      </p:sp>
      <p:sp>
        <p:nvSpPr>
          <p:cNvPr id="4" name="Footer Placeholder 3">
            <a:extLst>
              <a:ext uri="{FF2B5EF4-FFF2-40B4-BE49-F238E27FC236}">
                <a16:creationId xmlns:a16="http://schemas.microsoft.com/office/drawing/2014/main" id="{73FA2417-DB6A-8B6D-A4AF-A755AE85A723}"/>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88CCE864-08B7-08D3-2F0D-91D6CC3B03B8}"/>
              </a:ext>
            </a:extLst>
          </p:cNvPr>
          <p:cNvSpPr>
            <a:spLocks noGrp="1"/>
          </p:cNvSpPr>
          <p:nvPr>
            <p:ph type="sldNum" sz="quarter" idx="12"/>
          </p:nvPr>
        </p:nvSpPr>
        <p:spPr/>
        <p:txBody>
          <a:bodyPr/>
          <a:lstStyle/>
          <a:p>
            <a:fld id="{D8B0B3AC-44A8-D142-AAF6-9A453466E1A4}" type="slidenum">
              <a:rPr lang="en-VN" smtClean="0"/>
              <a:pPr/>
              <a:t>35</a:t>
            </a:fld>
            <a:endParaRPr lang="en-VN" dirty="0"/>
          </a:p>
        </p:txBody>
      </p:sp>
      <p:sp>
        <p:nvSpPr>
          <p:cNvPr id="7" name="TextBox 6">
            <a:extLst>
              <a:ext uri="{FF2B5EF4-FFF2-40B4-BE49-F238E27FC236}">
                <a16:creationId xmlns:a16="http://schemas.microsoft.com/office/drawing/2014/main" id="{EA20FD2D-D240-2827-1B6A-61F192B02FAA}"/>
              </a:ext>
            </a:extLst>
          </p:cNvPr>
          <p:cNvSpPr txBox="1"/>
          <p:nvPr/>
        </p:nvSpPr>
        <p:spPr>
          <a:xfrm>
            <a:off x="838200" y="1622037"/>
            <a:ext cx="3459601" cy="561885"/>
          </a:xfrm>
          <a:prstGeom prst="rect">
            <a:avLst/>
          </a:prstGeom>
          <a:gradFill>
            <a:gsLst>
              <a:gs pos="0">
                <a:srgbClr val="00C6FF"/>
              </a:gs>
              <a:gs pos="100000">
                <a:srgbClr val="0072FF"/>
              </a:gs>
            </a:gsLst>
            <a:lin ang="2700000" scaled="1"/>
          </a:gradFill>
        </p:spPr>
        <p:txBody>
          <a:bodyPr wrap="none" rtlCol="0">
            <a:spAutoFit/>
          </a:bodyPr>
          <a:lstStyle/>
          <a:p>
            <a:pPr>
              <a:lnSpc>
                <a:spcPct val="120000"/>
              </a:lnSpc>
              <a:spcBef>
                <a:spcPts val="200"/>
              </a:spcBef>
              <a:spcAft>
                <a:spcPts val="200"/>
              </a:spcAft>
            </a:pPr>
            <a:r>
              <a:rPr lang="en-VN" sz="2800" b="1" dirty="0">
                <a:solidFill>
                  <a:schemeClr val="bg1"/>
                </a:solidFill>
                <a:latin typeface="Arial" panose="020B0604020202020204" pitchFamily="34" charset="0"/>
                <a:cs typeface="Arial" panose="020B0604020202020204" pitchFamily="34" charset="0"/>
              </a:rPr>
              <a:t>Đảm bảo điều kiện</a:t>
            </a:r>
          </a:p>
        </p:txBody>
      </p:sp>
      <p:sp>
        <p:nvSpPr>
          <p:cNvPr id="10" name="TextBox 9">
            <a:extLst>
              <a:ext uri="{FF2B5EF4-FFF2-40B4-BE49-F238E27FC236}">
                <a16:creationId xmlns:a16="http://schemas.microsoft.com/office/drawing/2014/main" id="{B40F2B35-8893-DF41-1236-6EBB41C45B59}"/>
              </a:ext>
            </a:extLst>
          </p:cNvPr>
          <p:cNvSpPr txBox="1"/>
          <p:nvPr/>
        </p:nvSpPr>
        <p:spPr>
          <a:xfrm>
            <a:off x="838200" y="3547526"/>
            <a:ext cx="4453054" cy="2685351"/>
          </a:xfrm>
          <a:prstGeom prst="rect">
            <a:avLst/>
          </a:prstGeom>
          <a:noFill/>
        </p:spPr>
        <p:txBody>
          <a:bodyPr wrap="square" rtlCol="0">
            <a:spAutoFit/>
          </a:bodyPr>
          <a:lstStyle/>
          <a:p>
            <a:pPr marL="285750" indent="-285750">
              <a:lnSpc>
                <a:spcPct val="120000"/>
              </a:lnSpc>
              <a:spcBef>
                <a:spcPts val="200"/>
              </a:spcBef>
              <a:spcAft>
                <a:spcPts val="200"/>
              </a:spcAft>
              <a:buFontTx/>
              <a:buChar char="-"/>
            </a:pPr>
            <a:r>
              <a:rPr lang="en-VN" sz="1600" b="1" dirty="0">
                <a:latin typeface="Arial" panose="020B0604020202020204" pitchFamily="34" charset="0"/>
                <a:cs typeface="Arial" panose="020B0604020202020204" pitchFamily="34" charset="0"/>
                <a:sym typeface="Wingdings" pitchFamily="2" charset="2"/>
              </a:rPr>
              <a:t>Bước 1:</a:t>
            </a:r>
            <a:r>
              <a:rPr lang="en-VN" sz="1600" dirty="0">
                <a:latin typeface="Arial" panose="020B0604020202020204" pitchFamily="34" charset="0"/>
                <a:cs typeface="Arial" panose="020B0604020202020204" pitchFamily="34" charset="0"/>
                <a:sym typeface="Wingdings" pitchFamily="2" charset="2"/>
              </a:rPr>
              <a:t> Dựa vào điều kiện, xác định tài nguyên</a:t>
            </a:r>
          </a:p>
          <a:p>
            <a:pPr marL="742950" lvl="1" indent="-285750">
              <a:lnSpc>
                <a:spcPct val="120000"/>
              </a:lnSpc>
              <a:spcBef>
                <a:spcPts val="200"/>
              </a:spcBef>
              <a:spcAft>
                <a:spcPts val="200"/>
              </a:spcAft>
              <a:buFont typeface="Wingdings" pitchFamily="2" charset="2"/>
              <a:buChar char="à"/>
            </a:pPr>
            <a:r>
              <a:rPr lang="en-VN" sz="1600" b="1" i="1" u="sng" dirty="0">
                <a:gradFill>
                  <a:gsLst>
                    <a:gs pos="0">
                      <a:schemeClr val="accent2"/>
                    </a:gs>
                    <a:gs pos="100000">
                      <a:schemeClr val="accent3"/>
                    </a:gs>
                  </a:gsLst>
                  <a:lin ang="2700000" scaled="1"/>
                </a:gradFill>
                <a:latin typeface="Arial" panose="020B0604020202020204" pitchFamily="34" charset="0"/>
                <a:cs typeface="Arial" panose="020B0604020202020204" pitchFamily="34" charset="0"/>
                <a:sym typeface="Wingdings" pitchFamily="2" charset="2"/>
              </a:rPr>
              <a:t>Số đơn vị</a:t>
            </a:r>
            <a:r>
              <a:rPr lang="en-VN" sz="1600" b="1" i="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Wingdings" pitchFamily="2" charset="2"/>
              </a:rPr>
              <a:t> </a:t>
            </a:r>
            <a:r>
              <a:rPr lang="en-VN" sz="1600" dirty="0">
                <a:latin typeface="Arial" panose="020B0604020202020204" pitchFamily="34" charset="0"/>
                <a:cs typeface="Arial" panose="020B0604020202020204" pitchFamily="34" charset="0"/>
                <a:sym typeface="Wingdings" pitchFamily="2" charset="2"/>
              </a:rPr>
              <a:t>mà </a:t>
            </a:r>
            <a:r>
              <a:rPr lang="en-VN" sz="1600" b="1" dirty="0">
                <a:gradFill>
                  <a:gsLst>
                    <a:gs pos="0">
                      <a:schemeClr val="accent2"/>
                    </a:gs>
                    <a:gs pos="100000">
                      <a:schemeClr val="accent3"/>
                    </a:gs>
                  </a:gsLst>
                  <a:lin ang="2700000" scaled="1"/>
                </a:gradFill>
                <a:latin typeface="Courier New" panose="02070309020205020404" pitchFamily="49" charset="0"/>
                <a:cs typeface="Courier New" panose="02070309020205020404" pitchFamily="49" charset="0"/>
                <a:sym typeface="Wingdings" pitchFamily="2" charset="2"/>
              </a:rPr>
              <a:t>sells</a:t>
            </a:r>
            <a:r>
              <a:rPr lang="en-VN" sz="1600" dirty="0">
                <a:latin typeface="Courier New" panose="02070309020205020404" pitchFamily="49" charset="0"/>
                <a:cs typeface="Courier New" panose="02070309020205020404" pitchFamily="49" charset="0"/>
                <a:sym typeface="Wingdings" pitchFamily="2" charset="2"/>
              </a:rPr>
              <a:t> </a:t>
            </a:r>
            <a:r>
              <a:rPr lang="en-VN" sz="1600" dirty="0">
                <a:latin typeface="Arial" panose="020B0604020202020204" pitchFamily="34" charset="0"/>
                <a:cs typeface="Arial" panose="020B0604020202020204" pitchFamily="34" charset="0"/>
                <a:sym typeface="Wingdings" pitchFamily="2" charset="2"/>
              </a:rPr>
              <a:t>được tăng</a:t>
            </a:r>
          </a:p>
          <a:p>
            <a:pPr marL="285750" indent="-285750">
              <a:lnSpc>
                <a:spcPct val="120000"/>
              </a:lnSpc>
              <a:spcBef>
                <a:spcPts val="200"/>
              </a:spcBef>
              <a:spcAft>
                <a:spcPts val="200"/>
              </a:spcAft>
              <a:buFontTx/>
              <a:buChar char="-"/>
            </a:pPr>
            <a:r>
              <a:rPr lang="en-VN" sz="1600" b="1" dirty="0">
                <a:latin typeface="Arial" panose="020B0604020202020204" pitchFamily="34" charset="0"/>
                <a:cs typeface="Arial" panose="020B0604020202020204" pitchFamily="34" charset="0"/>
                <a:sym typeface="Wingdings" pitchFamily="2" charset="2"/>
              </a:rPr>
              <a:t>Bước 2: </a:t>
            </a:r>
            <a:r>
              <a:rPr lang="en-VN" sz="1600" dirty="0">
                <a:latin typeface="Arial" panose="020B0604020202020204" pitchFamily="34" charset="0"/>
                <a:cs typeface="Arial" panose="020B0604020202020204" pitchFamily="34" charset="0"/>
                <a:sym typeface="Wingdings" pitchFamily="2" charset="2"/>
              </a:rPr>
              <a:t>Xác định số lượng semaphore</a:t>
            </a:r>
          </a:p>
          <a:p>
            <a:pPr marL="742950" lvl="1" indent="-285750">
              <a:lnSpc>
                <a:spcPct val="120000"/>
              </a:lnSpc>
              <a:spcBef>
                <a:spcPts val="200"/>
              </a:spcBef>
              <a:spcAft>
                <a:spcPts val="200"/>
              </a:spcAft>
              <a:buFont typeface="Wingdings" pitchFamily="2" charset="2"/>
              <a:buChar char="à"/>
            </a:pPr>
            <a:r>
              <a:rPr lang="en-VN" sz="1600" dirty="0">
                <a:latin typeface="Arial" panose="020B0604020202020204" pitchFamily="34" charset="0"/>
                <a:cs typeface="Arial" panose="020B0604020202020204" pitchFamily="34" charset="0"/>
                <a:sym typeface="Wingdings" pitchFamily="2" charset="2"/>
              </a:rPr>
              <a:t>Quản lý 1 tài nguyên  </a:t>
            </a:r>
            <a:r>
              <a:rPr lang="en-VN" sz="1600" b="1" dirty="0">
                <a:gradFill>
                  <a:gsLst>
                    <a:gs pos="0">
                      <a:srgbClr val="00C6FF"/>
                    </a:gs>
                    <a:gs pos="100000">
                      <a:srgbClr val="0072FF"/>
                    </a:gs>
                  </a:gsLst>
                  <a:lin ang="2700000" scaled="1"/>
                </a:gradFill>
                <a:latin typeface="Arial" panose="020B0604020202020204" pitchFamily="34" charset="0"/>
                <a:cs typeface="Arial" panose="020B0604020202020204" pitchFamily="34" charset="0"/>
                <a:sym typeface="Wingdings" pitchFamily="2" charset="2"/>
              </a:rPr>
              <a:t>1 semaphore</a:t>
            </a:r>
          </a:p>
          <a:p>
            <a:pPr marL="285750" indent="-285750">
              <a:lnSpc>
                <a:spcPct val="120000"/>
              </a:lnSpc>
              <a:spcBef>
                <a:spcPts val="200"/>
              </a:spcBef>
              <a:spcAft>
                <a:spcPts val="200"/>
              </a:spcAft>
              <a:buFontTx/>
              <a:buChar char="-"/>
            </a:pPr>
            <a:r>
              <a:rPr lang="en-VN" sz="1600" b="1" dirty="0">
                <a:latin typeface="Arial" panose="020B0604020202020204" pitchFamily="34" charset="0"/>
                <a:cs typeface="Arial" panose="020B0604020202020204" pitchFamily="34" charset="0"/>
                <a:sym typeface="Wingdings" pitchFamily="2" charset="2"/>
              </a:rPr>
              <a:t>Bước 3:</a:t>
            </a:r>
            <a:r>
              <a:rPr lang="en-VN" sz="1600" dirty="0">
                <a:latin typeface="Arial" panose="020B0604020202020204" pitchFamily="34" charset="0"/>
                <a:cs typeface="Arial" panose="020B0604020202020204" pitchFamily="34" charset="0"/>
                <a:sym typeface="Wingdings" pitchFamily="2" charset="2"/>
              </a:rPr>
              <a:t> Đặt </a:t>
            </a:r>
            <a:r>
              <a:rPr lang="en-VN" sz="1600"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Wingdings" pitchFamily="2" charset="2"/>
              </a:rPr>
              <a:t>wait()</a:t>
            </a:r>
            <a:r>
              <a:rPr lang="en-VN" sz="1600" dirty="0">
                <a:latin typeface="Courier New" panose="02070309020205020404" pitchFamily="49" charset="0"/>
                <a:cs typeface="Courier New" panose="02070309020205020404" pitchFamily="49" charset="0"/>
                <a:sym typeface="Wingdings" pitchFamily="2" charset="2"/>
              </a:rPr>
              <a:t> </a:t>
            </a:r>
            <a:r>
              <a:rPr lang="en-VN" sz="1600" dirty="0">
                <a:latin typeface="Arial" panose="020B0604020202020204" pitchFamily="34" charset="0"/>
                <a:cs typeface="Arial" panose="020B0604020202020204" pitchFamily="34" charset="0"/>
                <a:sym typeface="Wingdings" pitchFamily="2" charset="2"/>
              </a:rPr>
              <a:t>và </a:t>
            </a:r>
            <a:r>
              <a:rPr lang="en-VN" sz="1600"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sym typeface="Wingdings" pitchFamily="2" charset="2"/>
              </a:rPr>
              <a:t>signal()</a:t>
            </a:r>
          </a:p>
          <a:p>
            <a:pPr marL="285750" indent="-285750">
              <a:lnSpc>
                <a:spcPct val="120000"/>
              </a:lnSpc>
              <a:spcBef>
                <a:spcPts val="200"/>
              </a:spcBef>
              <a:spcAft>
                <a:spcPts val="200"/>
              </a:spcAft>
              <a:buFontTx/>
              <a:buChar char="-"/>
            </a:pPr>
            <a:r>
              <a:rPr lang="en-VN" sz="1600" b="1" dirty="0">
                <a:latin typeface="Arial" panose="020B0604020202020204" pitchFamily="34" charset="0"/>
                <a:cs typeface="Arial" panose="020B0604020202020204" pitchFamily="34" charset="0"/>
                <a:sym typeface="Wingdings" pitchFamily="2" charset="2"/>
              </a:rPr>
              <a:t>Bước 4: </a:t>
            </a:r>
            <a:r>
              <a:rPr lang="en-VN" sz="1600" dirty="0">
                <a:latin typeface="Arial" panose="020B0604020202020204" pitchFamily="34" charset="0"/>
                <a:cs typeface="Arial" panose="020B0604020202020204" pitchFamily="34" charset="0"/>
                <a:sym typeface="Wingdings" pitchFamily="2" charset="2"/>
              </a:rPr>
              <a:t>Dựa vào trạng thái của hệ thống, xác định giá trị của semaphore</a:t>
            </a:r>
          </a:p>
        </p:txBody>
      </p:sp>
      <p:sp>
        <p:nvSpPr>
          <p:cNvPr id="11" name="TextBox 10">
            <a:extLst>
              <a:ext uri="{FF2B5EF4-FFF2-40B4-BE49-F238E27FC236}">
                <a16:creationId xmlns:a16="http://schemas.microsoft.com/office/drawing/2014/main" id="{5A9F65C5-7572-83A1-0AD5-220441B6CA7B}"/>
              </a:ext>
            </a:extLst>
          </p:cNvPr>
          <p:cNvSpPr txBox="1"/>
          <p:nvPr/>
        </p:nvSpPr>
        <p:spPr>
          <a:xfrm>
            <a:off x="6307935" y="3760336"/>
            <a:ext cx="1701107" cy="794576"/>
          </a:xfrm>
          <a:prstGeom prst="rect">
            <a:avLst/>
          </a:prstGeom>
          <a:solidFill>
            <a:schemeClr val="bg1"/>
          </a:solidFill>
          <a:ln>
            <a:solidFill>
              <a:schemeClr val="accent1"/>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products++</a:t>
            </a:r>
          </a:p>
          <a:p>
            <a:pPr>
              <a:lnSpc>
                <a:spcPct val="120000"/>
              </a:lnSpc>
              <a:spcBef>
                <a:spcPts val="200"/>
              </a:spcBef>
              <a:spcAft>
                <a:spcPts val="200"/>
              </a:spcAft>
            </a:pPr>
            <a:r>
              <a:rPr lang="en-VN"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signal(sem)</a:t>
            </a:r>
          </a:p>
        </p:txBody>
      </p:sp>
      <p:sp>
        <p:nvSpPr>
          <p:cNvPr id="12" name="TextBox 11">
            <a:extLst>
              <a:ext uri="{FF2B5EF4-FFF2-40B4-BE49-F238E27FC236}">
                <a16:creationId xmlns:a16="http://schemas.microsoft.com/office/drawing/2014/main" id="{9598B07C-BD7D-A8B2-7AC0-7C6AED549062}"/>
              </a:ext>
            </a:extLst>
          </p:cNvPr>
          <p:cNvSpPr txBox="1"/>
          <p:nvPr/>
        </p:nvSpPr>
        <p:spPr>
          <a:xfrm>
            <a:off x="9720042" y="3760336"/>
            <a:ext cx="1425390" cy="794576"/>
          </a:xfrm>
          <a:prstGeom prst="rect">
            <a:avLst/>
          </a:prstGeom>
          <a:solidFill>
            <a:schemeClr val="bg1"/>
          </a:solidFill>
          <a:ln>
            <a:solidFill>
              <a:schemeClr val="accent3"/>
            </a:solidFill>
          </a:ln>
        </p:spPr>
        <p:txBody>
          <a:bodyPr wrap="none" rtlCol="0">
            <a:spAutoFit/>
          </a:bodyPr>
          <a:lstStyle/>
          <a:p>
            <a:pPr>
              <a:lnSpc>
                <a:spcPct val="120000"/>
              </a:lnSpc>
              <a:spcBef>
                <a:spcPts val="200"/>
              </a:spcBef>
              <a:spcAft>
                <a:spcPts val="200"/>
              </a:spcAft>
            </a:pPr>
            <a:r>
              <a:rPr lang="en-VN"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wait(sem)</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sells++</a:t>
            </a:r>
          </a:p>
        </p:txBody>
      </p:sp>
      <p:sp>
        <p:nvSpPr>
          <p:cNvPr id="13" name="TextBox 12">
            <a:extLst>
              <a:ext uri="{FF2B5EF4-FFF2-40B4-BE49-F238E27FC236}">
                <a16:creationId xmlns:a16="http://schemas.microsoft.com/office/drawing/2014/main" id="{3416E87E-CF48-3CA5-10AC-BDD761B15D5C}"/>
              </a:ext>
            </a:extLst>
          </p:cNvPr>
          <p:cNvSpPr txBox="1"/>
          <p:nvPr/>
        </p:nvSpPr>
        <p:spPr>
          <a:xfrm>
            <a:off x="6304971" y="3366126"/>
            <a:ext cx="1107996" cy="394210"/>
          </a:xfrm>
          <a:prstGeom prst="rect">
            <a:avLst/>
          </a:prstGeom>
          <a:gradFill>
            <a:gsLst>
              <a:gs pos="0">
                <a:srgbClr val="00C6FF"/>
              </a:gs>
              <a:gs pos="100000">
                <a:srgbClr val="0072FF"/>
              </a:gs>
            </a:gsLst>
            <a:lin ang="5400000" scaled="1"/>
          </a:gradFill>
          <a:ln>
            <a:solidFill>
              <a:schemeClr val="accent1"/>
            </a:solidFill>
          </a:ln>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Produce</a:t>
            </a:r>
          </a:p>
        </p:txBody>
      </p:sp>
      <p:sp>
        <p:nvSpPr>
          <p:cNvPr id="14" name="TextBox 13">
            <a:extLst>
              <a:ext uri="{FF2B5EF4-FFF2-40B4-BE49-F238E27FC236}">
                <a16:creationId xmlns:a16="http://schemas.microsoft.com/office/drawing/2014/main" id="{252D3568-1381-C832-FC2D-AA3362CDCA14}"/>
              </a:ext>
            </a:extLst>
          </p:cNvPr>
          <p:cNvSpPr txBox="1"/>
          <p:nvPr/>
        </p:nvSpPr>
        <p:spPr>
          <a:xfrm>
            <a:off x="9720042" y="3366126"/>
            <a:ext cx="1236236" cy="394210"/>
          </a:xfrm>
          <a:prstGeom prst="rect">
            <a:avLst/>
          </a:prstGeom>
          <a:gradFill>
            <a:gsLst>
              <a:gs pos="0">
                <a:schemeClr val="accent2"/>
              </a:gs>
              <a:gs pos="100000">
                <a:schemeClr val="accent3"/>
              </a:gs>
            </a:gsLst>
            <a:lin ang="5400000" scaled="1"/>
          </a:gradFill>
          <a:ln>
            <a:solidFill>
              <a:schemeClr val="accent3"/>
            </a:solidFill>
          </a:ln>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Consume</a:t>
            </a:r>
          </a:p>
        </p:txBody>
      </p:sp>
      <p:sp>
        <p:nvSpPr>
          <p:cNvPr id="15" name="Triangle 14">
            <a:extLst>
              <a:ext uri="{FF2B5EF4-FFF2-40B4-BE49-F238E27FC236}">
                <a16:creationId xmlns:a16="http://schemas.microsoft.com/office/drawing/2014/main" id="{D4860DB5-9074-6818-A13D-0E3A2114CF5C}"/>
              </a:ext>
            </a:extLst>
          </p:cNvPr>
          <p:cNvSpPr/>
          <p:nvPr/>
        </p:nvSpPr>
        <p:spPr>
          <a:xfrm rot="5400000">
            <a:off x="6088092" y="3925855"/>
            <a:ext cx="114660" cy="98845"/>
          </a:xfrm>
          <a:prstGeom prst="triangle">
            <a:avLst/>
          </a:prstGeom>
          <a:gradFill>
            <a:gsLst>
              <a:gs pos="0">
                <a:srgbClr val="00C6FF"/>
              </a:gs>
              <a:gs pos="100000">
                <a:srgbClr val="0072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6" name="Triangle 15">
            <a:extLst>
              <a:ext uri="{FF2B5EF4-FFF2-40B4-BE49-F238E27FC236}">
                <a16:creationId xmlns:a16="http://schemas.microsoft.com/office/drawing/2014/main" id="{524F14C4-47B6-E0FC-731D-851BDB5E9A93}"/>
              </a:ext>
            </a:extLst>
          </p:cNvPr>
          <p:cNvSpPr/>
          <p:nvPr/>
        </p:nvSpPr>
        <p:spPr>
          <a:xfrm rot="5400000">
            <a:off x="9500199" y="3925856"/>
            <a:ext cx="114660" cy="98845"/>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C3E61C46-2C13-CD5C-FA46-8B5DB889003E}"/>
              </a:ext>
            </a:extLst>
          </p:cNvPr>
          <p:cNvSpPr txBox="1"/>
          <p:nvPr/>
        </p:nvSpPr>
        <p:spPr>
          <a:xfrm>
            <a:off x="838200" y="2379879"/>
            <a:ext cx="3459601" cy="1075679"/>
          </a:xfrm>
          <a:prstGeom prst="rect">
            <a:avLst/>
          </a:prstGeom>
          <a:noFill/>
        </p:spPr>
        <p:txBody>
          <a:bodyPr wrap="squar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Đồng bộ tiến trình</a:t>
            </a:r>
            <a:br>
              <a:rPr lang="en-VN" dirty="0">
                <a:latin typeface="Arial" panose="020B0604020202020204" pitchFamily="34" charset="0"/>
                <a:cs typeface="Arial" panose="020B0604020202020204" pitchFamily="34" charset="0"/>
              </a:rPr>
            </a:br>
            <a:r>
              <a:rPr lang="en-VN"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Produce</a:t>
            </a:r>
            <a:r>
              <a:rPr lang="en-VN" dirty="0">
                <a:latin typeface="Arial" panose="020B0604020202020204" pitchFamily="34" charset="0"/>
                <a:cs typeface="Arial" panose="020B0604020202020204" pitchFamily="34" charset="0"/>
              </a:rPr>
              <a:t> và </a:t>
            </a:r>
            <a:r>
              <a:rPr lang="en-VN" b="1" dirty="0">
                <a:gradFill>
                  <a:gsLst>
                    <a:gs pos="0">
                      <a:schemeClr val="accent2"/>
                    </a:gs>
                    <a:gs pos="100000">
                      <a:schemeClr val="accent3"/>
                    </a:gs>
                  </a:gsLst>
                  <a:lin ang="2700000" scaled="1"/>
                </a:gradFill>
                <a:latin typeface="Courier New" panose="02070309020205020404" pitchFamily="49" charset="0"/>
                <a:cs typeface="Courier New" panose="02070309020205020404" pitchFamily="49" charset="0"/>
              </a:rPr>
              <a:t>Consume</a:t>
            </a:r>
            <a:r>
              <a:rPr lang="en-VN" dirty="0">
                <a:latin typeface="Arial" panose="020B0604020202020204" pitchFamily="34" charset="0"/>
                <a:cs typeface="Arial" panose="020B0604020202020204" pitchFamily="34" charset="0"/>
              </a:rPr>
              <a:t> sao cho</a:t>
            </a:r>
            <a:br>
              <a:rPr lang="en-VN" dirty="0">
                <a:latin typeface="Arial" panose="020B0604020202020204" pitchFamily="34" charset="0"/>
                <a:cs typeface="Arial" panose="020B0604020202020204" pitchFamily="34" charset="0"/>
              </a:rPr>
            </a:br>
            <a:r>
              <a:rPr lang="en-VN" b="1" dirty="0">
                <a:gradFill>
                  <a:gsLst>
                    <a:gs pos="0">
                      <a:schemeClr val="accent2"/>
                    </a:gs>
                    <a:gs pos="100000">
                      <a:schemeClr val="accent3"/>
                    </a:gs>
                  </a:gsLst>
                  <a:lin ang="2700000" scaled="1"/>
                </a:gradFill>
                <a:latin typeface="Courier New" panose="02070309020205020404" pitchFamily="49" charset="0"/>
                <a:cs typeface="Courier New" panose="02070309020205020404" pitchFamily="49" charset="0"/>
              </a:rPr>
              <a:t>sells</a:t>
            </a:r>
            <a:r>
              <a:rPr lang="en-VN" b="1" dirty="0">
                <a:latin typeface="Courier New" panose="02070309020205020404" pitchFamily="49" charset="0"/>
                <a:cs typeface="Courier New" panose="02070309020205020404" pitchFamily="49" charset="0"/>
              </a:rPr>
              <a:t> &lt;= </a:t>
            </a:r>
            <a:r>
              <a:rPr lang="en-VN"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products</a:t>
            </a:r>
          </a:p>
        </p:txBody>
      </p:sp>
      <p:sp>
        <p:nvSpPr>
          <p:cNvPr id="19" name="TextBox 18">
            <a:extLst>
              <a:ext uri="{FF2B5EF4-FFF2-40B4-BE49-F238E27FC236}">
                <a16:creationId xmlns:a16="http://schemas.microsoft.com/office/drawing/2014/main" id="{265DF169-444B-CAE2-124F-D5AB85B83222}"/>
              </a:ext>
            </a:extLst>
          </p:cNvPr>
          <p:cNvSpPr txBox="1"/>
          <p:nvPr/>
        </p:nvSpPr>
        <p:spPr>
          <a:xfrm>
            <a:off x="6307935" y="2011644"/>
            <a:ext cx="1563248" cy="410882"/>
          </a:xfrm>
          <a:prstGeom prst="rect">
            <a:avLst/>
          </a:prstGeom>
          <a:solidFill>
            <a:schemeClr val="bg1"/>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products++</a:t>
            </a:r>
          </a:p>
        </p:txBody>
      </p:sp>
      <p:sp>
        <p:nvSpPr>
          <p:cNvPr id="20" name="TextBox 19">
            <a:extLst>
              <a:ext uri="{FF2B5EF4-FFF2-40B4-BE49-F238E27FC236}">
                <a16:creationId xmlns:a16="http://schemas.microsoft.com/office/drawing/2014/main" id="{158A9683-2F83-32A2-99B6-DE15A55F576C}"/>
              </a:ext>
            </a:extLst>
          </p:cNvPr>
          <p:cNvSpPr txBox="1"/>
          <p:nvPr/>
        </p:nvSpPr>
        <p:spPr>
          <a:xfrm>
            <a:off x="9720042" y="2011644"/>
            <a:ext cx="1149674" cy="410882"/>
          </a:xfrm>
          <a:prstGeom prst="rect">
            <a:avLst/>
          </a:prstGeom>
          <a:solidFill>
            <a:schemeClr val="bg1"/>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sells++</a:t>
            </a:r>
          </a:p>
        </p:txBody>
      </p:sp>
      <p:sp>
        <p:nvSpPr>
          <p:cNvPr id="21" name="TextBox 20">
            <a:extLst>
              <a:ext uri="{FF2B5EF4-FFF2-40B4-BE49-F238E27FC236}">
                <a16:creationId xmlns:a16="http://schemas.microsoft.com/office/drawing/2014/main" id="{39A765C8-AA58-1543-0A2A-1582C8477611}"/>
              </a:ext>
            </a:extLst>
          </p:cNvPr>
          <p:cNvSpPr txBox="1"/>
          <p:nvPr/>
        </p:nvSpPr>
        <p:spPr>
          <a:xfrm>
            <a:off x="6304971" y="1617434"/>
            <a:ext cx="1107996" cy="394210"/>
          </a:xfrm>
          <a:prstGeom prst="rect">
            <a:avLst/>
          </a:prstGeom>
          <a:solidFill>
            <a:schemeClr val="bg1">
              <a:lumMod val="75000"/>
            </a:schemeClr>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Produce</a:t>
            </a:r>
          </a:p>
        </p:txBody>
      </p:sp>
      <p:sp>
        <p:nvSpPr>
          <p:cNvPr id="22" name="TextBox 21">
            <a:extLst>
              <a:ext uri="{FF2B5EF4-FFF2-40B4-BE49-F238E27FC236}">
                <a16:creationId xmlns:a16="http://schemas.microsoft.com/office/drawing/2014/main" id="{B8B9FD77-640A-C00A-1708-F061D5303657}"/>
              </a:ext>
            </a:extLst>
          </p:cNvPr>
          <p:cNvSpPr txBox="1"/>
          <p:nvPr/>
        </p:nvSpPr>
        <p:spPr>
          <a:xfrm>
            <a:off x="9720042" y="1617434"/>
            <a:ext cx="1236236" cy="394210"/>
          </a:xfrm>
          <a:prstGeom prst="rect">
            <a:avLst/>
          </a:prstGeom>
          <a:solidFill>
            <a:schemeClr val="bg1">
              <a:lumMod val="75000"/>
            </a:schemeClr>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Consume</a:t>
            </a:r>
          </a:p>
        </p:txBody>
      </p:sp>
      <p:sp>
        <p:nvSpPr>
          <p:cNvPr id="23" name="Triangle 22">
            <a:extLst>
              <a:ext uri="{FF2B5EF4-FFF2-40B4-BE49-F238E27FC236}">
                <a16:creationId xmlns:a16="http://schemas.microsoft.com/office/drawing/2014/main" id="{4225D445-C79F-5155-E557-E429A8039C86}"/>
              </a:ext>
            </a:extLst>
          </p:cNvPr>
          <p:cNvSpPr/>
          <p:nvPr/>
        </p:nvSpPr>
        <p:spPr>
          <a:xfrm rot="5400000">
            <a:off x="6088092" y="2177163"/>
            <a:ext cx="114660" cy="988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Triangle 23">
            <a:extLst>
              <a:ext uri="{FF2B5EF4-FFF2-40B4-BE49-F238E27FC236}">
                <a16:creationId xmlns:a16="http://schemas.microsoft.com/office/drawing/2014/main" id="{BB944E82-86EE-B81E-F9EA-91FFD09ECE9F}"/>
              </a:ext>
            </a:extLst>
          </p:cNvPr>
          <p:cNvSpPr/>
          <p:nvPr/>
        </p:nvSpPr>
        <p:spPr>
          <a:xfrm rot="5400000">
            <a:off x="9500199" y="2177164"/>
            <a:ext cx="114660" cy="988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3AF14DE8-0F12-C6E5-50E9-2E1EB7CD0E4E}"/>
              </a:ext>
            </a:extLst>
          </p:cNvPr>
          <p:cNvSpPr txBox="1"/>
          <p:nvPr/>
        </p:nvSpPr>
        <p:spPr>
          <a:xfrm>
            <a:off x="6194845" y="2697283"/>
            <a:ext cx="2114681" cy="410882"/>
          </a:xfrm>
          <a:prstGeom prst="rect">
            <a:avLst/>
          </a:prstGeom>
          <a:noFill/>
        </p:spPr>
        <p:txBody>
          <a:bodyPr wrap="none" rtlCol="0">
            <a:spAutoFit/>
          </a:bodyPr>
          <a:lstStyle/>
          <a:p>
            <a:pPr algn="just">
              <a:lnSpc>
                <a:spcPct val="120000"/>
              </a:lnSpc>
              <a:spcBef>
                <a:spcPts val="200"/>
              </a:spcBef>
              <a:spcAft>
                <a:spcPts val="200"/>
              </a:spcAft>
            </a:pPr>
            <a:r>
              <a:rPr lang="en-VN" b="1" dirty="0">
                <a:gradFill flip="none" rotWithShape="1">
                  <a:gsLst>
                    <a:gs pos="0">
                      <a:srgbClr val="00C6FF"/>
                    </a:gs>
                    <a:gs pos="100000">
                      <a:srgbClr val="0072FF"/>
                    </a:gs>
                  </a:gsLst>
                  <a:lin ang="2700000" scaled="1"/>
                  <a:tileRect/>
                </a:gradFill>
                <a:latin typeface="Courier New" panose="02070309020205020404" pitchFamily="49" charset="0"/>
                <a:cs typeface="Courier New" panose="02070309020205020404" pitchFamily="49" charset="0"/>
              </a:rPr>
              <a:t>semaphore sem;</a:t>
            </a:r>
          </a:p>
        </p:txBody>
      </p:sp>
      <p:sp>
        <p:nvSpPr>
          <p:cNvPr id="25" name="TextBox 24">
            <a:extLst>
              <a:ext uri="{FF2B5EF4-FFF2-40B4-BE49-F238E27FC236}">
                <a16:creationId xmlns:a16="http://schemas.microsoft.com/office/drawing/2014/main" id="{1FDF7273-386C-E074-F32D-34A3FA07A40A}"/>
              </a:ext>
            </a:extLst>
          </p:cNvPr>
          <p:cNvSpPr txBox="1"/>
          <p:nvPr/>
        </p:nvSpPr>
        <p:spPr>
          <a:xfrm>
            <a:off x="6194845" y="4684760"/>
            <a:ext cx="3355406" cy="794576"/>
          </a:xfrm>
          <a:prstGeom prst="rect">
            <a:avLst/>
          </a:prstGeom>
          <a:noFill/>
        </p:spPr>
        <p:txBody>
          <a:bodyPr wrap="none" rtlCol="0">
            <a:spAutoFit/>
          </a:bodyPr>
          <a:lstStyle/>
          <a:p>
            <a:pPr>
              <a:lnSpc>
                <a:spcPct val="120000"/>
              </a:lnSpc>
              <a:spcBef>
                <a:spcPts val="200"/>
              </a:spcBef>
              <a:spcAft>
                <a:spcPts val="200"/>
              </a:spcAft>
            </a:pPr>
            <a:r>
              <a:rPr lang="en-VN" b="1" dirty="0">
                <a:latin typeface="Courier New" panose="02070309020205020404" pitchFamily="49" charset="0"/>
                <a:cs typeface="Courier New" panose="02070309020205020404" pitchFamily="49" charset="0"/>
              </a:rPr>
              <a:t>products = 0, sells = 0</a:t>
            </a:r>
          </a:p>
          <a:p>
            <a:pPr>
              <a:lnSpc>
                <a:spcPct val="120000"/>
              </a:lnSpc>
              <a:spcBef>
                <a:spcPts val="200"/>
              </a:spcBef>
              <a:spcAft>
                <a:spcPts val="200"/>
              </a:spcAft>
            </a:pPr>
            <a:r>
              <a:rPr lang="en-VN" b="1" dirty="0">
                <a:gradFill flip="none" rotWithShape="1">
                  <a:gsLst>
                    <a:gs pos="0">
                      <a:srgbClr val="00C6FF"/>
                    </a:gs>
                    <a:gs pos="100000">
                      <a:srgbClr val="0072FF"/>
                    </a:gs>
                  </a:gsLst>
                  <a:lin ang="2700000" scaled="1"/>
                  <a:tileRect/>
                </a:gradFill>
                <a:latin typeface="Courier New" panose="02070309020205020404" pitchFamily="49" charset="0"/>
                <a:cs typeface="Courier New" panose="02070309020205020404" pitchFamily="49" charset="0"/>
              </a:rPr>
              <a:t>sem = 0</a:t>
            </a:r>
          </a:p>
        </p:txBody>
      </p:sp>
    </p:spTree>
    <p:extLst>
      <p:ext uri="{BB962C8B-B14F-4D97-AF65-F5344CB8AC3E}">
        <p14:creationId xmlns:p14="http://schemas.microsoft.com/office/powerpoint/2010/main" val="74694464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xEl>
                                              <p:pRg st="1" end="1"/>
                                            </p:txEl>
                                          </p:spTgt>
                                        </p:tgtEl>
                                        <p:attrNameLst>
                                          <p:attrName>style.visibility</p:attrName>
                                        </p:attrNameLst>
                                      </p:cBhvr>
                                      <p:to>
                                        <p:strVal val="visible"/>
                                      </p:to>
                                    </p:set>
                                    <p:animEffect transition="in" filter="fade">
                                      <p:cBhvr>
                                        <p:cTn id="19" dur="500"/>
                                        <p:tgtEl>
                                          <p:spTgt spid="12">
                                            <p:txEl>
                                              <p:pRg st="1" end="1"/>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
                                            <p:txEl>
                                              <p:pRg st="2" end="2"/>
                                            </p:txEl>
                                          </p:spTgt>
                                        </p:tgtEl>
                                        <p:attrNameLst>
                                          <p:attrName>style.visibility</p:attrName>
                                        </p:attrNameLst>
                                      </p:cBhvr>
                                      <p:to>
                                        <p:strVal val="visible"/>
                                      </p:to>
                                    </p:set>
                                    <p:animEffect transition="in" filter="fade">
                                      <p:cBhvr>
                                        <p:cTn id="27" dur="500"/>
                                        <p:tgtEl>
                                          <p:spTgt spid="10">
                                            <p:txEl>
                                              <p:pRg st="2" end="2"/>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0">
                                            <p:txEl>
                                              <p:pRg st="3" end="3"/>
                                            </p:txEl>
                                          </p:spTgt>
                                        </p:tgtEl>
                                        <p:attrNameLst>
                                          <p:attrName>style.visibility</p:attrName>
                                        </p:attrNameLst>
                                      </p:cBhvr>
                                      <p:to>
                                        <p:strVal val="visible"/>
                                      </p:to>
                                    </p:set>
                                    <p:animEffect transition="in" filter="fade">
                                      <p:cBhvr>
                                        <p:cTn id="30" dur="500"/>
                                        <p:tgtEl>
                                          <p:spTgt spid="10">
                                            <p:txEl>
                                              <p:pRg st="3" end="3"/>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9">
                                            <p:txEl>
                                              <p:pRg st="0" end="0"/>
                                            </p:txEl>
                                          </p:spTgt>
                                        </p:tgtEl>
                                        <p:attrNameLst>
                                          <p:attrName>style.visibility</p:attrName>
                                        </p:attrNameLst>
                                      </p:cBhvr>
                                      <p:to>
                                        <p:strVal val="visible"/>
                                      </p:to>
                                    </p:set>
                                    <p:animEffect transition="in" filter="fade">
                                      <p:cBhvr>
                                        <p:cTn id="33" dur="500"/>
                                        <p:tgtEl>
                                          <p:spTgt spid="9">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
                                            <p:txEl>
                                              <p:pRg st="4" end="4"/>
                                            </p:txEl>
                                          </p:spTgt>
                                        </p:tgtEl>
                                        <p:attrNameLst>
                                          <p:attrName>style.visibility</p:attrName>
                                        </p:attrNameLst>
                                      </p:cBhvr>
                                      <p:to>
                                        <p:strVal val="visible"/>
                                      </p:to>
                                    </p:set>
                                    <p:animEffect transition="in" filter="fade">
                                      <p:cBhvr>
                                        <p:cTn id="38" dur="500"/>
                                        <p:tgtEl>
                                          <p:spTgt spid="10">
                                            <p:txEl>
                                              <p:pRg st="4" end="4"/>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2">
                                            <p:txEl>
                                              <p:pRg st="0" end="0"/>
                                            </p:txEl>
                                          </p:spTgt>
                                        </p:tgtEl>
                                        <p:attrNameLst>
                                          <p:attrName>style.visibility</p:attrName>
                                        </p:attrNameLst>
                                      </p:cBhvr>
                                      <p:to>
                                        <p:strVal val="visible"/>
                                      </p:to>
                                    </p:set>
                                    <p:animEffect transition="in" filter="fade">
                                      <p:cBhvr>
                                        <p:cTn id="41" dur="500"/>
                                        <p:tgtEl>
                                          <p:spTgt spid="12">
                                            <p:txEl>
                                              <p:pRg st="0" end="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500"/>
                                        <p:tgtEl>
                                          <p:spTgt spid="1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0">
                                            <p:txEl>
                                              <p:pRg st="5" end="5"/>
                                            </p:txEl>
                                          </p:spTgt>
                                        </p:tgtEl>
                                        <p:attrNameLst>
                                          <p:attrName>style.visibility</p:attrName>
                                        </p:attrNameLst>
                                      </p:cBhvr>
                                      <p:to>
                                        <p:strVal val="visible"/>
                                      </p:to>
                                    </p:set>
                                    <p:animEffect transition="in" filter="fade">
                                      <p:cBhvr>
                                        <p:cTn id="55" dur="500"/>
                                        <p:tgtEl>
                                          <p:spTgt spid="10">
                                            <p:txEl>
                                              <p:pRg st="5" end="5"/>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25">
                                            <p:txEl>
                                              <p:pRg st="0" end="0"/>
                                            </p:txEl>
                                          </p:spTgt>
                                        </p:tgtEl>
                                        <p:attrNameLst>
                                          <p:attrName>style.visibility</p:attrName>
                                        </p:attrNameLst>
                                      </p:cBhvr>
                                      <p:to>
                                        <p:strVal val="visible"/>
                                      </p:to>
                                    </p:set>
                                    <p:animEffect transition="in" filter="fade">
                                      <p:cBhvr>
                                        <p:cTn id="58" dur="500"/>
                                        <p:tgtEl>
                                          <p:spTgt spid="25">
                                            <p:txEl>
                                              <p:pRg st="0" end="0"/>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25">
                                            <p:txEl>
                                              <p:pRg st="1" end="1"/>
                                            </p:txEl>
                                          </p:spTgt>
                                        </p:tgtEl>
                                        <p:attrNameLst>
                                          <p:attrName>style.visibility</p:attrName>
                                        </p:attrNameLst>
                                      </p:cBhvr>
                                      <p:to>
                                        <p:strVal val="visible"/>
                                      </p:to>
                                    </p:set>
                                    <p:animEffect transition="in" filter="fade">
                                      <p:cBhvr>
                                        <p:cTn id="61" dur="500"/>
                                        <p:tgtEl>
                                          <p:spTgt spid="2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5092A3-C70B-B43D-9C4C-D4DF060E1E1C}"/>
              </a:ext>
            </a:extLst>
          </p:cNvPr>
          <p:cNvSpPr>
            <a:spLocks noGrp="1"/>
          </p:cNvSpPr>
          <p:nvPr>
            <p:ph type="sldNum" sz="quarter" idx="12"/>
          </p:nvPr>
        </p:nvSpPr>
        <p:spPr/>
        <p:txBody>
          <a:bodyPr/>
          <a:lstStyle/>
          <a:p>
            <a:fld id="{D8B0B3AC-44A8-D142-AAF6-9A453466E1A4}" type="slidenum">
              <a:rPr lang="en-VN" smtClean="0"/>
              <a:pPr/>
              <a:t>36</a:t>
            </a:fld>
            <a:endParaRPr lang="en-VN" dirty="0"/>
          </a:p>
        </p:txBody>
      </p:sp>
      <p:sp>
        <p:nvSpPr>
          <p:cNvPr id="3" name="Text Placeholder 2">
            <a:extLst>
              <a:ext uri="{FF2B5EF4-FFF2-40B4-BE49-F238E27FC236}">
                <a16:creationId xmlns:a16="http://schemas.microsoft.com/office/drawing/2014/main" id="{D4D57683-E08E-4BD7-4D23-7E5D6067A7E9}"/>
              </a:ext>
            </a:extLst>
          </p:cNvPr>
          <p:cNvSpPr>
            <a:spLocks noGrp="1"/>
          </p:cNvSpPr>
          <p:nvPr>
            <p:ph type="body" sz="quarter" idx="13"/>
          </p:nvPr>
        </p:nvSpPr>
        <p:spPr/>
        <p:txBody>
          <a:bodyPr/>
          <a:lstStyle/>
          <a:p>
            <a:r>
              <a:rPr lang="en-VN" dirty="0"/>
              <a:t>SEMAPHORE</a:t>
            </a:r>
          </a:p>
        </p:txBody>
      </p:sp>
      <p:sp>
        <p:nvSpPr>
          <p:cNvPr id="4" name="Text Placeholder 3">
            <a:extLst>
              <a:ext uri="{FF2B5EF4-FFF2-40B4-BE49-F238E27FC236}">
                <a16:creationId xmlns:a16="http://schemas.microsoft.com/office/drawing/2014/main" id="{29AF972F-4947-DC39-B027-46AA27E437A8}"/>
              </a:ext>
            </a:extLst>
          </p:cNvPr>
          <p:cNvSpPr>
            <a:spLocks noGrp="1"/>
          </p:cNvSpPr>
          <p:nvPr>
            <p:ph type="body" sz="quarter" idx="14"/>
          </p:nvPr>
        </p:nvSpPr>
        <p:spPr/>
        <p:txBody>
          <a:bodyPr/>
          <a:lstStyle/>
          <a:p>
            <a:r>
              <a:rPr lang="en-VN" dirty="0"/>
              <a:t>5.7.5. Một số nhận xét về semaphore</a:t>
            </a:r>
          </a:p>
        </p:txBody>
      </p:sp>
      <p:sp>
        <p:nvSpPr>
          <p:cNvPr id="5" name="Text Placeholder 4">
            <a:extLst>
              <a:ext uri="{FF2B5EF4-FFF2-40B4-BE49-F238E27FC236}">
                <a16:creationId xmlns:a16="http://schemas.microsoft.com/office/drawing/2014/main" id="{8DE7914B-6842-4596-C14A-76B50C9287FB}"/>
              </a:ext>
            </a:extLst>
          </p:cNvPr>
          <p:cNvSpPr>
            <a:spLocks noGrp="1"/>
          </p:cNvSpPr>
          <p:nvPr>
            <p:ph type="body" sz="quarter" idx="15"/>
          </p:nvPr>
        </p:nvSpPr>
        <p:spPr>
          <a:xfrm>
            <a:off x="1470930" y="3924167"/>
            <a:ext cx="7147030" cy="1094505"/>
          </a:xfrm>
        </p:spPr>
        <p:txBody>
          <a:bodyPr>
            <a:normAutofit/>
          </a:bodyPr>
          <a:lstStyle/>
          <a:p>
            <a:pPr algn="just"/>
            <a:r>
              <a:rPr lang="en-VN" dirty="0"/>
              <a:t>Semaphore là một công cụ đắc lực giúp cho việc đồng bộ các tiến trình/tiểu trình trở nên dễ dàng hơn rất nhiều. Khi đã nắm rõ được cách hoạt động và ứng dụng của semaphore, chúng ta có thể rút ra được một vài nhận xét.</a:t>
            </a:r>
          </a:p>
        </p:txBody>
      </p:sp>
      <p:sp>
        <p:nvSpPr>
          <p:cNvPr id="6" name="Text Placeholder 5">
            <a:extLst>
              <a:ext uri="{FF2B5EF4-FFF2-40B4-BE49-F238E27FC236}">
                <a16:creationId xmlns:a16="http://schemas.microsoft.com/office/drawing/2014/main" id="{858A13C0-179C-6985-3214-21590BDB95C0}"/>
              </a:ext>
            </a:extLst>
          </p:cNvPr>
          <p:cNvSpPr>
            <a:spLocks noGrp="1"/>
          </p:cNvSpPr>
          <p:nvPr>
            <p:ph type="body" sz="quarter" idx="16"/>
          </p:nvPr>
        </p:nvSpPr>
        <p:spPr/>
        <p:txBody>
          <a:bodyPr>
            <a:normAutofit lnSpcReduction="10000"/>
          </a:bodyPr>
          <a:lstStyle/>
          <a:p>
            <a:r>
              <a:rPr lang="en-VN" dirty="0"/>
              <a:t>07.</a:t>
            </a:r>
          </a:p>
        </p:txBody>
      </p:sp>
      <p:sp>
        <p:nvSpPr>
          <p:cNvPr id="8" name="Footer Placeholder 7">
            <a:extLst>
              <a:ext uri="{FF2B5EF4-FFF2-40B4-BE49-F238E27FC236}">
                <a16:creationId xmlns:a16="http://schemas.microsoft.com/office/drawing/2014/main" id="{074D3E6A-6258-4465-D91F-9F476D91A6BE}"/>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415084120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857E8-DA79-8F74-85CA-B939A959BD58}"/>
              </a:ext>
            </a:extLst>
          </p:cNvPr>
          <p:cNvSpPr>
            <a:spLocks noGrp="1"/>
          </p:cNvSpPr>
          <p:nvPr>
            <p:ph type="title"/>
          </p:nvPr>
        </p:nvSpPr>
        <p:spPr/>
        <p:txBody>
          <a:bodyPr/>
          <a:lstStyle/>
          <a:p>
            <a:r>
              <a:rPr lang="en-VN" dirty="0"/>
              <a:t>5.7.5. Một số nhận xét về semaphore</a:t>
            </a:r>
          </a:p>
        </p:txBody>
      </p:sp>
      <p:sp>
        <p:nvSpPr>
          <p:cNvPr id="3" name="Content Placeholder 2">
            <a:extLst>
              <a:ext uri="{FF2B5EF4-FFF2-40B4-BE49-F238E27FC236}">
                <a16:creationId xmlns:a16="http://schemas.microsoft.com/office/drawing/2014/main" id="{767A28C0-8417-2DC1-6AA7-40A069F88E3A}"/>
              </a:ext>
            </a:extLst>
          </p:cNvPr>
          <p:cNvSpPr>
            <a:spLocks noGrp="1"/>
          </p:cNvSpPr>
          <p:nvPr>
            <p:ph idx="1"/>
          </p:nvPr>
        </p:nvSpPr>
        <p:spPr>
          <a:xfrm>
            <a:off x="838200" y="1788160"/>
            <a:ext cx="10515600" cy="1311879"/>
          </a:xfrm>
        </p:spPr>
        <p:txBody>
          <a:bodyPr>
            <a:normAutofit/>
          </a:bodyPr>
          <a:lstStyle/>
          <a:p>
            <a:pPr marL="0" indent="0" rtl="0" fontAlgn="base">
              <a:spcBef>
                <a:spcPts val="0"/>
              </a:spcBef>
              <a:spcAft>
                <a:spcPts val="0"/>
              </a:spcAft>
              <a:buNone/>
            </a:pPr>
            <a:r>
              <a:rPr lang="vi-VN" sz="2000" b="0" i="0" u="none" strike="noStrike" dirty="0">
                <a:solidFill>
                  <a:srgbClr val="000000"/>
                </a:solidFill>
                <a:effectLst/>
              </a:rPr>
              <a:t>Xét semaphore S:</a:t>
            </a:r>
          </a:p>
          <a:p>
            <a:pPr rtl="0" fontAlgn="base">
              <a:spcBef>
                <a:spcPts val="0"/>
              </a:spcBef>
              <a:spcAft>
                <a:spcPts val="0"/>
              </a:spcAft>
              <a:buFont typeface="Arial" panose="020B0604020202020204" pitchFamily="34" charset="0"/>
              <a:buChar char="•"/>
            </a:pPr>
            <a:r>
              <a:rPr lang="vi-VN" sz="2000" b="0" i="0" u="none" strike="noStrike" dirty="0">
                <a:solidFill>
                  <a:srgbClr val="000000"/>
                </a:solidFill>
                <a:effectLst/>
              </a:rPr>
              <a:t>Khi </a:t>
            </a:r>
            <a:r>
              <a:rPr lang="vi-VN" sz="2000" b="1" i="0" u="none" strike="noStrike" dirty="0">
                <a:gradFill>
                  <a:gsLst>
                    <a:gs pos="0">
                      <a:schemeClr val="accent2"/>
                    </a:gs>
                    <a:gs pos="100000">
                      <a:schemeClr val="accent3"/>
                    </a:gs>
                  </a:gsLst>
                  <a:lin ang="5400000" scaled="1"/>
                </a:gradFill>
                <a:effectLst/>
                <a:latin typeface="Courier New" panose="02070309020205020404" pitchFamily="49" charset="0"/>
                <a:cs typeface="Courier New" panose="02070309020205020404" pitchFamily="49" charset="0"/>
              </a:rPr>
              <a:t>S-&gt;value ≥ 0</a:t>
            </a:r>
            <a:r>
              <a:rPr lang="vi-VN" sz="2000" b="0" i="0" u="none" strike="noStrike" dirty="0">
                <a:solidFill>
                  <a:srgbClr val="000000"/>
                </a:solidFill>
                <a:effectLst/>
              </a:rPr>
              <a:t>:  số lần mà các tiến trình/tiểu trình có thể thực thi </a:t>
            </a:r>
            <a:r>
              <a:rPr lang="vi-VN" sz="2000" b="0" i="0" u="none" strike="noStrike" dirty="0">
                <a:solidFill>
                  <a:srgbClr val="000000"/>
                </a:solidFill>
                <a:effectLst/>
                <a:latin typeface="Courier New" panose="02070309020205020404" pitchFamily="49" charset="0"/>
                <a:cs typeface="Courier New" panose="02070309020205020404" pitchFamily="49" charset="0"/>
              </a:rPr>
              <a:t>wait(S)</a:t>
            </a:r>
            <a:r>
              <a:rPr lang="vi-VN" sz="2000" b="0" i="0" u="none" strike="noStrike" dirty="0">
                <a:solidFill>
                  <a:srgbClr val="000000"/>
                </a:solidFill>
                <a:effectLst/>
              </a:rPr>
              <a:t> mà không bị blocked là </a:t>
            </a:r>
            <a:r>
              <a:rPr lang="vi-VN" sz="2000" b="0" i="0" u="none" strike="noStrike" dirty="0">
                <a:solidFill>
                  <a:srgbClr val="000000"/>
                </a:solidFill>
                <a:effectLst/>
                <a:latin typeface="Courier New" panose="02070309020205020404" pitchFamily="49" charset="0"/>
                <a:cs typeface="Courier New" panose="02070309020205020404" pitchFamily="49" charset="0"/>
              </a:rPr>
              <a:t>S-&gt;value</a:t>
            </a:r>
            <a:endParaRPr lang="vi-VN" sz="2000" b="0" i="0" u="none" strike="noStrike" dirty="0">
              <a:solidFill>
                <a:srgbClr val="003399"/>
              </a:solidFill>
              <a:effectLst/>
              <a:latin typeface="Courier New" panose="02070309020205020404" pitchFamily="49" charset="0"/>
              <a:cs typeface="Courier New" panose="02070309020205020404" pitchFamily="49" charset="0"/>
            </a:endParaRPr>
          </a:p>
        </p:txBody>
      </p:sp>
      <p:sp>
        <p:nvSpPr>
          <p:cNvPr id="4" name="Footer Placeholder 3">
            <a:extLst>
              <a:ext uri="{FF2B5EF4-FFF2-40B4-BE49-F238E27FC236}">
                <a16:creationId xmlns:a16="http://schemas.microsoft.com/office/drawing/2014/main" id="{46416394-7E95-2F74-ABD3-AD0E32C5E64A}"/>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1D5AE332-392A-CE6D-076C-3011BE2EEDC3}"/>
              </a:ext>
            </a:extLst>
          </p:cNvPr>
          <p:cNvSpPr>
            <a:spLocks noGrp="1"/>
          </p:cNvSpPr>
          <p:nvPr>
            <p:ph type="sldNum" sz="quarter" idx="12"/>
          </p:nvPr>
        </p:nvSpPr>
        <p:spPr/>
        <p:txBody>
          <a:bodyPr/>
          <a:lstStyle/>
          <a:p>
            <a:fld id="{D8B0B3AC-44A8-D142-AAF6-9A453466E1A4}" type="slidenum">
              <a:rPr lang="en-VN" smtClean="0"/>
              <a:pPr/>
              <a:t>37</a:t>
            </a:fld>
            <a:endParaRPr lang="en-VN" dirty="0"/>
          </a:p>
        </p:txBody>
      </p:sp>
      <p:graphicFrame>
        <p:nvGraphicFramePr>
          <p:cNvPr id="7" name="Table 5">
            <a:extLst>
              <a:ext uri="{FF2B5EF4-FFF2-40B4-BE49-F238E27FC236}">
                <a16:creationId xmlns:a16="http://schemas.microsoft.com/office/drawing/2014/main" id="{BD1D631D-3C67-BBFB-5640-5AF9C3D200FB}"/>
              </a:ext>
            </a:extLst>
          </p:cNvPr>
          <p:cNvGraphicFramePr>
            <a:graphicFrameLocks noGrp="1"/>
          </p:cNvGraphicFramePr>
          <p:nvPr>
            <p:extLst>
              <p:ext uri="{D42A27DB-BD31-4B8C-83A1-F6EECF244321}">
                <p14:modId xmlns:p14="http://schemas.microsoft.com/office/powerpoint/2010/main" val="164997755"/>
              </p:ext>
            </p:extLst>
          </p:nvPr>
        </p:nvGraphicFramePr>
        <p:xfrm>
          <a:off x="1121792" y="3570032"/>
          <a:ext cx="5578850" cy="370840"/>
        </p:xfrm>
        <a:graphic>
          <a:graphicData uri="http://schemas.openxmlformats.org/drawingml/2006/table">
            <a:tbl>
              <a:tblPr firstRow="1" bandRow="1">
                <a:tableStyleId>{5C22544A-7EE6-4342-B048-85BDC9FD1C3A}</a:tableStyleId>
              </a:tblPr>
              <a:tblGrid>
                <a:gridCol w="1115770">
                  <a:extLst>
                    <a:ext uri="{9D8B030D-6E8A-4147-A177-3AD203B41FA5}">
                      <a16:colId xmlns:a16="http://schemas.microsoft.com/office/drawing/2014/main" val="3209914075"/>
                    </a:ext>
                  </a:extLst>
                </a:gridCol>
                <a:gridCol w="1115770">
                  <a:extLst>
                    <a:ext uri="{9D8B030D-6E8A-4147-A177-3AD203B41FA5}">
                      <a16:colId xmlns:a16="http://schemas.microsoft.com/office/drawing/2014/main" val="1726112799"/>
                    </a:ext>
                  </a:extLst>
                </a:gridCol>
                <a:gridCol w="1115770">
                  <a:extLst>
                    <a:ext uri="{9D8B030D-6E8A-4147-A177-3AD203B41FA5}">
                      <a16:colId xmlns:a16="http://schemas.microsoft.com/office/drawing/2014/main" val="3356220994"/>
                    </a:ext>
                  </a:extLst>
                </a:gridCol>
                <a:gridCol w="1115770">
                  <a:extLst>
                    <a:ext uri="{9D8B030D-6E8A-4147-A177-3AD203B41FA5}">
                      <a16:colId xmlns:a16="http://schemas.microsoft.com/office/drawing/2014/main" val="3530140013"/>
                    </a:ext>
                  </a:extLst>
                </a:gridCol>
                <a:gridCol w="1115770">
                  <a:extLst>
                    <a:ext uri="{9D8B030D-6E8A-4147-A177-3AD203B41FA5}">
                      <a16:colId xmlns:a16="http://schemas.microsoft.com/office/drawing/2014/main" val="1497021197"/>
                    </a:ext>
                  </a:extLst>
                </a:gridCol>
              </a:tblGrid>
              <a:tr h="370840">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endParaRPr lang="en-VN"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842604134"/>
                  </a:ext>
                </a:extLst>
              </a:tr>
            </a:tbl>
          </a:graphicData>
        </a:graphic>
      </p:graphicFrame>
      <p:sp>
        <p:nvSpPr>
          <p:cNvPr id="8" name="TextBox 7">
            <a:extLst>
              <a:ext uri="{FF2B5EF4-FFF2-40B4-BE49-F238E27FC236}">
                <a16:creationId xmlns:a16="http://schemas.microsoft.com/office/drawing/2014/main" id="{8BAF676A-DDF0-1D06-CD94-1EE8CD90BC04}"/>
              </a:ext>
            </a:extLst>
          </p:cNvPr>
          <p:cNvSpPr txBox="1"/>
          <p:nvPr/>
        </p:nvSpPr>
        <p:spPr>
          <a:xfrm>
            <a:off x="1039107" y="3940872"/>
            <a:ext cx="1688283" cy="340093"/>
          </a:xfrm>
          <a:prstGeom prst="rect">
            <a:avLst/>
          </a:prstGeom>
          <a:noFill/>
        </p:spPr>
        <p:txBody>
          <a:bodyPr wrap="none" rtlCol="0">
            <a:spAutoFit/>
          </a:bodyPr>
          <a:lstStyle/>
          <a:p>
            <a:pPr>
              <a:lnSpc>
                <a:spcPct val="120000"/>
              </a:lnSpc>
              <a:spcBef>
                <a:spcPts val="200"/>
              </a:spcBef>
              <a:spcAft>
                <a:spcPts val="200"/>
              </a:spcAft>
            </a:pPr>
            <a:r>
              <a:rPr lang="en-VN" sz="1400" dirty="0">
                <a:latin typeface="Courier New" panose="02070309020205020404" pitchFamily="49" charset="0"/>
                <a:cs typeface="Courier New" panose="02070309020205020404" pitchFamily="49" charset="0"/>
              </a:rPr>
              <a:t>S waiting list</a:t>
            </a:r>
          </a:p>
        </p:txBody>
      </p:sp>
      <p:sp>
        <p:nvSpPr>
          <p:cNvPr id="9" name="TextBox 8">
            <a:extLst>
              <a:ext uri="{FF2B5EF4-FFF2-40B4-BE49-F238E27FC236}">
                <a16:creationId xmlns:a16="http://schemas.microsoft.com/office/drawing/2014/main" id="{87FDA40C-1B0C-494D-CF83-C1F546F4A548}"/>
              </a:ext>
            </a:extLst>
          </p:cNvPr>
          <p:cNvSpPr txBox="1"/>
          <p:nvPr/>
        </p:nvSpPr>
        <p:spPr>
          <a:xfrm>
            <a:off x="1039107" y="3164232"/>
            <a:ext cx="7411003" cy="394147"/>
          </a:xfrm>
          <a:prstGeom prst="rect">
            <a:avLst/>
          </a:prstGeom>
          <a:noFill/>
        </p:spPr>
        <p:txBody>
          <a:bodyPr wrap="non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S = 5 </a:t>
            </a:r>
            <a:r>
              <a:rPr lang="en-VN" i="1" dirty="0">
                <a:solidFill>
                  <a:schemeClr val="bg1">
                    <a:lumMod val="75000"/>
                  </a:schemeClr>
                </a:solidFill>
                <a:latin typeface="Arial" panose="020B0604020202020204" pitchFamily="34" charset="0"/>
                <a:cs typeface="Arial" panose="020B0604020202020204" pitchFamily="34" charset="0"/>
              </a:rPr>
              <a:t>// Các tiến trình có thể thực thi wait(S) 5 lần mà không bị blocked</a:t>
            </a:r>
          </a:p>
        </p:txBody>
      </p:sp>
      <p:graphicFrame>
        <p:nvGraphicFramePr>
          <p:cNvPr id="10" name="Table 5">
            <a:extLst>
              <a:ext uri="{FF2B5EF4-FFF2-40B4-BE49-F238E27FC236}">
                <a16:creationId xmlns:a16="http://schemas.microsoft.com/office/drawing/2014/main" id="{AEA9F719-9316-EFC0-F4CF-8D652A5ABB91}"/>
              </a:ext>
            </a:extLst>
          </p:cNvPr>
          <p:cNvGraphicFramePr>
            <a:graphicFrameLocks noGrp="1"/>
          </p:cNvGraphicFramePr>
          <p:nvPr>
            <p:extLst>
              <p:ext uri="{D42A27DB-BD31-4B8C-83A1-F6EECF244321}">
                <p14:modId xmlns:p14="http://schemas.microsoft.com/office/powerpoint/2010/main" val="4013577637"/>
              </p:ext>
            </p:extLst>
          </p:nvPr>
        </p:nvGraphicFramePr>
        <p:xfrm>
          <a:off x="1121792" y="5412559"/>
          <a:ext cx="5578850" cy="370840"/>
        </p:xfrm>
        <a:graphic>
          <a:graphicData uri="http://schemas.openxmlformats.org/drawingml/2006/table">
            <a:tbl>
              <a:tblPr firstRow="1" bandRow="1">
                <a:tableStyleId>{5C22544A-7EE6-4342-B048-85BDC9FD1C3A}</a:tableStyleId>
              </a:tblPr>
              <a:tblGrid>
                <a:gridCol w="1115770">
                  <a:extLst>
                    <a:ext uri="{9D8B030D-6E8A-4147-A177-3AD203B41FA5}">
                      <a16:colId xmlns:a16="http://schemas.microsoft.com/office/drawing/2014/main" val="3209914075"/>
                    </a:ext>
                  </a:extLst>
                </a:gridCol>
                <a:gridCol w="1115770">
                  <a:extLst>
                    <a:ext uri="{9D8B030D-6E8A-4147-A177-3AD203B41FA5}">
                      <a16:colId xmlns:a16="http://schemas.microsoft.com/office/drawing/2014/main" val="1726112799"/>
                    </a:ext>
                  </a:extLst>
                </a:gridCol>
                <a:gridCol w="1115770">
                  <a:extLst>
                    <a:ext uri="{9D8B030D-6E8A-4147-A177-3AD203B41FA5}">
                      <a16:colId xmlns:a16="http://schemas.microsoft.com/office/drawing/2014/main" val="3356220994"/>
                    </a:ext>
                  </a:extLst>
                </a:gridCol>
                <a:gridCol w="1115770">
                  <a:extLst>
                    <a:ext uri="{9D8B030D-6E8A-4147-A177-3AD203B41FA5}">
                      <a16:colId xmlns:a16="http://schemas.microsoft.com/office/drawing/2014/main" val="3530140013"/>
                    </a:ext>
                  </a:extLst>
                </a:gridCol>
                <a:gridCol w="1115770">
                  <a:extLst>
                    <a:ext uri="{9D8B030D-6E8A-4147-A177-3AD203B41FA5}">
                      <a16:colId xmlns:a16="http://schemas.microsoft.com/office/drawing/2014/main" val="1497021197"/>
                    </a:ext>
                  </a:extLst>
                </a:gridCol>
              </a:tblGrid>
              <a:tr h="370840">
                <a:tc>
                  <a:txBody>
                    <a:bodyPr/>
                    <a:lstStyle/>
                    <a:p>
                      <a:pPr algn="ctr"/>
                      <a:r>
                        <a:rPr lang="en-VN" dirty="0">
                          <a:solidFill>
                            <a:schemeClr val="bg1"/>
                          </a:solidFill>
                          <a:latin typeface="Times New Roman" panose="02020603050405020304" pitchFamily="18" charset="0"/>
                          <a:cs typeface="Times New Roman" panose="02020603050405020304" pitchFamily="18" charset="0"/>
                        </a:rPr>
                        <a:t>P2</a:t>
                      </a:r>
                    </a:p>
                  </a:txBody>
                  <a:tcPr anchor="ctr"/>
                </a:tc>
                <a:tc>
                  <a:txBody>
                    <a:bodyPr/>
                    <a:lstStyle/>
                    <a:p>
                      <a:pPr algn="ctr"/>
                      <a:r>
                        <a:rPr lang="en-VN" dirty="0">
                          <a:solidFill>
                            <a:schemeClr val="bg1"/>
                          </a:solidFill>
                          <a:latin typeface="Times New Roman" panose="02020603050405020304" pitchFamily="18" charset="0"/>
                          <a:cs typeface="Times New Roman" panose="02020603050405020304" pitchFamily="18" charset="0"/>
                        </a:rPr>
                        <a:t>P4</a:t>
                      </a:r>
                    </a:p>
                  </a:txBody>
                  <a:tcPr anchor="ctr"/>
                </a:tc>
                <a:tc>
                  <a:txBody>
                    <a:bodyPr/>
                    <a:lstStyle/>
                    <a:p>
                      <a:pPr algn="ctr"/>
                      <a:r>
                        <a:rPr lang="en-VN" dirty="0">
                          <a:solidFill>
                            <a:schemeClr val="bg1"/>
                          </a:solidFill>
                          <a:latin typeface="Times New Roman" panose="02020603050405020304" pitchFamily="18" charset="0"/>
                          <a:cs typeface="Times New Roman" panose="02020603050405020304" pitchFamily="18" charset="0"/>
                        </a:rPr>
                        <a:t>P1</a:t>
                      </a:r>
                    </a:p>
                  </a:txBody>
                  <a:tcPr anchor="ctr"/>
                </a:tc>
                <a:tc>
                  <a:txBody>
                    <a:bodyPr/>
                    <a:lstStyle/>
                    <a:p>
                      <a:pPr algn="ctr"/>
                      <a:r>
                        <a:rPr lang="en-VN" dirty="0">
                          <a:solidFill>
                            <a:schemeClr val="bg1"/>
                          </a:solidFill>
                          <a:latin typeface="Times New Roman" panose="02020603050405020304" pitchFamily="18" charset="0"/>
                          <a:cs typeface="Times New Roman" panose="02020603050405020304" pitchFamily="18" charset="0"/>
                        </a:rPr>
                        <a:t>P5</a:t>
                      </a:r>
                    </a:p>
                  </a:txBody>
                  <a:tcPr anchor="ctr"/>
                </a:tc>
                <a:tc>
                  <a:txBody>
                    <a:bodyPr/>
                    <a:lstStyle/>
                    <a:p>
                      <a:pPr algn="ctr"/>
                      <a:r>
                        <a:rPr lang="en-VN" dirty="0">
                          <a:solidFill>
                            <a:schemeClr val="bg1"/>
                          </a:solidFill>
                          <a:latin typeface="Times New Roman" panose="02020603050405020304" pitchFamily="18" charset="0"/>
                          <a:cs typeface="Times New Roman" panose="02020603050405020304" pitchFamily="18" charset="0"/>
                        </a:rPr>
                        <a:t>P3</a:t>
                      </a:r>
                    </a:p>
                  </a:txBody>
                  <a:tcPr anchor="ctr"/>
                </a:tc>
                <a:extLst>
                  <a:ext uri="{0D108BD9-81ED-4DB2-BD59-A6C34878D82A}">
                    <a16:rowId xmlns:a16="http://schemas.microsoft.com/office/drawing/2014/main" val="1842604134"/>
                  </a:ext>
                </a:extLst>
              </a:tr>
            </a:tbl>
          </a:graphicData>
        </a:graphic>
      </p:graphicFrame>
      <p:sp>
        <p:nvSpPr>
          <p:cNvPr id="11" name="TextBox 10">
            <a:extLst>
              <a:ext uri="{FF2B5EF4-FFF2-40B4-BE49-F238E27FC236}">
                <a16:creationId xmlns:a16="http://schemas.microsoft.com/office/drawing/2014/main" id="{90BF7526-DF6C-F79D-61E8-294B1A8DCD37}"/>
              </a:ext>
            </a:extLst>
          </p:cNvPr>
          <p:cNvSpPr txBox="1"/>
          <p:nvPr/>
        </p:nvSpPr>
        <p:spPr>
          <a:xfrm>
            <a:off x="1039107" y="5783399"/>
            <a:ext cx="1688283" cy="340093"/>
          </a:xfrm>
          <a:prstGeom prst="rect">
            <a:avLst/>
          </a:prstGeom>
          <a:noFill/>
        </p:spPr>
        <p:txBody>
          <a:bodyPr wrap="none" rtlCol="0">
            <a:spAutoFit/>
          </a:bodyPr>
          <a:lstStyle/>
          <a:p>
            <a:pPr>
              <a:lnSpc>
                <a:spcPct val="120000"/>
              </a:lnSpc>
              <a:spcBef>
                <a:spcPts val="200"/>
              </a:spcBef>
              <a:spcAft>
                <a:spcPts val="200"/>
              </a:spcAft>
            </a:pPr>
            <a:r>
              <a:rPr lang="en-VN" sz="1400" dirty="0">
                <a:latin typeface="Courier New" panose="02070309020205020404" pitchFamily="49" charset="0"/>
                <a:cs typeface="Courier New" panose="02070309020205020404" pitchFamily="49" charset="0"/>
              </a:rPr>
              <a:t>S waiting list</a:t>
            </a:r>
          </a:p>
        </p:txBody>
      </p:sp>
      <p:sp>
        <p:nvSpPr>
          <p:cNvPr id="12" name="TextBox 11">
            <a:extLst>
              <a:ext uri="{FF2B5EF4-FFF2-40B4-BE49-F238E27FC236}">
                <a16:creationId xmlns:a16="http://schemas.microsoft.com/office/drawing/2014/main" id="{8558380F-3E2B-BAD4-2B96-AD4239CE0714}"/>
              </a:ext>
            </a:extLst>
          </p:cNvPr>
          <p:cNvSpPr txBox="1"/>
          <p:nvPr/>
        </p:nvSpPr>
        <p:spPr>
          <a:xfrm>
            <a:off x="1000635" y="5006759"/>
            <a:ext cx="7625806" cy="394147"/>
          </a:xfrm>
          <a:prstGeom prst="rect">
            <a:avLst/>
          </a:prstGeom>
          <a:noFill/>
        </p:spPr>
        <p:txBody>
          <a:bodyPr wrap="non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S = -5 </a:t>
            </a:r>
            <a:r>
              <a:rPr lang="en-VN" i="1" dirty="0">
                <a:solidFill>
                  <a:schemeClr val="bg1">
                    <a:lumMod val="75000"/>
                  </a:schemeClr>
                </a:solidFill>
                <a:latin typeface="Arial" panose="020B0604020202020204" pitchFamily="34" charset="0"/>
                <a:cs typeface="Arial" panose="020B0604020202020204" pitchFamily="34" charset="0"/>
              </a:rPr>
              <a:t>// Có 5 tiến trình đang bị blocked trong hàng đợi của semaphore S</a:t>
            </a:r>
          </a:p>
        </p:txBody>
      </p:sp>
      <p:sp>
        <p:nvSpPr>
          <p:cNvPr id="14" name="TextBox 13">
            <a:extLst>
              <a:ext uri="{FF2B5EF4-FFF2-40B4-BE49-F238E27FC236}">
                <a16:creationId xmlns:a16="http://schemas.microsoft.com/office/drawing/2014/main" id="{72262147-347B-191F-BE4E-76203FA5B66E}"/>
              </a:ext>
            </a:extLst>
          </p:cNvPr>
          <p:cNvSpPr txBox="1"/>
          <p:nvPr/>
        </p:nvSpPr>
        <p:spPr>
          <a:xfrm>
            <a:off x="838200" y="4552927"/>
            <a:ext cx="10515600" cy="369332"/>
          </a:xfrm>
          <a:prstGeom prst="rect">
            <a:avLst/>
          </a:prstGeom>
          <a:noFill/>
        </p:spPr>
        <p:txBody>
          <a:bodyPr wrap="square">
            <a:spAutoFit/>
          </a:bodyPr>
          <a:lstStyle/>
          <a:p>
            <a:pPr marL="227013" indent="-227013" rtl="0" fontAlgn="base">
              <a:spcBef>
                <a:spcPts val="520"/>
              </a:spcBef>
              <a:spcAft>
                <a:spcPts val="0"/>
              </a:spcAft>
              <a:buFont typeface="Arial" panose="020B0604020202020204" pitchFamily="34" charset="0"/>
              <a:buChar char="•"/>
            </a:pPr>
            <a:r>
              <a:rPr lang="vi-VN" sz="1800" b="0" i="0" u="none" strike="noStrike" dirty="0">
                <a:solidFill>
                  <a:srgbClr val="000000"/>
                </a:solidFill>
                <a:effectLst/>
              </a:rPr>
              <a:t>Khi </a:t>
            </a:r>
            <a:r>
              <a:rPr lang="vi-VN" sz="1800" b="1" i="0" u="none" strike="noStrike" dirty="0">
                <a:gradFill>
                  <a:gsLst>
                    <a:gs pos="0">
                      <a:schemeClr val="accent2"/>
                    </a:gs>
                    <a:gs pos="100000">
                      <a:schemeClr val="accent3"/>
                    </a:gs>
                  </a:gsLst>
                  <a:lin ang="5400000" scaled="1"/>
                </a:gradFill>
                <a:effectLst/>
                <a:latin typeface="Courier New" panose="02070309020205020404" pitchFamily="49" charset="0"/>
                <a:cs typeface="Courier New" panose="02070309020205020404" pitchFamily="49" charset="0"/>
              </a:rPr>
              <a:t>S-&gt;value &lt; 0</a:t>
            </a:r>
            <a:r>
              <a:rPr lang="vi-VN" sz="1800" b="0" i="0" u="none" strike="noStrike" dirty="0">
                <a:solidFill>
                  <a:srgbClr val="000000"/>
                </a:solidFill>
                <a:effectLst/>
              </a:rPr>
              <a:t>: số tiến trình/tiểu trình đang đợi trên S là </a:t>
            </a:r>
            <a:r>
              <a:rPr lang="vi-VN" sz="1800" b="0" i="0" u="none" strike="noStrike" dirty="0">
                <a:solidFill>
                  <a:srgbClr val="000000"/>
                </a:solidFill>
                <a:effectLst/>
                <a:latin typeface="Courier New" panose="02070309020205020404" pitchFamily="49" charset="0"/>
                <a:cs typeface="Courier New" panose="02070309020205020404" pitchFamily="49" charset="0"/>
              </a:rPr>
              <a:t>|S-&gt;value|</a:t>
            </a:r>
            <a:endParaRPr lang="vi-VN" sz="1800" b="0" i="0" u="none" strike="noStrike" dirty="0">
              <a:solidFill>
                <a:srgbClr val="003399"/>
              </a:solidFill>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99113072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ppt_x"/>
                                          </p:val>
                                        </p:tav>
                                        <p:tav tm="100000">
                                          <p:val>
                                            <p:strVal val="#ppt_x"/>
                                          </p:val>
                                        </p:tav>
                                      </p:tavLst>
                                    </p:anim>
                                    <p:anim calcmode="lin" valueType="num">
                                      <p:cBhvr additive="base">
                                        <p:cTn id="2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857E8-DA79-8F74-85CA-B939A959BD58}"/>
              </a:ext>
            </a:extLst>
          </p:cNvPr>
          <p:cNvSpPr>
            <a:spLocks noGrp="1"/>
          </p:cNvSpPr>
          <p:nvPr>
            <p:ph type="title"/>
          </p:nvPr>
        </p:nvSpPr>
        <p:spPr/>
        <p:txBody>
          <a:bodyPr/>
          <a:lstStyle/>
          <a:p>
            <a:r>
              <a:rPr lang="en-VN" dirty="0"/>
              <a:t>5.7.5. Một số nhận xét về semaphore</a:t>
            </a:r>
          </a:p>
        </p:txBody>
      </p:sp>
      <p:sp>
        <p:nvSpPr>
          <p:cNvPr id="15" name="Content Placeholder 14">
            <a:extLst>
              <a:ext uri="{FF2B5EF4-FFF2-40B4-BE49-F238E27FC236}">
                <a16:creationId xmlns:a16="http://schemas.microsoft.com/office/drawing/2014/main" id="{07EC8B67-E5EC-CDA6-E5EE-AAEC8796CDD8}"/>
              </a:ext>
            </a:extLst>
          </p:cNvPr>
          <p:cNvSpPr>
            <a:spLocks noGrp="1"/>
          </p:cNvSpPr>
          <p:nvPr>
            <p:ph idx="1"/>
          </p:nvPr>
        </p:nvSpPr>
        <p:spPr/>
        <p:txBody>
          <a:bodyPr>
            <a:noAutofit/>
          </a:bodyPr>
          <a:lstStyle/>
          <a:p>
            <a:r>
              <a:rPr lang="vi-VN" sz="1800" b="1" i="0" u="none" strike="noStrike" dirty="0">
                <a:solidFill>
                  <a:srgbClr val="000000"/>
                </a:solidFill>
                <a:effectLst/>
              </a:rPr>
              <a:t>Atomic</a:t>
            </a:r>
            <a:r>
              <a:rPr lang="vi-VN" sz="1800" b="0" i="0" u="none" strike="noStrike" dirty="0">
                <a:solidFill>
                  <a:srgbClr val="000000"/>
                </a:solidFill>
                <a:effectLst/>
              </a:rPr>
              <a:t> và </a:t>
            </a:r>
            <a:r>
              <a:rPr lang="vi-VN" sz="1800" b="1" i="0" u="none" strike="noStrike" dirty="0">
                <a:solidFill>
                  <a:srgbClr val="000000"/>
                </a:solidFill>
                <a:effectLst/>
              </a:rPr>
              <a:t>mutual exclusion</a:t>
            </a:r>
            <a:r>
              <a:rPr lang="vi-VN" sz="1800" b="0" i="0" u="none" strike="noStrike" dirty="0">
                <a:solidFill>
                  <a:srgbClr val="000000"/>
                </a:solidFill>
                <a:effectLst/>
              </a:rPr>
              <a:t>: không được xảy ra trường hợp 2 </a:t>
            </a:r>
            <a:r>
              <a:rPr lang="en-US" sz="1800" b="0" i="0" u="none" strike="noStrike" dirty="0" err="1">
                <a:solidFill>
                  <a:srgbClr val="000000"/>
                </a:solidFill>
                <a:effectLst/>
              </a:rPr>
              <a:t>tiến</a:t>
            </a:r>
            <a:r>
              <a:rPr lang="en-US" sz="1800" b="0" i="0" u="none" strike="noStrike" dirty="0">
                <a:solidFill>
                  <a:srgbClr val="000000"/>
                </a:solidFill>
                <a:effectLst/>
              </a:rPr>
              <a:t> </a:t>
            </a:r>
            <a:r>
              <a:rPr lang="en-US" sz="1800" b="0" i="0" u="none" strike="noStrike" dirty="0" err="1">
                <a:solidFill>
                  <a:srgbClr val="000000"/>
                </a:solidFill>
                <a:effectLst/>
              </a:rPr>
              <a:t>trình</a:t>
            </a:r>
            <a:r>
              <a:rPr lang="vi-VN" sz="1800" b="0" i="0" u="none" strike="noStrike" dirty="0">
                <a:solidFill>
                  <a:srgbClr val="000000"/>
                </a:solidFill>
                <a:effectLst/>
              </a:rPr>
              <a:t> cùng đang ở trong thân lệnh </a:t>
            </a:r>
            <a:r>
              <a:rPr lang="vi-VN" sz="1800" b="0" i="0" u="none" strike="noStrike" dirty="0">
                <a:solidFill>
                  <a:srgbClr val="000000"/>
                </a:solidFill>
                <a:effectLst/>
                <a:latin typeface="Courier New" panose="02070309020205020404" pitchFamily="49" charset="0"/>
                <a:cs typeface="Courier New" panose="02070309020205020404" pitchFamily="49" charset="0"/>
              </a:rPr>
              <a:t>wait(S) </a:t>
            </a:r>
            <a:r>
              <a:rPr lang="vi-VN" sz="1800" b="0" i="0" u="none" strike="noStrike" dirty="0">
                <a:solidFill>
                  <a:srgbClr val="000000"/>
                </a:solidFill>
                <a:effectLst/>
              </a:rPr>
              <a:t>và </a:t>
            </a:r>
            <a:r>
              <a:rPr lang="vi-VN" sz="1800" b="0" i="0" u="none" strike="noStrike" dirty="0">
                <a:solidFill>
                  <a:srgbClr val="000000"/>
                </a:solidFill>
                <a:effectLst/>
                <a:latin typeface="Courier New" panose="02070309020205020404" pitchFamily="49" charset="0"/>
                <a:cs typeface="Courier New" panose="02070309020205020404" pitchFamily="49" charset="0"/>
              </a:rPr>
              <a:t>signal(S)</a:t>
            </a:r>
            <a:r>
              <a:rPr lang="vi-VN" sz="1800" b="0" i="0" u="none" strike="noStrike" dirty="0">
                <a:solidFill>
                  <a:srgbClr val="000000"/>
                </a:solidFill>
                <a:effectLst/>
              </a:rPr>
              <a:t> (cùng semaphore S) tại một thời điểm (ngay cả với hệ thống multiprocessor)</a:t>
            </a:r>
          </a:p>
          <a:p>
            <a:pPr lvl="1">
              <a:buFont typeface="Wingdings" pitchFamily="2" charset="2"/>
              <a:buChar char="à"/>
            </a:pPr>
            <a:r>
              <a:rPr lang="en-US" sz="1800" i="1" dirty="0">
                <a:solidFill>
                  <a:srgbClr val="000000"/>
                </a:solidFill>
                <a:sym typeface="Wingdings" pitchFamily="2" charset="2"/>
              </a:rPr>
              <a:t> </a:t>
            </a:r>
            <a:r>
              <a:rPr lang="en-US" sz="1800" b="1" i="1" dirty="0" err="1">
                <a:gradFill flip="none" rotWithShape="1">
                  <a:gsLst>
                    <a:gs pos="0">
                      <a:schemeClr val="accent2"/>
                    </a:gs>
                    <a:gs pos="100000">
                      <a:schemeClr val="accent3"/>
                    </a:gs>
                  </a:gsLst>
                  <a:lin ang="2700000" scaled="1"/>
                  <a:tileRect/>
                </a:gradFill>
                <a:sym typeface="Wingdings" pitchFamily="2" charset="2"/>
              </a:rPr>
              <a:t>Đ</a:t>
            </a:r>
            <a:r>
              <a:rPr lang="en-US" sz="1800" b="1" i="1" u="none" strike="noStrike" dirty="0" err="1">
                <a:gradFill flip="none" rotWithShape="1">
                  <a:gsLst>
                    <a:gs pos="0">
                      <a:schemeClr val="accent2"/>
                    </a:gs>
                    <a:gs pos="100000">
                      <a:schemeClr val="accent3"/>
                    </a:gs>
                  </a:gsLst>
                  <a:lin ang="2700000" scaled="1"/>
                  <a:tileRect/>
                </a:gradFill>
                <a:effectLst/>
              </a:rPr>
              <a:t>oạn</a:t>
            </a:r>
            <a:r>
              <a:rPr lang="en-US" sz="1800" b="1" i="1" u="none" strike="noStrike" dirty="0">
                <a:gradFill flip="none" rotWithShape="1">
                  <a:gsLst>
                    <a:gs pos="0">
                      <a:schemeClr val="accent2"/>
                    </a:gs>
                    <a:gs pos="100000">
                      <a:schemeClr val="accent3"/>
                    </a:gs>
                  </a:gsLst>
                  <a:lin ang="2700000" scaled="1"/>
                  <a:tileRect/>
                </a:gradFill>
                <a:effectLst/>
              </a:rPr>
              <a:t> mã </a:t>
            </a:r>
            <a:r>
              <a:rPr lang="en-US" sz="1800" b="1" i="1" u="none" strike="noStrike" dirty="0" err="1">
                <a:gradFill flip="none" rotWithShape="1">
                  <a:gsLst>
                    <a:gs pos="0">
                      <a:schemeClr val="accent2"/>
                    </a:gs>
                    <a:gs pos="100000">
                      <a:schemeClr val="accent3"/>
                    </a:gs>
                  </a:gsLst>
                  <a:lin ang="2700000" scaled="1"/>
                  <a:tileRect/>
                </a:gradFill>
                <a:effectLst/>
              </a:rPr>
              <a:t>định</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err="1">
                <a:gradFill flip="none" rotWithShape="1">
                  <a:gsLst>
                    <a:gs pos="0">
                      <a:schemeClr val="accent2"/>
                    </a:gs>
                    <a:gs pos="100000">
                      <a:schemeClr val="accent3"/>
                    </a:gs>
                  </a:gsLst>
                  <a:lin ang="2700000" scaled="1"/>
                  <a:tileRect/>
                </a:gradFill>
                <a:effectLst/>
              </a:rPr>
              <a:t>nghĩa</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err="1">
                <a:gradFill flip="none" rotWithShape="1">
                  <a:gsLst>
                    <a:gs pos="0">
                      <a:schemeClr val="accent2"/>
                    </a:gs>
                    <a:gs pos="100000">
                      <a:schemeClr val="accent3"/>
                    </a:gs>
                  </a:gsLst>
                  <a:lin ang="2700000" scaled="1"/>
                  <a:tileRect/>
                </a:gradFill>
                <a:effectLst/>
              </a:rPr>
              <a:t>các</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err="1">
                <a:gradFill flip="none" rotWithShape="1">
                  <a:gsLst>
                    <a:gs pos="0">
                      <a:schemeClr val="accent2"/>
                    </a:gs>
                    <a:gs pos="100000">
                      <a:schemeClr val="accent3"/>
                    </a:gs>
                  </a:gsLst>
                  <a:lin ang="2700000" scaled="1"/>
                  <a:tileRect/>
                </a:gradFill>
                <a:effectLst/>
              </a:rPr>
              <a:t>lệnh</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a:gradFill flip="none" rotWithShape="1">
                  <a:gsLst>
                    <a:gs pos="0">
                      <a:schemeClr val="accent2"/>
                    </a:gs>
                    <a:gs pos="100000">
                      <a:schemeClr val="accent3"/>
                    </a:gs>
                  </a:gsLst>
                  <a:lin ang="2700000" scaled="1"/>
                  <a:tileRect/>
                </a:gradFill>
                <a:effectLst/>
                <a:latin typeface="Courier New" panose="02070309020205020404" pitchFamily="49" charset="0"/>
                <a:cs typeface="Courier New" panose="02070309020205020404" pitchFamily="49" charset="0"/>
              </a:rPr>
              <a:t>wait(S)</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err="1">
                <a:gradFill flip="none" rotWithShape="1">
                  <a:gsLst>
                    <a:gs pos="0">
                      <a:schemeClr val="accent2"/>
                    </a:gs>
                    <a:gs pos="100000">
                      <a:schemeClr val="accent3"/>
                    </a:gs>
                  </a:gsLst>
                  <a:lin ang="2700000" scaled="1"/>
                  <a:tileRect/>
                </a:gradFill>
                <a:effectLst/>
              </a:rPr>
              <a:t>và</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a:gradFill flip="none" rotWithShape="1">
                  <a:gsLst>
                    <a:gs pos="0">
                      <a:schemeClr val="accent2"/>
                    </a:gs>
                    <a:gs pos="100000">
                      <a:schemeClr val="accent3"/>
                    </a:gs>
                  </a:gsLst>
                  <a:lin ang="2700000" scaled="1"/>
                  <a:tileRect/>
                </a:gradFill>
                <a:effectLst/>
                <a:latin typeface="Courier New" panose="02070309020205020404" pitchFamily="49" charset="0"/>
                <a:cs typeface="Courier New" panose="02070309020205020404" pitchFamily="49" charset="0"/>
              </a:rPr>
              <a:t>signal(S)</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err="1">
                <a:gradFill flip="none" rotWithShape="1">
                  <a:gsLst>
                    <a:gs pos="0">
                      <a:schemeClr val="accent2"/>
                    </a:gs>
                    <a:gs pos="100000">
                      <a:schemeClr val="accent3"/>
                    </a:gs>
                  </a:gsLst>
                  <a:lin ang="2700000" scaled="1"/>
                  <a:tileRect/>
                </a:gradFill>
                <a:effectLst/>
              </a:rPr>
              <a:t>cũng</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err="1">
                <a:gradFill flip="none" rotWithShape="1">
                  <a:gsLst>
                    <a:gs pos="0">
                      <a:schemeClr val="accent2"/>
                    </a:gs>
                    <a:gs pos="100000">
                      <a:schemeClr val="accent3"/>
                    </a:gs>
                  </a:gsLst>
                  <a:lin ang="2700000" scaled="1"/>
                  <a:tileRect/>
                </a:gradFill>
                <a:effectLst/>
              </a:rPr>
              <a:t>chính</a:t>
            </a:r>
            <a:r>
              <a:rPr lang="en-US" sz="1800" b="1" i="1" u="none" strike="noStrike" dirty="0">
                <a:gradFill flip="none" rotWithShape="1">
                  <a:gsLst>
                    <a:gs pos="0">
                      <a:schemeClr val="accent2"/>
                    </a:gs>
                    <a:gs pos="100000">
                      <a:schemeClr val="accent3"/>
                    </a:gs>
                  </a:gsLst>
                  <a:lin ang="2700000" scaled="1"/>
                  <a:tileRect/>
                </a:gradFill>
                <a:effectLst/>
              </a:rPr>
              <a:t> là </a:t>
            </a:r>
            <a:r>
              <a:rPr lang="en-US" sz="1800" b="1" i="1" u="none" strike="noStrike" dirty="0" err="1">
                <a:gradFill flip="none" rotWithShape="1">
                  <a:gsLst>
                    <a:gs pos="0">
                      <a:schemeClr val="accent2"/>
                    </a:gs>
                    <a:gs pos="100000">
                      <a:schemeClr val="accent3"/>
                    </a:gs>
                  </a:gsLst>
                  <a:lin ang="2700000" scaled="1"/>
                  <a:tileRect/>
                </a:gradFill>
                <a:effectLst/>
              </a:rPr>
              <a:t>vùng</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err="1">
                <a:gradFill flip="none" rotWithShape="1">
                  <a:gsLst>
                    <a:gs pos="0">
                      <a:schemeClr val="accent2"/>
                    </a:gs>
                    <a:gs pos="100000">
                      <a:schemeClr val="accent3"/>
                    </a:gs>
                  </a:gsLst>
                  <a:lin ang="2700000" scaled="1"/>
                  <a:tileRect/>
                </a:gradFill>
                <a:effectLst/>
              </a:rPr>
              <a:t>tranh</a:t>
            </a:r>
            <a:r>
              <a:rPr lang="en-US" sz="1800" b="1" i="1" u="none" strike="noStrike" dirty="0">
                <a:gradFill flip="none" rotWithShape="1">
                  <a:gsLst>
                    <a:gs pos="0">
                      <a:schemeClr val="accent2"/>
                    </a:gs>
                    <a:gs pos="100000">
                      <a:schemeClr val="accent3"/>
                    </a:gs>
                  </a:gsLst>
                  <a:lin ang="2700000" scaled="1"/>
                  <a:tileRect/>
                </a:gradFill>
                <a:effectLst/>
              </a:rPr>
              <a:t> </a:t>
            </a:r>
            <a:r>
              <a:rPr lang="en-US" sz="1800" b="1" i="1" u="none" strike="noStrike" dirty="0" err="1">
                <a:gradFill flip="none" rotWithShape="1">
                  <a:gsLst>
                    <a:gs pos="0">
                      <a:schemeClr val="accent2"/>
                    </a:gs>
                    <a:gs pos="100000">
                      <a:schemeClr val="accent3"/>
                    </a:gs>
                  </a:gsLst>
                  <a:lin ang="2700000" scaled="1"/>
                  <a:tileRect/>
                </a:gradFill>
                <a:effectLst/>
              </a:rPr>
              <a:t>chấp</a:t>
            </a:r>
            <a:endParaRPr lang="en-US" sz="1800" b="1" i="1" u="none" strike="noStrike" dirty="0">
              <a:gradFill flip="none" rotWithShape="1">
                <a:gsLst>
                  <a:gs pos="0">
                    <a:schemeClr val="accent2"/>
                  </a:gs>
                  <a:gs pos="100000">
                    <a:schemeClr val="accent3"/>
                  </a:gs>
                </a:gsLst>
                <a:lin ang="2700000" scaled="1"/>
                <a:tileRect/>
              </a:gradFill>
              <a:effectLst/>
            </a:endParaRPr>
          </a:p>
          <a:p>
            <a:r>
              <a:rPr lang="vi-VN" sz="1800" b="0" u="none" strike="noStrike" dirty="0">
                <a:solidFill>
                  <a:srgbClr val="000000"/>
                </a:solidFill>
                <a:effectLst/>
              </a:rPr>
              <a:t>Vùng tranh chấp của các tác vụ </a:t>
            </a:r>
            <a:r>
              <a:rPr lang="vi-VN" sz="1800" b="0" u="none" strike="noStrike" dirty="0">
                <a:solidFill>
                  <a:srgbClr val="000000"/>
                </a:solidFill>
                <a:effectLst/>
                <a:latin typeface="Courier New" panose="02070309020205020404" pitchFamily="49" charset="0"/>
                <a:cs typeface="Courier New" panose="02070309020205020404" pitchFamily="49" charset="0"/>
              </a:rPr>
              <a:t>wait(S) </a:t>
            </a:r>
            <a:r>
              <a:rPr lang="vi-VN" sz="1800" b="0" u="none" strike="noStrike" dirty="0">
                <a:solidFill>
                  <a:srgbClr val="000000"/>
                </a:solidFill>
                <a:effectLst/>
              </a:rPr>
              <a:t>và </a:t>
            </a:r>
            <a:r>
              <a:rPr lang="vi-VN" sz="1800" b="0" u="none" strike="noStrike" dirty="0">
                <a:solidFill>
                  <a:srgbClr val="000000"/>
                </a:solidFill>
                <a:effectLst/>
                <a:latin typeface="Courier New" panose="02070309020205020404" pitchFamily="49" charset="0"/>
                <a:cs typeface="Courier New" panose="02070309020205020404" pitchFamily="49" charset="0"/>
              </a:rPr>
              <a:t>signal(S)</a:t>
            </a:r>
            <a:r>
              <a:rPr lang="vi-VN" sz="1800" b="0" u="none" strike="noStrike" dirty="0">
                <a:solidFill>
                  <a:srgbClr val="000000"/>
                </a:solidFill>
                <a:effectLst/>
              </a:rPr>
              <a:t>thông thường rất nhỏ: khoảng 10 lệnh.</a:t>
            </a:r>
          </a:p>
          <a:p>
            <a:pPr rtl="0" fontAlgn="base">
              <a:spcBef>
                <a:spcPts val="520"/>
              </a:spcBef>
              <a:spcAft>
                <a:spcPts val="0"/>
              </a:spcAft>
              <a:buFont typeface="Arial" panose="020B0604020202020204" pitchFamily="34" charset="0"/>
              <a:buChar char="•"/>
            </a:pPr>
            <a:r>
              <a:rPr lang="vi-VN" sz="1800" b="0" i="0" u="none" strike="noStrike" dirty="0">
                <a:solidFill>
                  <a:srgbClr val="000000"/>
                </a:solidFill>
                <a:effectLst/>
              </a:rPr>
              <a:t>Giải pháp cho vùng tranh chấp </a:t>
            </a:r>
            <a:r>
              <a:rPr lang="vi-VN" sz="1800" b="0" i="0" u="none" strike="noStrike" dirty="0">
                <a:solidFill>
                  <a:srgbClr val="000000"/>
                </a:solidFill>
                <a:effectLst/>
                <a:latin typeface="Courier New" panose="02070309020205020404" pitchFamily="49" charset="0"/>
                <a:cs typeface="Courier New" panose="02070309020205020404" pitchFamily="49" charset="0"/>
              </a:rPr>
              <a:t>wait(S) </a:t>
            </a:r>
            <a:r>
              <a:rPr lang="vi-VN" sz="1800" b="0" i="0" u="none" strike="noStrike" dirty="0">
                <a:solidFill>
                  <a:srgbClr val="000000"/>
                </a:solidFill>
                <a:effectLst/>
              </a:rPr>
              <a:t>và </a:t>
            </a:r>
            <a:r>
              <a:rPr lang="vi-VN" sz="1800" b="0" i="0" u="none" strike="noStrike" dirty="0">
                <a:solidFill>
                  <a:srgbClr val="000000"/>
                </a:solidFill>
                <a:effectLst/>
                <a:latin typeface="Courier New" panose="02070309020205020404" pitchFamily="49" charset="0"/>
                <a:cs typeface="Courier New" panose="02070309020205020404" pitchFamily="49" charset="0"/>
              </a:rPr>
              <a:t>signal(S)</a:t>
            </a:r>
            <a:endParaRPr lang="vi-VN" sz="1800" b="0" i="0" u="none" strike="noStrike" dirty="0">
              <a:solidFill>
                <a:srgbClr val="003399"/>
              </a:solidFill>
              <a:effectLst/>
              <a:latin typeface="Courier New" panose="02070309020205020404" pitchFamily="49" charset="0"/>
              <a:cs typeface="Courier New" panose="02070309020205020404" pitchFamily="49" charset="0"/>
            </a:endParaRPr>
          </a:p>
          <a:p>
            <a:pPr marL="742950" lvl="1" indent="-285750" rtl="0" fontAlgn="base">
              <a:spcBef>
                <a:spcPts val="520"/>
              </a:spcBef>
              <a:spcAft>
                <a:spcPts val="0"/>
              </a:spcAft>
              <a:buFont typeface="Arial" panose="020B0604020202020204" pitchFamily="34" charset="0"/>
              <a:buChar char="•"/>
            </a:pPr>
            <a:r>
              <a:rPr lang="vi-VN" sz="1800" b="1" i="0" u="none" strike="noStrike" dirty="0">
                <a:solidFill>
                  <a:srgbClr val="000000"/>
                </a:solidFill>
                <a:effectLst/>
              </a:rPr>
              <a:t>Uniprocessor</a:t>
            </a:r>
            <a:r>
              <a:rPr lang="vi-VN" sz="1800" b="0" i="0" u="none" strike="noStrike" dirty="0">
                <a:solidFill>
                  <a:srgbClr val="000000"/>
                </a:solidFill>
                <a:effectLst/>
              </a:rPr>
              <a:t>: có thể dùng cơ chế cấm ngắt (disable interrupt). Nhưng phương pháp này không làm việc trên hệ thống multiprocessor.</a:t>
            </a:r>
            <a:endParaRPr lang="vi-VN" sz="1800" b="0" i="0" u="none" strike="noStrike" dirty="0">
              <a:solidFill>
                <a:srgbClr val="003399"/>
              </a:solidFill>
              <a:effectLst/>
            </a:endParaRPr>
          </a:p>
          <a:p>
            <a:pPr marL="742950" lvl="1" indent="-285750" rtl="0" fontAlgn="base">
              <a:spcBef>
                <a:spcPts val="520"/>
              </a:spcBef>
              <a:spcAft>
                <a:spcPts val="0"/>
              </a:spcAft>
              <a:buFont typeface="Arial" panose="020B0604020202020204" pitchFamily="34" charset="0"/>
              <a:buChar char="•"/>
            </a:pPr>
            <a:r>
              <a:rPr lang="vi-VN" sz="1800" b="1" i="0" u="none" strike="noStrike" dirty="0">
                <a:solidFill>
                  <a:srgbClr val="000000"/>
                </a:solidFill>
                <a:effectLst/>
              </a:rPr>
              <a:t>Multiprocessor</a:t>
            </a:r>
            <a:r>
              <a:rPr lang="vi-VN" sz="1800" b="0" i="0" u="none" strike="noStrike" dirty="0">
                <a:solidFill>
                  <a:srgbClr val="000000"/>
                </a:solidFill>
                <a:effectLst/>
              </a:rPr>
              <a:t>: có thể dùng các giải pháp software (như giải thuật Dekker, Peterson) hoặc giải pháp hardware (TestAndSet, Swap).</a:t>
            </a:r>
            <a:endParaRPr lang="vi-VN" sz="1800" b="0" i="0" u="none" strike="noStrike" dirty="0">
              <a:solidFill>
                <a:srgbClr val="003399"/>
              </a:solidFill>
              <a:effectLst/>
            </a:endParaRPr>
          </a:p>
          <a:p>
            <a:pPr marL="1200150" lvl="2" indent="-285750" fontAlgn="base">
              <a:spcBef>
                <a:spcPts val="520"/>
              </a:spcBef>
              <a:spcAft>
                <a:spcPts val="0"/>
              </a:spcAft>
            </a:pPr>
            <a:r>
              <a:rPr lang="vi-VN" sz="1400" b="0" i="0" u="none" strike="noStrike" dirty="0">
                <a:solidFill>
                  <a:srgbClr val="000000"/>
                </a:solidFill>
                <a:effectLst/>
              </a:rPr>
              <a:t>Vì CS rất nhỏ nên chi phí cho busy waiting sẽ rất thấp.</a:t>
            </a:r>
            <a:endParaRPr lang="vi-VN" sz="1400" b="0" i="0" u="none" strike="noStrike" dirty="0">
              <a:solidFill>
                <a:srgbClr val="003399"/>
              </a:solidFill>
              <a:effectLst/>
            </a:endParaRPr>
          </a:p>
        </p:txBody>
      </p:sp>
      <p:sp>
        <p:nvSpPr>
          <p:cNvPr id="4" name="Footer Placeholder 3">
            <a:extLst>
              <a:ext uri="{FF2B5EF4-FFF2-40B4-BE49-F238E27FC236}">
                <a16:creationId xmlns:a16="http://schemas.microsoft.com/office/drawing/2014/main" id="{46416394-7E95-2F74-ABD3-AD0E32C5E64A}"/>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1D5AE332-392A-CE6D-076C-3011BE2EEDC3}"/>
              </a:ext>
            </a:extLst>
          </p:cNvPr>
          <p:cNvSpPr>
            <a:spLocks noGrp="1"/>
          </p:cNvSpPr>
          <p:nvPr>
            <p:ph type="sldNum" sz="quarter" idx="12"/>
          </p:nvPr>
        </p:nvSpPr>
        <p:spPr/>
        <p:txBody>
          <a:bodyPr/>
          <a:lstStyle/>
          <a:p>
            <a:fld id="{D8B0B3AC-44A8-D142-AAF6-9A453466E1A4}" type="slidenum">
              <a:rPr lang="en-VN" smtClean="0"/>
              <a:pPr/>
              <a:t>38</a:t>
            </a:fld>
            <a:endParaRPr lang="en-VN" dirty="0"/>
          </a:p>
        </p:txBody>
      </p:sp>
    </p:spTree>
    <p:extLst>
      <p:ext uri="{BB962C8B-B14F-4D97-AF65-F5344CB8AC3E}">
        <p14:creationId xmlns:p14="http://schemas.microsoft.com/office/powerpoint/2010/main" val="66562611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
                                            <p:txEl>
                                              <p:pRg st="1" end="1"/>
                                            </p:txEl>
                                          </p:spTgt>
                                        </p:tgtEl>
                                        <p:attrNameLst>
                                          <p:attrName>style.visibility</p:attrName>
                                        </p:attrNameLst>
                                      </p:cBhvr>
                                      <p:to>
                                        <p:strVal val="visible"/>
                                      </p:to>
                                    </p:set>
                                    <p:anim calcmode="lin" valueType="num">
                                      <p:cBhvr additive="base">
                                        <p:cTn id="13" dur="5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5">
                                            <p:txEl>
                                              <p:pRg st="2" end="2"/>
                                            </p:txEl>
                                          </p:spTgt>
                                        </p:tgtEl>
                                        <p:attrNameLst>
                                          <p:attrName>style.visibility</p:attrName>
                                        </p:attrNameLst>
                                      </p:cBhvr>
                                      <p:to>
                                        <p:strVal val="visible"/>
                                      </p:to>
                                    </p:set>
                                    <p:anim calcmode="lin" valueType="num">
                                      <p:cBhvr additive="base">
                                        <p:cTn id="19"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5">
                                            <p:txEl>
                                              <p:pRg st="3" end="3"/>
                                            </p:txEl>
                                          </p:spTgt>
                                        </p:tgtEl>
                                        <p:attrNameLst>
                                          <p:attrName>style.visibility</p:attrName>
                                        </p:attrNameLst>
                                      </p:cBhvr>
                                      <p:to>
                                        <p:strVal val="visible"/>
                                      </p:to>
                                    </p:set>
                                    <p:anim calcmode="lin" valueType="num">
                                      <p:cBhvr additive="base">
                                        <p:cTn id="25" dur="500" fill="hold"/>
                                        <p:tgtEl>
                                          <p:spTgt spid="1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5">
                                            <p:txEl>
                                              <p:pRg st="4" end="4"/>
                                            </p:txEl>
                                          </p:spTgt>
                                        </p:tgtEl>
                                        <p:attrNameLst>
                                          <p:attrName>style.visibility</p:attrName>
                                        </p:attrNameLst>
                                      </p:cBhvr>
                                      <p:to>
                                        <p:strVal val="visible"/>
                                      </p:to>
                                    </p:set>
                                    <p:anim calcmode="lin" valueType="num">
                                      <p:cBhvr additive="base">
                                        <p:cTn id="31" dur="500" fill="hold"/>
                                        <p:tgtEl>
                                          <p:spTgt spid="1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5">
                                            <p:txEl>
                                              <p:pRg st="5" end="5"/>
                                            </p:txEl>
                                          </p:spTgt>
                                        </p:tgtEl>
                                        <p:attrNameLst>
                                          <p:attrName>style.visibility</p:attrName>
                                        </p:attrNameLst>
                                      </p:cBhvr>
                                      <p:to>
                                        <p:strVal val="visible"/>
                                      </p:to>
                                    </p:set>
                                    <p:anim calcmode="lin" valueType="num">
                                      <p:cBhvr additive="base">
                                        <p:cTn id="37" dur="500" fill="hold"/>
                                        <p:tgtEl>
                                          <p:spTgt spid="15">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5">
                                            <p:txEl>
                                              <p:pRg st="6" end="6"/>
                                            </p:txEl>
                                          </p:spTgt>
                                        </p:tgtEl>
                                        <p:attrNameLst>
                                          <p:attrName>style.visibility</p:attrName>
                                        </p:attrNameLst>
                                      </p:cBhvr>
                                      <p:to>
                                        <p:strVal val="visible"/>
                                      </p:to>
                                    </p:set>
                                    <p:anim calcmode="lin" valueType="num">
                                      <p:cBhvr additive="base">
                                        <p:cTn id="43" dur="500" fill="hold"/>
                                        <p:tgtEl>
                                          <p:spTgt spid="15">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5">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5092A3-C70B-B43D-9C4C-D4DF060E1E1C}"/>
              </a:ext>
            </a:extLst>
          </p:cNvPr>
          <p:cNvSpPr>
            <a:spLocks noGrp="1"/>
          </p:cNvSpPr>
          <p:nvPr>
            <p:ph type="sldNum" sz="quarter" idx="12"/>
          </p:nvPr>
        </p:nvSpPr>
        <p:spPr/>
        <p:txBody>
          <a:bodyPr/>
          <a:lstStyle/>
          <a:p>
            <a:fld id="{D8B0B3AC-44A8-D142-AAF6-9A453466E1A4}" type="slidenum">
              <a:rPr lang="en-VN" smtClean="0"/>
              <a:pPr/>
              <a:t>39</a:t>
            </a:fld>
            <a:endParaRPr lang="en-VN" dirty="0"/>
          </a:p>
        </p:txBody>
      </p:sp>
      <p:sp>
        <p:nvSpPr>
          <p:cNvPr id="3" name="Text Placeholder 2">
            <a:extLst>
              <a:ext uri="{FF2B5EF4-FFF2-40B4-BE49-F238E27FC236}">
                <a16:creationId xmlns:a16="http://schemas.microsoft.com/office/drawing/2014/main" id="{D4D57683-E08E-4BD7-4D23-7E5D6067A7E9}"/>
              </a:ext>
            </a:extLst>
          </p:cNvPr>
          <p:cNvSpPr>
            <a:spLocks noGrp="1"/>
          </p:cNvSpPr>
          <p:nvPr>
            <p:ph type="body" sz="quarter" idx="13"/>
          </p:nvPr>
        </p:nvSpPr>
        <p:spPr/>
        <p:txBody>
          <a:bodyPr/>
          <a:lstStyle/>
          <a:p>
            <a:r>
              <a:rPr lang="en-VN" dirty="0"/>
              <a:t>SEMAPHORE</a:t>
            </a:r>
          </a:p>
        </p:txBody>
      </p:sp>
      <p:sp>
        <p:nvSpPr>
          <p:cNvPr id="4" name="Text Placeholder 3">
            <a:extLst>
              <a:ext uri="{FF2B5EF4-FFF2-40B4-BE49-F238E27FC236}">
                <a16:creationId xmlns:a16="http://schemas.microsoft.com/office/drawing/2014/main" id="{29AF972F-4947-DC39-B027-46AA27E437A8}"/>
              </a:ext>
            </a:extLst>
          </p:cNvPr>
          <p:cNvSpPr>
            <a:spLocks noGrp="1"/>
          </p:cNvSpPr>
          <p:nvPr>
            <p:ph type="body" sz="quarter" idx="14"/>
          </p:nvPr>
        </p:nvSpPr>
        <p:spPr/>
        <p:txBody>
          <a:bodyPr/>
          <a:lstStyle/>
          <a:p>
            <a:r>
              <a:rPr lang="en-VN" dirty="0"/>
              <a:t>5.7.6. Các vấn đề khi sử dụng semaphore</a:t>
            </a:r>
          </a:p>
        </p:txBody>
      </p:sp>
      <p:sp>
        <p:nvSpPr>
          <p:cNvPr id="5" name="Text Placeholder 4">
            <a:extLst>
              <a:ext uri="{FF2B5EF4-FFF2-40B4-BE49-F238E27FC236}">
                <a16:creationId xmlns:a16="http://schemas.microsoft.com/office/drawing/2014/main" id="{8DE7914B-6842-4596-C14A-76B50C9287FB}"/>
              </a:ext>
            </a:extLst>
          </p:cNvPr>
          <p:cNvSpPr>
            <a:spLocks noGrp="1"/>
          </p:cNvSpPr>
          <p:nvPr>
            <p:ph type="body" sz="quarter" idx="15"/>
          </p:nvPr>
        </p:nvSpPr>
        <p:spPr>
          <a:xfrm>
            <a:off x="1470930" y="3924167"/>
            <a:ext cx="7147030" cy="1094505"/>
          </a:xfrm>
        </p:spPr>
        <p:txBody>
          <a:bodyPr>
            <a:normAutofit/>
          </a:bodyPr>
          <a:lstStyle/>
          <a:p>
            <a:pPr algn="just"/>
            <a:r>
              <a:rPr lang="en-VN" dirty="0"/>
              <a:t>Việc sử dụng semaphore yêu cầu tính cẩn thận và chính xác rất cao. Thứ tự của các lệnh wait() và signal() hay giá trị khởi tạo của semaphore có thể ảnh hưởng đến tính đúng đắn hay hiệu suất của chương trình. Hãy cùng khảo sát vấn đề có thể phát sinh nếu sử dụng semaphore không đúng cách trong nội dung sau đây.</a:t>
            </a:r>
          </a:p>
        </p:txBody>
      </p:sp>
      <p:sp>
        <p:nvSpPr>
          <p:cNvPr id="6" name="Text Placeholder 5">
            <a:extLst>
              <a:ext uri="{FF2B5EF4-FFF2-40B4-BE49-F238E27FC236}">
                <a16:creationId xmlns:a16="http://schemas.microsoft.com/office/drawing/2014/main" id="{858A13C0-179C-6985-3214-21590BDB95C0}"/>
              </a:ext>
            </a:extLst>
          </p:cNvPr>
          <p:cNvSpPr>
            <a:spLocks noGrp="1"/>
          </p:cNvSpPr>
          <p:nvPr>
            <p:ph type="body" sz="quarter" idx="16"/>
          </p:nvPr>
        </p:nvSpPr>
        <p:spPr/>
        <p:txBody>
          <a:bodyPr>
            <a:normAutofit lnSpcReduction="10000"/>
          </a:bodyPr>
          <a:lstStyle/>
          <a:p>
            <a:r>
              <a:rPr lang="en-VN" dirty="0"/>
              <a:t>07.</a:t>
            </a:r>
          </a:p>
        </p:txBody>
      </p:sp>
      <p:sp>
        <p:nvSpPr>
          <p:cNvPr id="8" name="Footer Placeholder 7">
            <a:extLst>
              <a:ext uri="{FF2B5EF4-FFF2-40B4-BE49-F238E27FC236}">
                <a16:creationId xmlns:a16="http://schemas.microsoft.com/office/drawing/2014/main" id="{074D3E6A-6258-4465-D91F-9F476D91A6BE}"/>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360845245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D6037-A792-5822-95A7-D0398BE49F84}"/>
              </a:ext>
            </a:extLst>
          </p:cNvPr>
          <p:cNvSpPr>
            <a:spLocks noGrp="1"/>
          </p:cNvSpPr>
          <p:nvPr>
            <p:ph type="title"/>
          </p:nvPr>
        </p:nvSpPr>
        <p:spPr/>
        <p:txBody>
          <a:bodyPr/>
          <a:lstStyle/>
          <a:p>
            <a:r>
              <a:rPr lang="en-VN" dirty="0"/>
              <a:t>Review</a:t>
            </a:r>
          </a:p>
        </p:txBody>
      </p:sp>
      <p:sp>
        <p:nvSpPr>
          <p:cNvPr id="3" name="Content Placeholder 2">
            <a:extLst>
              <a:ext uri="{FF2B5EF4-FFF2-40B4-BE49-F238E27FC236}">
                <a16:creationId xmlns:a16="http://schemas.microsoft.com/office/drawing/2014/main" id="{58348C41-8964-E036-ADA7-031D7078B6A0}"/>
              </a:ext>
            </a:extLst>
          </p:cNvPr>
          <p:cNvSpPr>
            <a:spLocks noGrp="1"/>
          </p:cNvSpPr>
          <p:nvPr>
            <p:ph idx="1"/>
          </p:nvPr>
        </p:nvSpPr>
        <p:spPr>
          <a:xfrm>
            <a:off x="838200" y="2461162"/>
            <a:ext cx="5061438" cy="3715801"/>
          </a:xfrm>
        </p:spPr>
        <p:txBody>
          <a:bodyPr>
            <a:normAutofit fontScale="92500"/>
          </a:bodyPr>
          <a:lstStyle/>
          <a:p>
            <a:pPr algn="just"/>
            <a:r>
              <a:rPr lang="en-VN" sz="2400" dirty="0"/>
              <a:t>Các giải pháp dựa trên ngắt </a:t>
            </a:r>
            <a:r>
              <a:rPr lang="en-VN" sz="2400" b="1" dirty="0">
                <a:gradFill>
                  <a:gsLst>
                    <a:gs pos="0">
                      <a:srgbClr val="FFC000"/>
                    </a:gs>
                    <a:gs pos="100000">
                      <a:srgbClr val="FF0000"/>
                    </a:gs>
                  </a:gsLst>
                  <a:lin ang="5400000" scaled="1"/>
                </a:gradFill>
              </a:rPr>
              <a:t>gây lãng phí </a:t>
            </a:r>
            <a:r>
              <a:rPr lang="en-VN" sz="2400" dirty="0"/>
              <a:t>tài nguyên CPU khi liên tục kiểm tra điều kiện chờ đợi tiến vào CS (busy waiting).</a:t>
            </a:r>
          </a:p>
          <a:p>
            <a:pPr algn="just"/>
            <a:r>
              <a:rPr lang="en-VN" sz="2400" dirty="0"/>
              <a:t>Các giải pháp hỗ trợ từ phần cứng thì </a:t>
            </a:r>
            <a:r>
              <a:rPr lang="en-VN" sz="2400" b="1" dirty="0">
                <a:gradFill>
                  <a:gsLst>
                    <a:gs pos="0">
                      <a:srgbClr val="FFC000"/>
                    </a:gs>
                    <a:gs pos="100000">
                      <a:srgbClr val="FF0000"/>
                    </a:gs>
                  </a:gsLst>
                  <a:lin ang="2700000" scaled="1"/>
                </a:gradFill>
              </a:rPr>
              <a:t>khá phức tạp </a:t>
            </a:r>
            <a:r>
              <a:rPr lang="en-VN" sz="2400" dirty="0"/>
              <a:t>và </a:t>
            </a:r>
            <a:r>
              <a:rPr lang="en-VN" sz="2400" b="1" dirty="0">
                <a:gradFill>
                  <a:gsLst>
                    <a:gs pos="0">
                      <a:srgbClr val="FFC000"/>
                    </a:gs>
                    <a:gs pos="100000">
                      <a:srgbClr val="FF0000"/>
                    </a:gs>
                  </a:gsLst>
                  <a:lin ang="2700000" scaled="1"/>
                </a:gradFill>
              </a:rPr>
              <a:t>không thể truy cập </a:t>
            </a:r>
            <a:r>
              <a:rPr lang="en-VN" sz="2400" dirty="0"/>
              <a:t>được bởi lập trình viên của các chương trình ứng dụng.</a:t>
            </a:r>
          </a:p>
        </p:txBody>
      </p:sp>
      <p:sp>
        <p:nvSpPr>
          <p:cNvPr id="4" name="Footer Placeholder 3">
            <a:extLst>
              <a:ext uri="{FF2B5EF4-FFF2-40B4-BE49-F238E27FC236}">
                <a16:creationId xmlns:a16="http://schemas.microsoft.com/office/drawing/2014/main" id="{80DB0819-13AE-F488-6455-5F5F5B89988D}"/>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B6571D48-46B0-D394-DF12-CF2BB24BFE40}"/>
              </a:ext>
            </a:extLst>
          </p:cNvPr>
          <p:cNvSpPr>
            <a:spLocks noGrp="1"/>
          </p:cNvSpPr>
          <p:nvPr>
            <p:ph type="sldNum" sz="quarter" idx="12"/>
          </p:nvPr>
        </p:nvSpPr>
        <p:spPr/>
        <p:txBody>
          <a:bodyPr/>
          <a:lstStyle/>
          <a:p>
            <a:fld id="{D8B0B3AC-44A8-D142-AAF6-9A453466E1A4}" type="slidenum">
              <a:rPr lang="en-VN" smtClean="0"/>
              <a:pPr/>
              <a:t>4</a:t>
            </a:fld>
            <a:endParaRPr lang="en-VN" dirty="0"/>
          </a:p>
        </p:txBody>
      </p:sp>
      <p:sp>
        <p:nvSpPr>
          <p:cNvPr id="7" name="TextBox 6">
            <a:extLst>
              <a:ext uri="{FF2B5EF4-FFF2-40B4-BE49-F238E27FC236}">
                <a16:creationId xmlns:a16="http://schemas.microsoft.com/office/drawing/2014/main" id="{5A7537C8-87DC-9E27-EE46-3E2A0F79A083}"/>
              </a:ext>
            </a:extLst>
          </p:cNvPr>
          <p:cNvSpPr txBox="1"/>
          <p:nvPr/>
        </p:nvSpPr>
        <p:spPr>
          <a:xfrm>
            <a:off x="838200" y="1801910"/>
            <a:ext cx="6624762" cy="461665"/>
          </a:xfrm>
          <a:prstGeom prst="rect">
            <a:avLst/>
          </a:prstGeom>
          <a:noFill/>
        </p:spPr>
        <p:txBody>
          <a:bodyPr wrap="none" rtlCol="0">
            <a:spAutoFit/>
          </a:bodyPr>
          <a:lstStyle/>
          <a:p>
            <a:pPr algn="l"/>
            <a:r>
              <a:rPr lang="en-VN" sz="2400" b="1" dirty="0">
                <a:gradFill flip="none" rotWithShape="1">
                  <a:gsLst>
                    <a:gs pos="0">
                      <a:srgbClr val="00C6FF"/>
                    </a:gs>
                    <a:gs pos="100000">
                      <a:srgbClr val="0072FF"/>
                    </a:gs>
                  </a:gsLst>
                  <a:lin ang="2700000" scaled="1"/>
                  <a:tileRect/>
                </a:gradFill>
                <a:latin typeface="Arial" panose="020B0604020202020204" pitchFamily="34" charset="0"/>
                <a:cs typeface="Arial" panose="020B0604020202020204" pitchFamily="34" charset="0"/>
              </a:rPr>
              <a:t>GIẢI QUYẾT BÀI TOÁN VÙNG TRANH CHẤP</a:t>
            </a:r>
          </a:p>
        </p:txBody>
      </p:sp>
      <p:sp>
        <p:nvSpPr>
          <p:cNvPr id="8" name="Right Arrow 7">
            <a:extLst>
              <a:ext uri="{FF2B5EF4-FFF2-40B4-BE49-F238E27FC236}">
                <a16:creationId xmlns:a16="http://schemas.microsoft.com/office/drawing/2014/main" id="{42ABA17E-3D3A-612A-1DF1-E7CEF4ECD70C}"/>
              </a:ext>
            </a:extLst>
          </p:cNvPr>
          <p:cNvSpPr/>
          <p:nvPr/>
        </p:nvSpPr>
        <p:spPr>
          <a:xfrm>
            <a:off x="6292364" y="3640015"/>
            <a:ext cx="931984" cy="553916"/>
          </a:xfrm>
          <a:prstGeom prst="rightArrow">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143F6112-1007-8D58-6380-F42729B56DAC}"/>
              </a:ext>
            </a:extLst>
          </p:cNvPr>
          <p:cNvSpPr txBox="1"/>
          <p:nvPr/>
        </p:nvSpPr>
        <p:spPr>
          <a:xfrm>
            <a:off x="7617074" y="2716685"/>
            <a:ext cx="4278407" cy="923330"/>
          </a:xfrm>
          <a:prstGeom prst="rect">
            <a:avLst/>
          </a:prstGeom>
          <a:noFill/>
        </p:spPr>
        <p:txBody>
          <a:bodyPr wrap="square" rtlCol="0">
            <a:spAutoFit/>
          </a:bodyPr>
          <a:lstStyle/>
          <a:p>
            <a:pPr algn="l"/>
            <a:r>
              <a:rPr lang="en-VN" dirty="0">
                <a:latin typeface="Arial" panose="020B0604020202020204" pitchFamily="34" charset="0"/>
                <a:cs typeface="Arial" panose="020B0604020202020204" pitchFamily="34" charset="0"/>
              </a:rPr>
              <a:t>Các nhà thiết kế hệ điều hành xây dựng các </a:t>
            </a:r>
            <a:r>
              <a:rPr lang="en-VN"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công cụ phần mềm cấp cao </a:t>
            </a:r>
            <a:r>
              <a:rPr lang="en-VN" dirty="0">
                <a:latin typeface="Arial" panose="020B0604020202020204" pitchFamily="34" charset="0"/>
                <a:cs typeface="Arial" panose="020B0604020202020204" pitchFamily="34" charset="0"/>
              </a:rPr>
              <a:t>để giải quyết vấn đề vùng tranh chấp:</a:t>
            </a:r>
          </a:p>
        </p:txBody>
      </p:sp>
      <p:sp>
        <p:nvSpPr>
          <p:cNvPr id="10" name="TextBox 9">
            <a:extLst>
              <a:ext uri="{FF2B5EF4-FFF2-40B4-BE49-F238E27FC236}">
                <a16:creationId xmlns:a16="http://schemas.microsoft.com/office/drawing/2014/main" id="{4CC4D4BE-028E-DC2F-F398-3269ABBAA37F}"/>
              </a:ext>
            </a:extLst>
          </p:cNvPr>
          <p:cNvSpPr txBox="1"/>
          <p:nvPr/>
        </p:nvSpPr>
        <p:spPr>
          <a:xfrm>
            <a:off x="7617074" y="3727331"/>
            <a:ext cx="1794081" cy="369332"/>
          </a:xfrm>
          <a:prstGeom prst="rect">
            <a:avLst/>
          </a:prstGeom>
          <a:noFill/>
        </p:spPr>
        <p:txBody>
          <a:bodyPr wrap="none" rtlCol="0">
            <a:spAutoFit/>
          </a:bodyPr>
          <a:lstStyle/>
          <a:p>
            <a:pPr marL="285750" indent="-285750" algn="l">
              <a:buFont typeface="Arial" panose="020B0604020202020204" pitchFamily="34" charset="0"/>
              <a:buChar char="•"/>
            </a:pPr>
            <a:r>
              <a:rPr lang="en-VN"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Mutex locks</a:t>
            </a:r>
          </a:p>
        </p:txBody>
      </p:sp>
      <p:sp>
        <p:nvSpPr>
          <p:cNvPr id="11" name="TextBox 10">
            <a:extLst>
              <a:ext uri="{FF2B5EF4-FFF2-40B4-BE49-F238E27FC236}">
                <a16:creationId xmlns:a16="http://schemas.microsoft.com/office/drawing/2014/main" id="{4EB305B9-D1BE-F67A-5A68-488BF5F36960}"/>
              </a:ext>
            </a:extLst>
          </p:cNvPr>
          <p:cNvSpPr txBox="1"/>
          <p:nvPr/>
        </p:nvSpPr>
        <p:spPr>
          <a:xfrm>
            <a:off x="7617074" y="4255262"/>
            <a:ext cx="1729961" cy="369332"/>
          </a:xfrm>
          <a:prstGeom prst="rect">
            <a:avLst/>
          </a:prstGeom>
          <a:noFill/>
        </p:spPr>
        <p:txBody>
          <a:bodyPr wrap="none" rtlCol="0">
            <a:spAutoFit/>
          </a:bodyPr>
          <a:lstStyle/>
          <a:p>
            <a:pPr marL="285750" indent="-285750" algn="l">
              <a:buFont typeface="Arial" panose="020B0604020202020204" pitchFamily="34" charset="0"/>
              <a:buChar char="•"/>
            </a:pPr>
            <a:r>
              <a:rPr lang="en-VN"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Semaphore</a:t>
            </a:r>
          </a:p>
        </p:txBody>
      </p:sp>
      <p:sp>
        <p:nvSpPr>
          <p:cNvPr id="12" name="TextBox 11">
            <a:extLst>
              <a:ext uri="{FF2B5EF4-FFF2-40B4-BE49-F238E27FC236}">
                <a16:creationId xmlns:a16="http://schemas.microsoft.com/office/drawing/2014/main" id="{D4D91FE9-18F0-6B55-EBFB-4EA4FB5AD8D3}"/>
              </a:ext>
            </a:extLst>
          </p:cNvPr>
          <p:cNvSpPr txBox="1"/>
          <p:nvPr/>
        </p:nvSpPr>
        <p:spPr>
          <a:xfrm>
            <a:off x="7617074" y="4783193"/>
            <a:ext cx="1319592" cy="369332"/>
          </a:xfrm>
          <a:prstGeom prst="rect">
            <a:avLst/>
          </a:prstGeom>
          <a:noFill/>
        </p:spPr>
        <p:txBody>
          <a:bodyPr wrap="none" rtlCol="0">
            <a:spAutoFit/>
          </a:bodyPr>
          <a:lstStyle/>
          <a:p>
            <a:pPr marL="285750" indent="-285750" algn="l">
              <a:buFont typeface="Arial" panose="020B0604020202020204" pitchFamily="34" charset="0"/>
              <a:buChar char="•"/>
            </a:pPr>
            <a:r>
              <a:rPr lang="en-VN"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Monitor</a:t>
            </a:r>
          </a:p>
        </p:txBody>
      </p:sp>
    </p:spTree>
    <p:extLst>
      <p:ext uri="{BB962C8B-B14F-4D97-AF65-F5344CB8AC3E}">
        <p14:creationId xmlns:p14="http://schemas.microsoft.com/office/powerpoint/2010/main" val="4067894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ppt_x"/>
                                          </p:val>
                                        </p:tav>
                                        <p:tav tm="100000">
                                          <p:val>
                                            <p:strVal val="#ppt_x"/>
                                          </p:val>
                                        </p:tav>
                                      </p:tavLst>
                                    </p:anim>
                                    <p:anim calcmode="lin" valueType="num">
                                      <p:cBhvr additive="base">
                                        <p:cTn id="3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P spid="11" grpId="0"/>
      <p:bldP spid="1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372A2-2B34-3F5B-DDF2-C27A1BB99B03}"/>
              </a:ext>
            </a:extLst>
          </p:cNvPr>
          <p:cNvSpPr>
            <a:spLocks noGrp="1"/>
          </p:cNvSpPr>
          <p:nvPr>
            <p:ph type="title"/>
          </p:nvPr>
        </p:nvSpPr>
        <p:spPr/>
        <p:txBody>
          <a:bodyPr>
            <a:normAutofit fontScale="90000"/>
          </a:bodyPr>
          <a:lstStyle/>
          <a:p>
            <a:r>
              <a:rPr lang="en-VN" dirty="0"/>
              <a:t>5.7.6. Các vấn đề khi sử dụng semaphore</a:t>
            </a:r>
          </a:p>
        </p:txBody>
      </p:sp>
      <p:sp>
        <p:nvSpPr>
          <p:cNvPr id="4" name="Footer Placeholder 3">
            <a:extLst>
              <a:ext uri="{FF2B5EF4-FFF2-40B4-BE49-F238E27FC236}">
                <a16:creationId xmlns:a16="http://schemas.microsoft.com/office/drawing/2014/main" id="{823C4044-AD09-FC45-DE6F-997035BF8A2C}"/>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16CE08C7-DE5F-3AF9-5F39-152C1F2E130A}"/>
              </a:ext>
            </a:extLst>
          </p:cNvPr>
          <p:cNvSpPr>
            <a:spLocks noGrp="1"/>
          </p:cNvSpPr>
          <p:nvPr>
            <p:ph type="sldNum" sz="quarter" idx="12"/>
          </p:nvPr>
        </p:nvSpPr>
        <p:spPr/>
        <p:txBody>
          <a:bodyPr/>
          <a:lstStyle/>
          <a:p>
            <a:fld id="{D8B0B3AC-44A8-D142-AAF6-9A453466E1A4}" type="slidenum">
              <a:rPr lang="en-VN" smtClean="0"/>
              <a:pPr/>
              <a:t>40</a:t>
            </a:fld>
            <a:endParaRPr lang="en-VN" dirty="0"/>
          </a:p>
        </p:txBody>
      </p:sp>
      <p:sp>
        <p:nvSpPr>
          <p:cNvPr id="7" name="TextBox 6">
            <a:extLst>
              <a:ext uri="{FF2B5EF4-FFF2-40B4-BE49-F238E27FC236}">
                <a16:creationId xmlns:a16="http://schemas.microsoft.com/office/drawing/2014/main" id="{3AE994FF-D477-CB8E-CBA1-AB9DFD6FFB9B}"/>
              </a:ext>
            </a:extLst>
          </p:cNvPr>
          <p:cNvSpPr txBox="1"/>
          <p:nvPr/>
        </p:nvSpPr>
        <p:spPr>
          <a:xfrm>
            <a:off x="978099" y="3031036"/>
            <a:ext cx="1563248" cy="1945661"/>
          </a:xfrm>
          <a:prstGeom prst="rect">
            <a:avLst/>
          </a:prstGeom>
          <a:solidFill>
            <a:schemeClr val="bg1"/>
          </a:solidFill>
          <a:ln>
            <a:solidFill>
              <a:schemeClr val="accent1"/>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wait(S);</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wait(Q);</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   ...</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signal(S);</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signal(Q);</a:t>
            </a:r>
          </a:p>
        </p:txBody>
      </p:sp>
      <p:sp>
        <p:nvSpPr>
          <p:cNvPr id="8" name="TextBox 7">
            <a:extLst>
              <a:ext uri="{FF2B5EF4-FFF2-40B4-BE49-F238E27FC236}">
                <a16:creationId xmlns:a16="http://schemas.microsoft.com/office/drawing/2014/main" id="{987F7DD3-C9A8-43F4-FD26-D449A22C7724}"/>
              </a:ext>
            </a:extLst>
          </p:cNvPr>
          <p:cNvSpPr txBox="1"/>
          <p:nvPr/>
        </p:nvSpPr>
        <p:spPr>
          <a:xfrm>
            <a:off x="3140233" y="3031036"/>
            <a:ext cx="1563248" cy="1945661"/>
          </a:xfrm>
          <a:prstGeom prst="rect">
            <a:avLst/>
          </a:prstGeom>
          <a:solidFill>
            <a:schemeClr val="bg1"/>
          </a:solidFill>
          <a:ln>
            <a:solidFill>
              <a:schemeClr val="accent3"/>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wait(Q);</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wait(S);</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   ...</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signal(Q);</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signal(S);</a:t>
            </a:r>
          </a:p>
        </p:txBody>
      </p:sp>
      <p:sp>
        <p:nvSpPr>
          <p:cNvPr id="9" name="TextBox 8">
            <a:extLst>
              <a:ext uri="{FF2B5EF4-FFF2-40B4-BE49-F238E27FC236}">
                <a16:creationId xmlns:a16="http://schemas.microsoft.com/office/drawing/2014/main" id="{6701A772-C01C-14C6-0E69-C2E692402878}"/>
              </a:ext>
            </a:extLst>
          </p:cNvPr>
          <p:cNvSpPr txBox="1"/>
          <p:nvPr/>
        </p:nvSpPr>
        <p:spPr>
          <a:xfrm>
            <a:off x="975135" y="2636826"/>
            <a:ext cx="466794" cy="394210"/>
          </a:xfrm>
          <a:prstGeom prst="rect">
            <a:avLst/>
          </a:prstGeom>
          <a:gradFill>
            <a:gsLst>
              <a:gs pos="0">
                <a:srgbClr val="00C6FF"/>
              </a:gs>
              <a:gs pos="100000">
                <a:srgbClr val="0072FF"/>
              </a:gs>
            </a:gsLst>
            <a:lin ang="5400000" scaled="1"/>
          </a:gradFill>
          <a:ln>
            <a:solidFill>
              <a:schemeClr val="accent1"/>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P1</a:t>
            </a:r>
          </a:p>
        </p:txBody>
      </p:sp>
      <p:sp>
        <p:nvSpPr>
          <p:cNvPr id="10" name="TextBox 9">
            <a:extLst>
              <a:ext uri="{FF2B5EF4-FFF2-40B4-BE49-F238E27FC236}">
                <a16:creationId xmlns:a16="http://schemas.microsoft.com/office/drawing/2014/main" id="{DDAC85DE-35EA-36E3-B54A-9EAC8AF38919}"/>
              </a:ext>
            </a:extLst>
          </p:cNvPr>
          <p:cNvSpPr txBox="1"/>
          <p:nvPr/>
        </p:nvSpPr>
        <p:spPr>
          <a:xfrm>
            <a:off x="3140233" y="2636826"/>
            <a:ext cx="466794" cy="394210"/>
          </a:xfrm>
          <a:prstGeom prst="rect">
            <a:avLst/>
          </a:prstGeom>
          <a:gradFill>
            <a:gsLst>
              <a:gs pos="0">
                <a:schemeClr val="accent2"/>
              </a:gs>
              <a:gs pos="100000">
                <a:schemeClr val="accent3"/>
              </a:gs>
            </a:gsLst>
            <a:lin ang="5400000" scaled="1"/>
          </a:gradFill>
          <a:ln>
            <a:solidFill>
              <a:schemeClr val="accent3"/>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P2</a:t>
            </a:r>
          </a:p>
        </p:txBody>
      </p:sp>
      <p:sp>
        <p:nvSpPr>
          <p:cNvPr id="11" name="Triangle 10">
            <a:extLst>
              <a:ext uri="{FF2B5EF4-FFF2-40B4-BE49-F238E27FC236}">
                <a16:creationId xmlns:a16="http://schemas.microsoft.com/office/drawing/2014/main" id="{B55C3DF6-D853-9CDD-76AB-FE31A3808638}"/>
              </a:ext>
            </a:extLst>
          </p:cNvPr>
          <p:cNvSpPr/>
          <p:nvPr/>
        </p:nvSpPr>
        <p:spPr>
          <a:xfrm rot="5400000">
            <a:off x="758256" y="3196555"/>
            <a:ext cx="114660" cy="98845"/>
          </a:xfrm>
          <a:prstGeom prst="triangle">
            <a:avLst/>
          </a:prstGeom>
          <a:gradFill>
            <a:gsLst>
              <a:gs pos="0">
                <a:srgbClr val="00C6FF"/>
              </a:gs>
              <a:gs pos="100000">
                <a:srgbClr val="0072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2" name="Triangle 11">
            <a:extLst>
              <a:ext uri="{FF2B5EF4-FFF2-40B4-BE49-F238E27FC236}">
                <a16:creationId xmlns:a16="http://schemas.microsoft.com/office/drawing/2014/main" id="{FBAC2E59-C83F-B730-BADF-BF68147E9E28}"/>
              </a:ext>
            </a:extLst>
          </p:cNvPr>
          <p:cNvSpPr/>
          <p:nvPr/>
        </p:nvSpPr>
        <p:spPr>
          <a:xfrm rot="5400000">
            <a:off x="2920390" y="3196556"/>
            <a:ext cx="114660" cy="98845"/>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4357A25D-CACD-DFB1-9EEE-A261B6E74DF8}"/>
              </a:ext>
            </a:extLst>
          </p:cNvPr>
          <p:cNvSpPr txBox="1"/>
          <p:nvPr/>
        </p:nvSpPr>
        <p:spPr>
          <a:xfrm>
            <a:off x="865009" y="1667168"/>
            <a:ext cx="3217547" cy="794576"/>
          </a:xfrm>
          <a:prstGeom prst="rect">
            <a:avLst/>
          </a:prstGeom>
          <a:noFill/>
        </p:spPr>
        <p:txBody>
          <a:bodyPr wrap="non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Khởi tạo</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semaphore S = 1, Q = 1</a:t>
            </a:r>
          </a:p>
        </p:txBody>
      </p:sp>
      <p:cxnSp>
        <p:nvCxnSpPr>
          <p:cNvPr id="15" name="Straight Connector 14">
            <a:extLst>
              <a:ext uri="{FF2B5EF4-FFF2-40B4-BE49-F238E27FC236}">
                <a16:creationId xmlns:a16="http://schemas.microsoft.com/office/drawing/2014/main" id="{F461765D-D8C2-47AF-A83C-C878827AF016}"/>
              </a:ext>
            </a:extLst>
          </p:cNvPr>
          <p:cNvCxnSpPr/>
          <p:nvPr/>
        </p:nvCxnSpPr>
        <p:spPr>
          <a:xfrm>
            <a:off x="5586761" y="2570356"/>
            <a:ext cx="0" cy="2475571"/>
          </a:xfrm>
          <a:prstGeom prst="line">
            <a:avLst/>
          </a:prstGeom>
          <a:ln w="2540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5C11B0F-F6FE-76A5-D032-79561969FDEB}"/>
              </a:ext>
            </a:extLst>
          </p:cNvPr>
          <p:cNvSpPr txBox="1"/>
          <p:nvPr/>
        </p:nvSpPr>
        <p:spPr>
          <a:xfrm>
            <a:off x="6096000" y="2900496"/>
            <a:ext cx="4182555" cy="1561966"/>
          </a:xfrm>
          <a:prstGeom prst="rect">
            <a:avLst/>
          </a:prstGeom>
          <a:noFill/>
        </p:spPr>
        <p:txBody>
          <a:bodyPr wrap="none" rtlCol="0">
            <a:spAutoFit/>
          </a:bodyPr>
          <a:lstStyle/>
          <a:p>
            <a:pPr>
              <a:lnSpc>
                <a:spcPct val="120000"/>
              </a:lnSpc>
              <a:spcBef>
                <a:spcPts val="200"/>
              </a:spcBef>
              <a:spcAft>
                <a:spcPts val="200"/>
              </a:spcAft>
            </a:pPr>
            <a:r>
              <a:rPr lang="en-VN"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P1 |</a:t>
            </a:r>
            <a:r>
              <a:rPr lang="en-VN" dirty="0">
                <a:latin typeface="Courier New" panose="02070309020205020404" pitchFamily="49" charset="0"/>
                <a:cs typeface="Courier New" panose="02070309020205020404" pitchFamily="49" charset="0"/>
              </a:rPr>
              <a:t> wait(S) // S = 0</a:t>
            </a:r>
          </a:p>
          <a:p>
            <a:pPr>
              <a:lnSpc>
                <a:spcPct val="120000"/>
              </a:lnSpc>
              <a:spcBef>
                <a:spcPts val="200"/>
              </a:spcBef>
              <a:spcAft>
                <a:spcPts val="200"/>
              </a:spcAft>
            </a:pPr>
            <a:r>
              <a:rPr lang="en-VN" b="1" dirty="0">
                <a:gradFill>
                  <a:gsLst>
                    <a:gs pos="0">
                      <a:schemeClr val="accent2"/>
                    </a:gs>
                    <a:gs pos="100000">
                      <a:schemeClr val="accent3"/>
                    </a:gs>
                  </a:gsLst>
                  <a:lin ang="2700000" scaled="1"/>
                </a:gradFill>
                <a:latin typeface="Courier New" panose="02070309020205020404" pitchFamily="49" charset="0"/>
                <a:cs typeface="Courier New" panose="02070309020205020404" pitchFamily="49" charset="0"/>
              </a:rPr>
              <a:t>P2 |</a:t>
            </a:r>
            <a:r>
              <a:rPr lang="en-VN" dirty="0">
                <a:latin typeface="Courier New" panose="02070309020205020404" pitchFamily="49" charset="0"/>
                <a:cs typeface="Courier New" panose="02070309020205020404" pitchFamily="49" charset="0"/>
              </a:rPr>
              <a:t> wait(Q) // Q = 0</a:t>
            </a:r>
          </a:p>
          <a:p>
            <a:pPr>
              <a:lnSpc>
                <a:spcPct val="120000"/>
              </a:lnSpc>
              <a:spcBef>
                <a:spcPts val="200"/>
              </a:spcBef>
              <a:spcAft>
                <a:spcPts val="200"/>
              </a:spcAft>
            </a:pPr>
            <a:r>
              <a:rPr lang="en-VN"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P1 |</a:t>
            </a:r>
            <a:r>
              <a:rPr lang="en-VN" dirty="0">
                <a:latin typeface="Courier New" panose="02070309020205020404" pitchFamily="49" charset="0"/>
                <a:cs typeface="Courier New" panose="02070309020205020404" pitchFamily="49" charset="0"/>
              </a:rPr>
              <a:t> wait(Q) // </a:t>
            </a:r>
            <a:r>
              <a:rPr lang="en-VN" b="1" dirty="0">
                <a:solidFill>
                  <a:schemeClr val="accent3">
                    <a:lumMod val="75000"/>
                  </a:schemeClr>
                </a:solidFill>
                <a:latin typeface="Courier New" panose="02070309020205020404" pitchFamily="49" charset="0"/>
                <a:cs typeface="Courier New" panose="02070309020205020404" pitchFamily="49" charset="0"/>
              </a:rPr>
              <a:t>P1 bị blocked</a:t>
            </a:r>
          </a:p>
          <a:p>
            <a:pPr>
              <a:lnSpc>
                <a:spcPct val="120000"/>
              </a:lnSpc>
              <a:spcBef>
                <a:spcPts val="200"/>
              </a:spcBef>
              <a:spcAft>
                <a:spcPts val="200"/>
              </a:spcAft>
            </a:pPr>
            <a:r>
              <a:rPr lang="en-VN" b="1" dirty="0">
                <a:gradFill>
                  <a:gsLst>
                    <a:gs pos="0">
                      <a:schemeClr val="accent2"/>
                    </a:gs>
                    <a:gs pos="100000">
                      <a:schemeClr val="accent3"/>
                    </a:gs>
                  </a:gsLst>
                  <a:lin ang="2700000" scaled="1"/>
                </a:gradFill>
                <a:latin typeface="Courier New" panose="02070309020205020404" pitchFamily="49" charset="0"/>
                <a:cs typeface="Courier New" panose="02070309020205020404" pitchFamily="49" charset="0"/>
              </a:rPr>
              <a:t>P2 |</a:t>
            </a:r>
            <a:r>
              <a:rPr lang="en-VN" dirty="0">
                <a:latin typeface="Courier New" panose="02070309020205020404" pitchFamily="49" charset="0"/>
                <a:cs typeface="Courier New" panose="02070309020205020404" pitchFamily="49" charset="0"/>
              </a:rPr>
              <a:t> wait(S) // </a:t>
            </a:r>
            <a:r>
              <a:rPr lang="en-VN" b="1" dirty="0">
                <a:solidFill>
                  <a:schemeClr val="accent3">
                    <a:lumMod val="75000"/>
                  </a:schemeClr>
                </a:solidFill>
                <a:latin typeface="Courier New" panose="02070309020205020404" pitchFamily="49" charset="0"/>
                <a:cs typeface="Courier New" panose="02070309020205020404" pitchFamily="49" charset="0"/>
              </a:rPr>
              <a:t>P2</a:t>
            </a:r>
            <a:r>
              <a:rPr lang="en-VN" b="1" dirty="0">
                <a:solidFill>
                  <a:srgbClr val="FF0000"/>
                </a:solidFill>
                <a:latin typeface="Courier New" panose="02070309020205020404" pitchFamily="49" charset="0"/>
                <a:cs typeface="Courier New" panose="02070309020205020404" pitchFamily="49" charset="0"/>
              </a:rPr>
              <a:t> bị blocked</a:t>
            </a:r>
          </a:p>
        </p:txBody>
      </p:sp>
      <p:sp>
        <p:nvSpPr>
          <p:cNvPr id="17" name="TextBox 16">
            <a:extLst>
              <a:ext uri="{FF2B5EF4-FFF2-40B4-BE49-F238E27FC236}">
                <a16:creationId xmlns:a16="http://schemas.microsoft.com/office/drawing/2014/main" id="{97A1E1CB-CA02-3466-8965-263F8719B27E}"/>
              </a:ext>
            </a:extLst>
          </p:cNvPr>
          <p:cNvSpPr txBox="1"/>
          <p:nvPr/>
        </p:nvSpPr>
        <p:spPr>
          <a:xfrm>
            <a:off x="6062290" y="2506349"/>
            <a:ext cx="2659702" cy="394147"/>
          </a:xfrm>
          <a:prstGeom prst="rect">
            <a:avLst/>
          </a:prstGeom>
          <a:noFill/>
        </p:spPr>
        <p:txBody>
          <a:bodyPr wrap="non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Tồn tại khả năng xảy ra:</a:t>
            </a:r>
          </a:p>
        </p:txBody>
      </p:sp>
      <p:sp>
        <p:nvSpPr>
          <p:cNvPr id="18" name="TextBox 17">
            <a:extLst>
              <a:ext uri="{FF2B5EF4-FFF2-40B4-BE49-F238E27FC236}">
                <a16:creationId xmlns:a16="http://schemas.microsoft.com/office/drawing/2014/main" id="{5ECD4479-96CD-3D9F-54C2-DEAC70CC5558}"/>
              </a:ext>
            </a:extLst>
          </p:cNvPr>
          <p:cNvSpPr txBox="1"/>
          <p:nvPr/>
        </p:nvSpPr>
        <p:spPr>
          <a:xfrm>
            <a:off x="6030045" y="4519379"/>
            <a:ext cx="1782860" cy="394275"/>
          </a:xfrm>
          <a:prstGeom prst="rect">
            <a:avLst/>
          </a:prstGeom>
          <a:noFill/>
        </p:spPr>
        <p:txBody>
          <a:bodyPr wrap="none" rtlCol="0">
            <a:spAutoFit/>
          </a:bodyPr>
          <a:lstStyle/>
          <a:p>
            <a:pPr algn="just">
              <a:lnSpc>
                <a:spcPct val="120000"/>
              </a:lnSpc>
              <a:spcBef>
                <a:spcPts val="200"/>
              </a:spcBef>
              <a:spcAft>
                <a:spcPts val="200"/>
              </a:spcAft>
            </a:pPr>
            <a:r>
              <a:rPr lang="en-VN" b="1" dirty="0">
                <a:gradFill flip="none" rotWithShape="1">
                  <a:gsLst>
                    <a:gs pos="0">
                      <a:schemeClr val="accent3"/>
                    </a:gs>
                    <a:gs pos="99000">
                      <a:schemeClr val="accent5"/>
                    </a:gs>
                  </a:gsLst>
                  <a:lin ang="2700000" scaled="1"/>
                  <a:tileRect/>
                </a:gradFill>
                <a:latin typeface="Arial" panose="020B0604020202020204" pitchFamily="34" charset="0"/>
                <a:cs typeface="Arial" panose="020B0604020202020204" pitchFamily="34" charset="0"/>
                <a:sym typeface="Wingdings" pitchFamily="2" charset="2"/>
              </a:rPr>
              <a:t> DEADLOCK</a:t>
            </a:r>
            <a:endParaRPr lang="en-VN" b="1" dirty="0">
              <a:gradFill flip="none" rotWithShape="1">
                <a:gsLst>
                  <a:gs pos="0">
                    <a:schemeClr val="accent3"/>
                  </a:gs>
                  <a:gs pos="99000">
                    <a:schemeClr val="accent5"/>
                  </a:gs>
                </a:gsLst>
                <a:lin ang="2700000" scaled="1"/>
                <a:tileRect/>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5836308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372A2-2B34-3F5B-DDF2-C27A1BB99B03}"/>
              </a:ext>
            </a:extLst>
          </p:cNvPr>
          <p:cNvSpPr>
            <a:spLocks noGrp="1"/>
          </p:cNvSpPr>
          <p:nvPr>
            <p:ph type="title"/>
          </p:nvPr>
        </p:nvSpPr>
        <p:spPr/>
        <p:txBody>
          <a:bodyPr>
            <a:normAutofit fontScale="90000"/>
          </a:bodyPr>
          <a:lstStyle/>
          <a:p>
            <a:r>
              <a:rPr lang="en-VN" dirty="0"/>
              <a:t>5.7.6. Các vấn đề khi sử dụng semaphore</a:t>
            </a:r>
          </a:p>
        </p:txBody>
      </p:sp>
      <p:sp>
        <p:nvSpPr>
          <p:cNvPr id="4" name="Footer Placeholder 3">
            <a:extLst>
              <a:ext uri="{FF2B5EF4-FFF2-40B4-BE49-F238E27FC236}">
                <a16:creationId xmlns:a16="http://schemas.microsoft.com/office/drawing/2014/main" id="{823C4044-AD09-FC45-DE6F-997035BF8A2C}"/>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16CE08C7-DE5F-3AF9-5F39-152C1F2E130A}"/>
              </a:ext>
            </a:extLst>
          </p:cNvPr>
          <p:cNvSpPr>
            <a:spLocks noGrp="1"/>
          </p:cNvSpPr>
          <p:nvPr>
            <p:ph type="sldNum" sz="quarter" idx="12"/>
          </p:nvPr>
        </p:nvSpPr>
        <p:spPr/>
        <p:txBody>
          <a:bodyPr/>
          <a:lstStyle/>
          <a:p>
            <a:fld id="{D8B0B3AC-44A8-D142-AAF6-9A453466E1A4}" type="slidenum">
              <a:rPr lang="en-VN" smtClean="0"/>
              <a:pPr/>
              <a:t>41</a:t>
            </a:fld>
            <a:endParaRPr lang="en-VN" dirty="0"/>
          </a:p>
        </p:txBody>
      </p:sp>
      <p:sp>
        <p:nvSpPr>
          <p:cNvPr id="7" name="TextBox 6">
            <a:extLst>
              <a:ext uri="{FF2B5EF4-FFF2-40B4-BE49-F238E27FC236}">
                <a16:creationId xmlns:a16="http://schemas.microsoft.com/office/drawing/2014/main" id="{3AE994FF-D477-CB8E-CBA1-AB9DFD6FFB9B}"/>
              </a:ext>
            </a:extLst>
          </p:cNvPr>
          <p:cNvSpPr txBox="1"/>
          <p:nvPr/>
        </p:nvSpPr>
        <p:spPr>
          <a:xfrm>
            <a:off x="978099" y="3031036"/>
            <a:ext cx="1563248" cy="1945661"/>
          </a:xfrm>
          <a:prstGeom prst="rect">
            <a:avLst/>
          </a:prstGeom>
          <a:solidFill>
            <a:schemeClr val="bg1"/>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wait(S);</a:t>
            </a:r>
          </a:p>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wait(Q);</a:t>
            </a:r>
          </a:p>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   ...</a:t>
            </a:r>
          </a:p>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signal(S);</a:t>
            </a:r>
          </a:p>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signal(Q);</a:t>
            </a:r>
          </a:p>
        </p:txBody>
      </p:sp>
      <p:sp>
        <p:nvSpPr>
          <p:cNvPr id="8" name="TextBox 7">
            <a:extLst>
              <a:ext uri="{FF2B5EF4-FFF2-40B4-BE49-F238E27FC236}">
                <a16:creationId xmlns:a16="http://schemas.microsoft.com/office/drawing/2014/main" id="{987F7DD3-C9A8-43F4-FD26-D449A22C7724}"/>
              </a:ext>
            </a:extLst>
          </p:cNvPr>
          <p:cNvSpPr txBox="1"/>
          <p:nvPr/>
        </p:nvSpPr>
        <p:spPr>
          <a:xfrm>
            <a:off x="3140233" y="3031036"/>
            <a:ext cx="1563248" cy="1945661"/>
          </a:xfrm>
          <a:prstGeom prst="rect">
            <a:avLst/>
          </a:prstGeom>
          <a:solidFill>
            <a:schemeClr val="bg1"/>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wait(Q);</a:t>
            </a:r>
          </a:p>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wait(S);</a:t>
            </a:r>
          </a:p>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   ...</a:t>
            </a:r>
          </a:p>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signal(Q);</a:t>
            </a:r>
          </a:p>
          <a:p>
            <a:pPr>
              <a:lnSpc>
                <a:spcPct val="120000"/>
              </a:lnSpc>
              <a:spcBef>
                <a:spcPts val="200"/>
              </a:spcBef>
              <a:spcAft>
                <a:spcPts val="200"/>
              </a:spcAft>
            </a:pPr>
            <a:r>
              <a:rPr lang="en-VN" dirty="0">
                <a:solidFill>
                  <a:schemeClr val="bg1">
                    <a:lumMod val="50000"/>
                  </a:schemeClr>
                </a:solidFill>
                <a:latin typeface="Courier New" panose="02070309020205020404" pitchFamily="49" charset="0"/>
                <a:cs typeface="Courier New" panose="02070309020205020404" pitchFamily="49" charset="0"/>
              </a:rPr>
              <a:t>signal(S);</a:t>
            </a:r>
          </a:p>
        </p:txBody>
      </p:sp>
      <p:sp>
        <p:nvSpPr>
          <p:cNvPr id="9" name="TextBox 8">
            <a:extLst>
              <a:ext uri="{FF2B5EF4-FFF2-40B4-BE49-F238E27FC236}">
                <a16:creationId xmlns:a16="http://schemas.microsoft.com/office/drawing/2014/main" id="{6701A772-C01C-14C6-0E69-C2E692402878}"/>
              </a:ext>
            </a:extLst>
          </p:cNvPr>
          <p:cNvSpPr txBox="1"/>
          <p:nvPr/>
        </p:nvSpPr>
        <p:spPr>
          <a:xfrm>
            <a:off x="975135" y="2636826"/>
            <a:ext cx="466794" cy="394210"/>
          </a:xfrm>
          <a:prstGeom prst="rect">
            <a:avLst/>
          </a:prstGeom>
          <a:solidFill>
            <a:schemeClr val="bg1">
              <a:lumMod val="75000"/>
            </a:schemeClr>
          </a:solidFill>
          <a:ln>
            <a:solidFill>
              <a:schemeClr val="bg1">
                <a:lumMod val="75000"/>
              </a:schemeClr>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P1</a:t>
            </a:r>
          </a:p>
        </p:txBody>
      </p:sp>
      <p:sp>
        <p:nvSpPr>
          <p:cNvPr id="10" name="TextBox 9">
            <a:extLst>
              <a:ext uri="{FF2B5EF4-FFF2-40B4-BE49-F238E27FC236}">
                <a16:creationId xmlns:a16="http://schemas.microsoft.com/office/drawing/2014/main" id="{DDAC85DE-35EA-36E3-B54A-9EAC8AF38919}"/>
              </a:ext>
            </a:extLst>
          </p:cNvPr>
          <p:cNvSpPr txBox="1"/>
          <p:nvPr/>
        </p:nvSpPr>
        <p:spPr>
          <a:xfrm>
            <a:off x="3140233" y="2636826"/>
            <a:ext cx="466794" cy="394210"/>
          </a:xfrm>
          <a:prstGeom prst="rect">
            <a:avLst/>
          </a:prstGeom>
          <a:solidFill>
            <a:schemeClr val="bg1">
              <a:lumMod val="75000"/>
            </a:schemeClr>
          </a:solidFill>
          <a:ln>
            <a:solidFill>
              <a:schemeClr val="bg1">
                <a:lumMod val="75000"/>
              </a:schemeClr>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P2</a:t>
            </a:r>
          </a:p>
        </p:txBody>
      </p:sp>
      <p:sp>
        <p:nvSpPr>
          <p:cNvPr id="11" name="Triangle 10">
            <a:extLst>
              <a:ext uri="{FF2B5EF4-FFF2-40B4-BE49-F238E27FC236}">
                <a16:creationId xmlns:a16="http://schemas.microsoft.com/office/drawing/2014/main" id="{B55C3DF6-D853-9CDD-76AB-FE31A3808638}"/>
              </a:ext>
            </a:extLst>
          </p:cNvPr>
          <p:cNvSpPr/>
          <p:nvPr/>
        </p:nvSpPr>
        <p:spPr>
          <a:xfrm rot="5400000">
            <a:off x="758256" y="3196555"/>
            <a:ext cx="114660" cy="988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2" name="Triangle 11">
            <a:extLst>
              <a:ext uri="{FF2B5EF4-FFF2-40B4-BE49-F238E27FC236}">
                <a16:creationId xmlns:a16="http://schemas.microsoft.com/office/drawing/2014/main" id="{FBAC2E59-C83F-B730-BADF-BF68147E9E28}"/>
              </a:ext>
            </a:extLst>
          </p:cNvPr>
          <p:cNvSpPr/>
          <p:nvPr/>
        </p:nvSpPr>
        <p:spPr>
          <a:xfrm rot="5400000">
            <a:off x="2920390" y="3196556"/>
            <a:ext cx="114660" cy="988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4357A25D-CACD-DFB1-9EEE-A261B6E74DF8}"/>
              </a:ext>
            </a:extLst>
          </p:cNvPr>
          <p:cNvSpPr txBox="1"/>
          <p:nvPr/>
        </p:nvSpPr>
        <p:spPr>
          <a:xfrm>
            <a:off x="865009" y="1667168"/>
            <a:ext cx="3217547" cy="794576"/>
          </a:xfrm>
          <a:prstGeom prst="rect">
            <a:avLst/>
          </a:prstGeom>
          <a:noFill/>
        </p:spPr>
        <p:txBody>
          <a:bodyPr wrap="non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Khởi tạo</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semaphore S = 1, Q = 1</a:t>
            </a:r>
          </a:p>
        </p:txBody>
      </p:sp>
      <p:cxnSp>
        <p:nvCxnSpPr>
          <p:cNvPr id="15" name="Straight Connector 14">
            <a:extLst>
              <a:ext uri="{FF2B5EF4-FFF2-40B4-BE49-F238E27FC236}">
                <a16:creationId xmlns:a16="http://schemas.microsoft.com/office/drawing/2014/main" id="{F461765D-D8C2-47AF-A83C-C878827AF016}"/>
              </a:ext>
            </a:extLst>
          </p:cNvPr>
          <p:cNvCxnSpPr/>
          <p:nvPr/>
        </p:nvCxnSpPr>
        <p:spPr>
          <a:xfrm>
            <a:off x="12656634" y="2570356"/>
            <a:ext cx="0" cy="2475571"/>
          </a:xfrm>
          <a:prstGeom prst="line">
            <a:avLst/>
          </a:prstGeom>
          <a:ln w="2540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5C11B0F-F6FE-76A5-D032-79561969FDEB}"/>
              </a:ext>
            </a:extLst>
          </p:cNvPr>
          <p:cNvSpPr txBox="1"/>
          <p:nvPr/>
        </p:nvSpPr>
        <p:spPr>
          <a:xfrm>
            <a:off x="13165873" y="2900496"/>
            <a:ext cx="4182555" cy="1561966"/>
          </a:xfrm>
          <a:prstGeom prst="rect">
            <a:avLst/>
          </a:prstGeom>
          <a:noFill/>
        </p:spPr>
        <p:txBody>
          <a:bodyPr wrap="none" rtlCol="0">
            <a:spAutoFit/>
          </a:bodyPr>
          <a:lstStyle/>
          <a:p>
            <a:pPr>
              <a:lnSpc>
                <a:spcPct val="120000"/>
              </a:lnSpc>
              <a:spcBef>
                <a:spcPts val="200"/>
              </a:spcBef>
              <a:spcAft>
                <a:spcPts val="200"/>
              </a:spcAft>
            </a:pPr>
            <a:r>
              <a:rPr lang="en-VN"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P1 |</a:t>
            </a:r>
            <a:r>
              <a:rPr lang="en-VN" dirty="0">
                <a:latin typeface="Courier New" panose="02070309020205020404" pitchFamily="49" charset="0"/>
                <a:cs typeface="Courier New" panose="02070309020205020404" pitchFamily="49" charset="0"/>
              </a:rPr>
              <a:t> wait(S) // S = 0</a:t>
            </a:r>
          </a:p>
          <a:p>
            <a:pPr>
              <a:lnSpc>
                <a:spcPct val="120000"/>
              </a:lnSpc>
              <a:spcBef>
                <a:spcPts val="200"/>
              </a:spcBef>
              <a:spcAft>
                <a:spcPts val="200"/>
              </a:spcAft>
            </a:pPr>
            <a:r>
              <a:rPr lang="en-VN" b="1" dirty="0">
                <a:gradFill>
                  <a:gsLst>
                    <a:gs pos="0">
                      <a:schemeClr val="accent2"/>
                    </a:gs>
                    <a:gs pos="100000">
                      <a:schemeClr val="accent3"/>
                    </a:gs>
                  </a:gsLst>
                  <a:lin ang="2700000" scaled="1"/>
                </a:gradFill>
                <a:latin typeface="Courier New" panose="02070309020205020404" pitchFamily="49" charset="0"/>
                <a:cs typeface="Courier New" panose="02070309020205020404" pitchFamily="49" charset="0"/>
              </a:rPr>
              <a:t>P2 |</a:t>
            </a:r>
            <a:r>
              <a:rPr lang="en-VN" dirty="0">
                <a:latin typeface="Courier New" panose="02070309020205020404" pitchFamily="49" charset="0"/>
                <a:cs typeface="Courier New" panose="02070309020205020404" pitchFamily="49" charset="0"/>
              </a:rPr>
              <a:t> wait(Q) // Q = 0</a:t>
            </a:r>
          </a:p>
          <a:p>
            <a:pPr>
              <a:lnSpc>
                <a:spcPct val="120000"/>
              </a:lnSpc>
              <a:spcBef>
                <a:spcPts val="200"/>
              </a:spcBef>
              <a:spcAft>
                <a:spcPts val="200"/>
              </a:spcAft>
            </a:pPr>
            <a:r>
              <a:rPr lang="en-VN"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P1 |</a:t>
            </a:r>
            <a:r>
              <a:rPr lang="en-VN" dirty="0">
                <a:latin typeface="Courier New" panose="02070309020205020404" pitchFamily="49" charset="0"/>
                <a:cs typeface="Courier New" panose="02070309020205020404" pitchFamily="49" charset="0"/>
              </a:rPr>
              <a:t> wait(Q) // </a:t>
            </a:r>
            <a:r>
              <a:rPr lang="en-VN" b="1" dirty="0">
                <a:solidFill>
                  <a:schemeClr val="accent3">
                    <a:lumMod val="75000"/>
                  </a:schemeClr>
                </a:solidFill>
                <a:latin typeface="Courier New" panose="02070309020205020404" pitchFamily="49" charset="0"/>
                <a:cs typeface="Courier New" panose="02070309020205020404" pitchFamily="49" charset="0"/>
              </a:rPr>
              <a:t>P1 bị blocked</a:t>
            </a:r>
          </a:p>
          <a:p>
            <a:pPr>
              <a:lnSpc>
                <a:spcPct val="120000"/>
              </a:lnSpc>
              <a:spcBef>
                <a:spcPts val="200"/>
              </a:spcBef>
              <a:spcAft>
                <a:spcPts val="200"/>
              </a:spcAft>
            </a:pPr>
            <a:r>
              <a:rPr lang="en-VN" b="1" dirty="0">
                <a:gradFill>
                  <a:gsLst>
                    <a:gs pos="0">
                      <a:schemeClr val="accent2"/>
                    </a:gs>
                    <a:gs pos="100000">
                      <a:schemeClr val="accent3"/>
                    </a:gs>
                  </a:gsLst>
                  <a:lin ang="2700000" scaled="1"/>
                </a:gradFill>
                <a:latin typeface="Courier New" panose="02070309020205020404" pitchFamily="49" charset="0"/>
                <a:cs typeface="Courier New" panose="02070309020205020404" pitchFamily="49" charset="0"/>
              </a:rPr>
              <a:t>P2 |</a:t>
            </a:r>
            <a:r>
              <a:rPr lang="en-VN" dirty="0">
                <a:latin typeface="Courier New" panose="02070309020205020404" pitchFamily="49" charset="0"/>
                <a:cs typeface="Courier New" panose="02070309020205020404" pitchFamily="49" charset="0"/>
              </a:rPr>
              <a:t> wait(S) // </a:t>
            </a:r>
            <a:r>
              <a:rPr lang="en-VN" b="1" dirty="0">
                <a:solidFill>
                  <a:srgbClr val="FF0000"/>
                </a:solidFill>
                <a:latin typeface="Courier New" panose="02070309020205020404" pitchFamily="49" charset="0"/>
                <a:cs typeface="Courier New" panose="02070309020205020404" pitchFamily="49" charset="0"/>
              </a:rPr>
              <a:t>P2 bị block</a:t>
            </a:r>
          </a:p>
        </p:txBody>
      </p:sp>
      <p:sp>
        <p:nvSpPr>
          <p:cNvPr id="17" name="TextBox 16">
            <a:extLst>
              <a:ext uri="{FF2B5EF4-FFF2-40B4-BE49-F238E27FC236}">
                <a16:creationId xmlns:a16="http://schemas.microsoft.com/office/drawing/2014/main" id="{97A1E1CB-CA02-3466-8965-263F8719B27E}"/>
              </a:ext>
            </a:extLst>
          </p:cNvPr>
          <p:cNvSpPr txBox="1"/>
          <p:nvPr/>
        </p:nvSpPr>
        <p:spPr>
          <a:xfrm>
            <a:off x="13132163" y="2506349"/>
            <a:ext cx="2659702" cy="394147"/>
          </a:xfrm>
          <a:prstGeom prst="rect">
            <a:avLst/>
          </a:prstGeom>
          <a:noFill/>
        </p:spPr>
        <p:txBody>
          <a:bodyPr wrap="non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Tồn tại khả năng xảy ra:</a:t>
            </a:r>
          </a:p>
        </p:txBody>
      </p:sp>
      <p:sp>
        <p:nvSpPr>
          <p:cNvPr id="18" name="TextBox 17">
            <a:extLst>
              <a:ext uri="{FF2B5EF4-FFF2-40B4-BE49-F238E27FC236}">
                <a16:creationId xmlns:a16="http://schemas.microsoft.com/office/drawing/2014/main" id="{5ECD4479-96CD-3D9F-54C2-DEAC70CC5558}"/>
              </a:ext>
            </a:extLst>
          </p:cNvPr>
          <p:cNvSpPr txBox="1"/>
          <p:nvPr/>
        </p:nvSpPr>
        <p:spPr>
          <a:xfrm>
            <a:off x="13099918" y="4519379"/>
            <a:ext cx="1782860" cy="394275"/>
          </a:xfrm>
          <a:prstGeom prst="rect">
            <a:avLst/>
          </a:prstGeom>
          <a:noFill/>
        </p:spPr>
        <p:txBody>
          <a:bodyPr wrap="none" rtlCol="0">
            <a:spAutoFit/>
          </a:bodyPr>
          <a:lstStyle/>
          <a:p>
            <a:pPr algn="just">
              <a:lnSpc>
                <a:spcPct val="120000"/>
              </a:lnSpc>
              <a:spcBef>
                <a:spcPts val="200"/>
              </a:spcBef>
              <a:spcAft>
                <a:spcPts val="200"/>
              </a:spcAft>
            </a:pPr>
            <a:r>
              <a:rPr lang="en-VN" b="1" dirty="0">
                <a:gradFill flip="none" rotWithShape="1">
                  <a:gsLst>
                    <a:gs pos="0">
                      <a:schemeClr val="accent3"/>
                    </a:gs>
                    <a:gs pos="99000">
                      <a:schemeClr val="accent5"/>
                    </a:gs>
                  </a:gsLst>
                  <a:lin ang="2700000" scaled="1"/>
                  <a:tileRect/>
                </a:gradFill>
                <a:latin typeface="Arial" panose="020B0604020202020204" pitchFamily="34" charset="0"/>
                <a:cs typeface="Arial" panose="020B0604020202020204" pitchFamily="34" charset="0"/>
                <a:sym typeface="Wingdings" pitchFamily="2" charset="2"/>
              </a:rPr>
              <a:t> DEADLOCK</a:t>
            </a:r>
            <a:endParaRPr lang="en-VN" b="1" dirty="0">
              <a:gradFill flip="none" rotWithShape="1">
                <a:gsLst>
                  <a:gs pos="0">
                    <a:schemeClr val="accent3"/>
                  </a:gs>
                  <a:gs pos="99000">
                    <a:schemeClr val="accent5"/>
                  </a:gs>
                </a:gsLst>
                <a:lin ang="2700000" scaled="1"/>
                <a:tileRect/>
              </a:gra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FC4039C4-0B5B-8B1D-B6E3-6788CE125C8C}"/>
              </a:ext>
            </a:extLst>
          </p:cNvPr>
          <p:cNvSpPr/>
          <p:nvPr/>
        </p:nvSpPr>
        <p:spPr>
          <a:xfrm>
            <a:off x="13492974" y="4930381"/>
            <a:ext cx="5335851" cy="610064"/>
          </a:xfrm>
          <a:prstGeom prst="rect">
            <a:avLst/>
          </a:prstGeom>
          <a:gradFill flip="none" rotWithShape="1">
            <a:gsLst>
              <a:gs pos="0">
                <a:schemeClr val="accent3"/>
              </a:gs>
              <a:gs pos="100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vi-VN" sz="1200" b="0" i="0" u="none" strike="noStrike" dirty="0">
                <a:solidFill>
                  <a:schemeClr val="bg1"/>
                </a:solidFill>
                <a:effectLst/>
                <a:latin typeface="Arial" panose="020B0604020202020204" pitchFamily="34" charset="0"/>
                <a:cs typeface="Arial" panose="020B0604020202020204" pitchFamily="34" charset="0"/>
              </a:rPr>
              <a:t>Hai hay nhiều process đang chờ đợi vô hạn định một sự kiện không bao giờ xảy ra (vd: sự kiện do một trong các process đang đợi tạo ra).</a:t>
            </a:r>
            <a:endParaRPr lang="en-VN" sz="1200" dirty="0">
              <a:solidFill>
                <a:schemeClr val="bg1"/>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378467D5-2BEC-4D78-B8A0-0D6F1ACA01F2}"/>
              </a:ext>
            </a:extLst>
          </p:cNvPr>
          <p:cNvSpPr txBox="1"/>
          <p:nvPr/>
        </p:nvSpPr>
        <p:spPr>
          <a:xfrm>
            <a:off x="6923334" y="3031036"/>
            <a:ext cx="1563248" cy="1945661"/>
          </a:xfrm>
          <a:prstGeom prst="rect">
            <a:avLst/>
          </a:prstGeom>
          <a:solidFill>
            <a:schemeClr val="bg1"/>
          </a:solidFill>
          <a:ln>
            <a:solidFill>
              <a:schemeClr val="accent1"/>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wait(Q);</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wait(S);</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   ...</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signal(S);</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signal(Q);</a:t>
            </a:r>
          </a:p>
        </p:txBody>
      </p:sp>
      <p:sp>
        <p:nvSpPr>
          <p:cNvPr id="14" name="TextBox 13">
            <a:extLst>
              <a:ext uri="{FF2B5EF4-FFF2-40B4-BE49-F238E27FC236}">
                <a16:creationId xmlns:a16="http://schemas.microsoft.com/office/drawing/2014/main" id="{A60063D4-E8A2-6E4A-BE75-092CFE68BD04}"/>
              </a:ext>
            </a:extLst>
          </p:cNvPr>
          <p:cNvSpPr txBox="1"/>
          <p:nvPr/>
        </p:nvSpPr>
        <p:spPr>
          <a:xfrm>
            <a:off x="9085468" y="3031036"/>
            <a:ext cx="1563248" cy="1945661"/>
          </a:xfrm>
          <a:prstGeom prst="rect">
            <a:avLst/>
          </a:prstGeom>
          <a:solidFill>
            <a:schemeClr val="bg1"/>
          </a:solidFill>
          <a:ln>
            <a:solidFill>
              <a:schemeClr val="accent3"/>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wait(Q);</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wait(S);</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   ...</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signal(Q);</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signal(S);</a:t>
            </a:r>
          </a:p>
        </p:txBody>
      </p:sp>
      <p:sp>
        <p:nvSpPr>
          <p:cNvPr id="20" name="TextBox 19">
            <a:extLst>
              <a:ext uri="{FF2B5EF4-FFF2-40B4-BE49-F238E27FC236}">
                <a16:creationId xmlns:a16="http://schemas.microsoft.com/office/drawing/2014/main" id="{762FFD43-B74A-2E14-AC85-B6DAF57A7480}"/>
              </a:ext>
            </a:extLst>
          </p:cNvPr>
          <p:cNvSpPr txBox="1"/>
          <p:nvPr/>
        </p:nvSpPr>
        <p:spPr>
          <a:xfrm>
            <a:off x="6920370" y="2636826"/>
            <a:ext cx="466794" cy="394210"/>
          </a:xfrm>
          <a:prstGeom prst="rect">
            <a:avLst/>
          </a:prstGeom>
          <a:gradFill>
            <a:gsLst>
              <a:gs pos="0">
                <a:srgbClr val="00C6FF"/>
              </a:gs>
              <a:gs pos="100000">
                <a:srgbClr val="0072FF"/>
              </a:gs>
            </a:gsLst>
            <a:lin ang="5400000" scaled="1"/>
          </a:gradFill>
          <a:ln>
            <a:solidFill>
              <a:schemeClr val="accent1"/>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P1</a:t>
            </a:r>
          </a:p>
        </p:txBody>
      </p:sp>
      <p:sp>
        <p:nvSpPr>
          <p:cNvPr id="21" name="TextBox 20">
            <a:extLst>
              <a:ext uri="{FF2B5EF4-FFF2-40B4-BE49-F238E27FC236}">
                <a16:creationId xmlns:a16="http://schemas.microsoft.com/office/drawing/2014/main" id="{31156897-B5F3-F02B-812F-43DA41A2EE2C}"/>
              </a:ext>
            </a:extLst>
          </p:cNvPr>
          <p:cNvSpPr txBox="1"/>
          <p:nvPr/>
        </p:nvSpPr>
        <p:spPr>
          <a:xfrm>
            <a:off x="9085468" y="2636826"/>
            <a:ext cx="466794" cy="394210"/>
          </a:xfrm>
          <a:prstGeom prst="rect">
            <a:avLst/>
          </a:prstGeom>
          <a:gradFill>
            <a:gsLst>
              <a:gs pos="0">
                <a:schemeClr val="accent2"/>
              </a:gs>
              <a:gs pos="100000">
                <a:schemeClr val="accent3"/>
              </a:gs>
            </a:gsLst>
            <a:lin ang="5400000" scaled="1"/>
          </a:gradFill>
          <a:ln>
            <a:solidFill>
              <a:schemeClr val="accent3"/>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P2</a:t>
            </a:r>
          </a:p>
        </p:txBody>
      </p:sp>
      <p:sp>
        <p:nvSpPr>
          <p:cNvPr id="22" name="Triangle 21">
            <a:extLst>
              <a:ext uri="{FF2B5EF4-FFF2-40B4-BE49-F238E27FC236}">
                <a16:creationId xmlns:a16="http://schemas.microsoft.com/office/drawing/2014/main" id="{B9F32C72-5EE2-C737-984C-7E62E76A4CDE}"/>
              </a:ext>
            </a:extLst>
          </p:cNvPr>
          <p:cNvSpPr/>
          <p:nvPr/>
        </p:nvSpPr>
        <p:spPr>
          <a:xfrm rot="5400000">
            <a:off x="6703491" y="3196555"/>
            <a:ext cx="114660" cy="98845"/>
          </a:xfrm>
          <a:prstGeom prst="triangle">
            <a:avLst/>
          </a:prstGeom>
          <a:gradFill>
            <a:gsLst>
              <a:gs pos="0">
                <a:srgbClr val="00C6FF"/>
              </a:gs>
              <a:gs pos="100000">
                <a:srgbClr val="0072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Triangle 22">
            <a:extLst>
              <a:ext uri="{FF2B5EF4-FFF2-40B4-BE49-F238E27FC236}">
                <a16:creationId xmlns:a16="http://schemas.microsoft.com/office/drawing/2014/main" id="{95AA188A-50DB-1627-9327-D898C4347A44}"/>
              </a:ext>
            </a:extLst>
          </p:cNvPr>
          <p:cNvSpPr/>
          <p:nvPr/>
        </p:nvSpPr>
        <p:spPr>
          <a:xfrm rot="5400000">
            <a:off x="8865625" y="3196556"/>
            <a:ext cx="114660" cy="98845"/>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4" name="Arc 23">
            <a:extLst>
              <a:ext uri="{FF2B5EF4-FFF2-40B4-BE49-F238E27FC236}">
                <a16:creationId xmlns:a16="http://schemas.microsoft.com/office/drawing/2014/main" id="{617C0C8C-C8AE-437C-3827-875DD23387F0}"/>
              </a:ext>
            </a:extLst>
          </p:cNvPr>
          <p:cNvSpPr/>
          <p:nvPr/>
        </p:nvSpPr>
        <p:spPr>
          <a:xfrm rot="2832858">
            <a:off x="7948771" y="3270425"/>
            <a:ext cx="395868" cy="395868"/>
          </a:xfrm>
          <a:prstGeom prst="arc">
            <a:avLst>
              <a:gd name="adj1" fmla="val 13987911"/>
              <a:gd name="adj2" fmla="val 1896365"/>
            </a:avLst>
          </a:prstGeom>
          <a:ln>
            <a:gradFill flip="none" rotWithShape="1">
              <a:gsLst>
                <a:gs pos="0">
                  <a:srgbClr val="0072FF"/>
                </a:gs>
                <a:gs pos="100000">
                  <a:schemeClr val="accent5"/>
                </a:gs>
              </a:gsLst>
              <a:lin ang="5400000" scaled="1"/>
              <a:tileRect/>
            </a:gradFill>
            <a:headEnd type="triangl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25" name="Right Arrow 24">
            <a:extLst>
              <a:ext uri="{FF2B5EF4-FFF2-40B4-BE49-F238E27FC236}">
                <a16:creationId xmlns:a16="http://schemas.microsoft.com/office/drawing/2014/main" id="{CE8E17E6-704B-54F6-2723-FF2BAE8191D1}"/>
              </a:ext>
            </a:extLst>
          </p:cNvPr>
          <p:cNvSpPr/>
          <p:nvPr/>
        </p:nvSpPr>
        <p:spPr>
          <a:xfrm>
            <a:off x="5485693" y="3748071"/>
            <a:ext cx="661583" cy="327700"/>
          </a:xfrm>
          <a:prstGeom prst="rightArrow">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F8902B2F-F34C-D690-2C98-9BA108C616B1}"/>
              </a:ext>
            </a:extLst>
          </p:cNvPr>
          <p:cNvSpPr txBox="1"/>
          <p:nvPr/>
        </p:nvSpPr>
        <p:spPr>
          <a:xfrm>
            <a:off x="975135" y="5529021"/>
            <a:ext cx="9166292" cy="394275"/>
          </a:xfrm>
          <a:prstGeom prst="rect">
            <a:avLst/>
          </a:prstGeom>
          <a:noFill/>
        </p:spPr>
        <p:txBody>
          <a:bodyPr wrap="none" rtlCol="0">
            <a:spAutoFit/>
          </a:bodyPr>
          <a:lstStyle/>
          <a:p>
            <a:pPr algn="just">
              <a:lnSpc>
                <a:spcPct val="120000"/>
              </a:lnSpc>
              <a:spcBef>
                <a:spcPts val="200"/>
              </a:spcBef>
              <a:spcAft>
                <a:spcPts val="200"/>
              </a:spcAft>
            </a:pPr>
            <a:r>
              <a:rPr lang="en-VN" dirty="0">
                <a:latin typeface="Arial" panose="020B0604020202020204" pitchFamily="34" charset="0"/>
                <a:cs typeface="Arial" panose="020B0604020202020204" pitchFamily="34" charset="0"/>
                <a:sym typeface="Wingdings" pitchFamily="2" charset="2"/>
              </a:rPr>
              <a:t> Cần phải lưu ý giá trị khởi tạo và thứ tự sắp xếp các thao tác khi sử dụng semaphore</a:t>
            </a:r>
            <a:endParaRPr lang="en-V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7370213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729A310-69E9-4AAB-54A1-45C4F4D39448}"/>
              </a:ext>
            </a:extLst>
          </p:cNvPr>
          <p:cNvSpPr>
            <a:spLocks noGrp="1"/>
          </p:cNvSpPr>
          <p:nvPr>
            <p:ph type="sldNum" sz="quarter" idx="12"/>
          </p:nvPr>
        </p:nvSpPr>
        <p:spPr/>
        <p:txBody>
          <a:bodyPr/>
          <a:lstStyle/>
          <a:p>
            <a:fld id="{D8B0B3AC-44A8-D142-AAF6-9A453466E1A4}" type="slidenum">
              <a:rPr lang="en-VN" smtClean="0"/>
              <a:pPr/>
              <a:t>42</a:t>
            </a:fld>
            <a:endParaRPr lang="en-VN" dirty="0"/>
          </a:p>
        </p:txBody>
      </p:sp>
      <p:sp>
        <p:nvSpPr>
          <p:cNvPr id="3" name="Text Placeholder 2">
            <a:extLst>
              <a:ext uri="{FF2B5EF4-FFF2-40B4-BE49-F238E27FC236}">
                <a16:creationId xmlns:a16="http://schemas.microsoft.com/office/drawing/2014/main" id="{C87DC7BC-EECB-AA5C-AB5D-906C1EC3E2A3}"/>
              </a:ext>
            </a:extLst>
          </p:cNvPr>
          <p:cNvSpPr>
            <a:spLocks noGrp="1"/>
          </p:cNvSpPr>
          <p:nvPr>
            <p:ph type="body" sz="quarter" idx="13"/>
          </p:nvPr>
        </p:nvSpPr>
        <p:spPr/>
        <p:txBody>
          <a:bodyPr/>
          <a:lstStyle/>
          <a:p>
            <a:r>
              <a:rPr lang="en-VN" dirty="0"/>
              <a:t>MONITOR</a:t>
            </a:r>
          </a:p>
        </p:txBody>
      </p:sp>
      <p:sp>
        <p:nvSpPr>
          <p:cNvPr id="4" name="Text Placeholder 3">
            <a:extLst>
              <a:ext uri="{FF2B5EF4-FFF2-40B4-BE49-F238E27FC236}">
                <a16:creationId xmlns:a16="http://schemas.microsoft.com/office/drawing/2014/main" id="{A9B864E7-E04A-6995-933C-3EFD63DCD7E3}"/>
              </a:ext>
            </a:extLst>
          </p:cNvPr>
          <p:cNvSpPr>
            <a:spLocks noGrp="1"/>
          </p:cNvSpPr>
          <p:nvPr>
            <p:ph type="body" sz="quarter" idx="14"/>
          </p:nvPr>
        </p:nvSpPr>
        <p:spPr/>
        <p:txBody>
          <a:bodyPr/>
          <a:lstStyle/>
          <a:p>
            <a:r>
              <a:rPr lang="en-VN" dirty="0"/>
              <a:t>5.8.1. Định nghĩa monitor</a:t>
            </a:r>
          </a:p>
        </p:txBody>
      </p:sp>
      <p:sp>
        <p:nvSpPr>
          <p:cNvPr id="5" name="Text Placeholder 4">
            <a:extLst>
              <a:ext uri="{FF2B5EF4-FFF2-40B4-BE49-F238E27FC236}">
                <a16:creationId xmlns:a16="http://schemas.microsoft.com/office/drawing/2014/main" id="{29A3BBA1-0B6F-73FE-2A49-1352EC8BD676}"/>
              </a:ext>
            </a:extLst>
          </p:cNvPr>
          <p:cNvSpPr>
            <a:spLocks noGrp="1"/>
          </p:cNvSpPr>
          <p:nvPr>
            <p:ph type="body" sz="quarter" idx="15"/>
          </p:nvPr>
        </p:nvSpPr>
        <p:spPr>
          <a:xfrm>
            <a:off x="1470930" y="3924167"/>
            <a:ext cx="7147030" cy="1223566"/>
          </a:xfrm>
        </p:spPr>
        <p:txBody>
          <a:bodyPr>
            <a:normAutofit/>
          </a:bodyPr>
          <a:lstStyle/>
          <a:p>
            <a:pPr algn="just"/>
            <a:r>
              <a:rPr lang="en-VN" dirty="0"/>
              <a:t>Nhiều loại vấn đề có thể dễ dàng phát sinh khi xử lý các vấn đề liên quan đến vùng tranh chấp nếu các lập trình viên sử dụng semaphore và khóa mutex không đúng cách. Một giải pháp được đề xuất để giải quyết các lỗi trên đó là sử dụng các công cụ đồng bộ đơn giản như một cấu trúc ngôn ngữ bậc cao, và đó chính là </a:t>
            </a:r>
            <a:r>
              <a:rPr lang="en-VN" b="1" i="1" dirty="0"/>
              <a:t>monitor</a:t>
            </a:r>
            <a:r>
              <a:rPr lang="en-VN" dirty="0"/>
              <a:t>.</a:t>
            </a:r>
          </a:p>
        </p:txBody>
      </p:sp>
      <p:sp>
        <p:nvSpPr>
          <p:cNvPr id="6" name="Text Placeholder 5">
            <a:extLst>
              <a:ext uri="{FF2B5EF4-FFF2-40B4-BE49-F238E27FC236}">
                <a16:creationId xmlns:a16="http://schemas.microsoft.com/office/drawing/2014/main" id="{96454C4F-D454-5ADF-5696-1FB71DE54489}"/>
              </a:ext>
            </a:extLst>
          </p:cNvPr>
          <p:cNvSpPr>
            <a:spLocks noGrp="1"/>
          </p:cNvSpPr>
          <p:nvPr>
            <p:ph type="body" sz="quarter" idx="16"/>
          </p:nvPr>
        </p:nvSpPr>
        <p:spPr/>
        <p:txBody>
          <a:bodyPr>
            <a:normAutofit lnSpcReduction="10000"/>
          </a:bodyPr>
          <a:lstStyle/>
          <a:p>
            <a:r>
              <a:rPr lang="en-VN" dirty="0"/>
              <a:t>08.</a:t>
            </a:r>
          </a:p>
        </p:txBody>
      </p:sp>
      <p:sp>
        <p:nvSpPr>
          <p:cNvPr id="8" name="Footer Placeholder 7">
            <a:extLst>
              <a:ext uri="{FF2B5EF4-FFF2-40B4-BE49-F238E27FC236}">
                <a16:creationId xmlns:a16="http://schemas.microsoft.com/office/drawing/2014/main" id="{EB462C8A-47CD-2EA0-735A-1878C355C3EF}"/>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53019498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73DD-D770-DFD1-B124-B16F0FE0FF5B}"/>
              </a:ext>
            </a:extLst>
          </p:cNvPr>
          <p:cNvSpPr>
            <a:spLocks noGrp="1"/>
          </p:cNvSpPr>
          <p:nvPr>
            <p:ph type="title"/>
          </p:nvPr>
        </p:nvSpPr>
        <p:spPr/>
        <p:txBody>
          <a:bodyPr/>
          <a:lstStyle/>
          <a:p>
            <a:r>
              <a:rPr lang="en-VN" dirty="0"/>
              <a:t>5.8.1. Định nghĩa monitor</a:t>
            </a:r>
          </a:p>
        </p:txBody>
      </p:sp>
      <p:sp>
        <p:nvSpPr>
          <p:cNvPr id="3" name="Content Placeholder 2">
            <a:extLst>
              <a:ext uri="{FF2B5EF4-FFF2-40B4-BE49-F238E27FC236}">
                <a16:creationId xmlns:a16="http://schemas.microsoft.com/office/drawing/2014/main" id="{A99C9EB8-8376-16FF-730D-2CCA5E269AEE}"/>
              </a:ext>
            </a:extLst>
          </p:cNvPr>
          <p:cNvSpPr>
            <a:spLocks noGrp="1"/>
          </p:cNvSpPr>
          <p:nvPr>
            <p:ph idx="1"/>
          </p:nvPr>
        </p:nvSpPr>
        <p:spPr>
          <a:xfrm>
            <a:off x="838200" y="1788160"/>
            <a:ext cx="4749800" cy="3957855"/>
          </a:xfrm>
        </p:spPr>
        <p:txBody>
          <a:bodyPr>
            <a:normAutofit fontScale="92500" lnSpcReduction="10000"/>
          </a:bodyPr>
          <a:lstStyle/>
          <a:p>
            <a:r>
              <a:rPr lang="en-VN" sz="2000" dirty="0"/>
              <a:t>Là một kiểu dữ liệu trừu tượng (abstract data type) đóng gói những thành phần sau:</a:t>
            </a:r>
          </a:p>
          <a:p>
            <a:pPr lvl="1"/>
            <a:r>
              <a:rPr lang="en-VN" sz="1600" dirty="0"/>
              <a:t>Các biến nội bộ: được khai báo bên trong monitor và chỉ có thể được truy cập bởi các hàm nội bộ trong monitor.</a:t>
            </a:r>
          </a:p>
          <a:p>
            <a:pPr lvl="1"/>
            <a:r>
              <a:rPr lang="en-VN" sz="1600" dirty="0"/>
              <a:t>Các thủ tục: Một tập các thao tác được định nghĩa bởi lập trình viên và được thực thi theo loại trừ tương hỗ, các thủ tục này cũng chỉ có thể truy cập các biến nội bộ được khai báo ở trên</a:t>
            </a:r>
          </a:p>
          <a:p>
            <a:pPr lvl="1"/>
            <a:r>
              <a:rPr lang="en-VN" sz="1600" dirty="0"/>
              <a:t>Đoạn code khởi tạo</a:t>
            </a:r>
          </a:p>
        </p:txBody>
      </p:sp>
      <p:sp>
        <p:nvSpPr>
          <p:cNvPr id="4" name="Footer Placeholder 3">
            <a:extLst>
              <a:ext uri="{FF2B5EF4-FFF2-40B4-BE49-F238E27FC236}">
                <a16:creationId xmlns:a16="http://schemas.microsoft.com/office/drawing/2014/main" id="{7D2E111F-A1C8-387A-F3F7-437F24D472DE}"/>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2841CD3-35CA-3C8C-D7EC-55AAE91CA38D}"/>
              </a:ext>
            </a:extLst>
          </p:cNvPr>
          <p:cNvSpPr>
            <a:spLocks noGrp="1"/>
          </p:cNvSpPr>
          <p:nvPr>
            <p:ph type="sldNum" sz="quarter" idx="12"/>
          </p:nvPr>
        </p:nvSpPr>
        <p:spPr/>
        <p:txBody>
          <a:bodyPr/>
          <a:lstStyle/>
          <a:p>
            <a:fld id="{D8B0B3AC-44A8-D142-AAF6-9A453466E1A4}" type="slidenum">
              <a:rPr lang="en-VN" smtClean="0"/>
              <a:pPr/>
              <a:t>43</a:t>
            </a:fld>
            <a:endParaRPr lang="en-VN" dirty="0"/>
          </a:p>
        </p:txBody>
      </p:sp>
      <p:sp>
        <p:nvSpPr>
          <p:cNvPr id="7" name="TextBox 6">
            <a:extLst>
              <a:ext uri="{FF2B5EF4-FFF2-40B4-BE49-F238E27FC236}">
                <a16:creationId xmlns:a16="http://schemas.microsoft.com/office/drawing/2014/main" id="{95A574F6-DEAF-7D65-DA3D-4D9840E62909}"/>
              </a:ext>
            </a:extLst>
          </p:cNvPr>
          <p:cNvSpPr txBox="1"/>
          <p:nvPr/>
        </p:nvSpPr>
        <p:spPr>
          <a:xfrm>
            <a:off x="6096000" y="2255059"/>
            <a:ext cx="5381601" cy="3490956"/>
          </a:xfrm>
          <a:prstGeom prst="rect">
            <a:avLst/>
          </a:prstGeom>
          <a:noFill/>
          <a:ln w="19050" cap="rnd">
            <a:gradFill>
              <a:gsLst>
                <a:gs pos="0">
                  <a:srgbClr val="00C6FF"/>
                </a:gs>
                <a:gs pos="100000">
                  <a:srgbClr val="0072FF"/>
                </a:gs>
              </a:gsLst>
              <a:lin ang="5400000" scaled="1"/>
            </a:gradFill>
          </a:ln>
        </p:spPr>
        <p:txBody>
          <a:bodyPr wrap="none" rtlCol="0">
            <a:spAutoFit/>
          </a:bodyPr>
          <a:lstStyle/>
          <a:p>
            <a:pPr>
              <a:lnSpc>
                <a:spcPct val="130000"/>
              </a:lnSpc>
              <a:spcBef>
                <a:spcPts val="300"/>
              </a:spcBef>
              <a:spcAft>
                <a:spcPts val="300"/>
              </a:spcAft>
            </a:pPr>
            <a:r>
              <a:rPr lang="en-US" b="1" dirty="0">
                <a:latin typeface="Courier New" panose="02070309020205020404" pitchFamily="49" charset="0"/>
                <a:cs typeface="Courier New" panose="02070309020205020404" pitchFamily="49" charset="0"/>
              </a:rPr>
              <a:t>monitor monitor-name</a:t>
            </a:r>
          </a:p>
          <a:p>
            <a:pPr>
              <a:lnSpc>
                <a:spcPct val="130000"/>
              </a:lnSpc>
              <a:spcBef>
                <a:spcPts val="300"/>
              </a:spcBef>
              <a:spcAft>
                <a:spcPts val="300"/>
              </a:spcAft>
            </a:pPr>
            <a:r>
              <a:rPr lang="en-US" dirty="0">
                <a:latin typeface="Courier New" panose="02070309020205020404" pitchFamily="49" charset="0"/>
                <a:cs typeface="Courier New" panose="02070309020205020404" pitchFamily="49" charset="0"/>
              </a:rPr>
              <a:t>{</a:t>
            </a:r>
          </a:p>
          <a:p>
            <a:pPr>
              <a:lnSpc>
                <a:spcPct val="130000"/>
              </a:lnSpc>
              <a:spcBef>
                <a:spcPts val="300"/>
              </a:spcBef>
              <a:spcAft>
                <a:spcPts val="300"/>
              </a:spcAft>
            </a:pPr>
            <a:r>
              <a:rPr lang="en-US" dirty="0">
                <a:latin typeface="Courier New" panose="02070309020205020404" pitchFamily="49" charset="0"/>
                <a:cs typeface="Courier New" panose="02070309020205020404" pitchFamily="49" charset="0"/>
              </a:rPr>
              <a:t>	// shared variable declarations</a:t>
            </a:r>
          </a:p>
          <a:p>
            <a:pPr>
              <a:lnSpc>
                <a:spcPct val="130000"/>
              </a:lnSpc>
              <a:spcBef>
                <a:spcPts val="300"/>
              </a:spcBef>
              <a:spcAft>
                <a:spcPts val="300"/>
              </a:spcAft>
            </a:pPr>
            <a:r>
              <a:rPr lang="en-US" dirty="0">
                <a:latin typeface="Courier New" panose="02070309020205020404" pitchFamily="49" charset="0"/>
                <a:cs typeface="Courier New" panose="02070309020205020404" pitchFamily="49" charset="0"/>
              </a:rPr>
              <a:t>	procedure P1 (…) { …. }</a:t>
            </a:r>
          </a:p>
          <a:p>
            <a:pPr>
              <a:lnSpc>
                <a:spcPct val="130000"/>
              </a:lnSpc>
              <a:spcBef>
                <a:spcPts val="300"/>
              </a:spcBef>
              <a:spcAft>
                <a:spcPts val="300"/>
              </a:spcAft>
            </a:pPr>
            <a:r>
              <a:rPr lang="en-US" dirty="0">
                <a:latin typeface="Courier New" panose="02070309020205020404" pitchFamily="49" charset="0"/>
                <a:cs typeface="Courier New" panose="02070309020205020404" pitchFamily="49" charset="0"/>
              </a:rPr>
              <a:t>	procedure P2 (…) { …. }</a:t>
            </a:r>
          </a:p>
          <a:p>
            <a:pPr>
              <a:lnSpc>
                <a:spcPct val="130000"/>
              </a:lnSpc>
              <a:spcBef>
                <a:spcPts val="300"/>
              </a:spcBef>
              <a:spcAft>
                <a:spcPts val="300"/>
              </a:spcAft>
            </a:pPr>
            <a:r>
              <a:rPr lang="en-US" dirty="0">
                <a:latin typeface="Courier New" panose="02070309020205020404" pitchFamily="49" charset="0"/>
                <a:cs typeface="Courier New" panose="02070309020205020404" pitchFamily="49" charset="0"/>
              </a:rPr>
              <a:t>	procedure </a:t>
            </a:r>
            <a:r>
              <a:rPr lang="en-US" dirty="0" err="1">
                <a:latin typeface="Courier New" panose="02070309020205020404" pitchFamily="49" charset="0"/>
                <a:cs typeface="Courier New" panose="02070309020205020404" pitchFamily="49" charset="0"/>
              </a:rPr>
              <a:t>Pn</a:t>
            </a:r>
            <a:r>
              <a:rPr lang="en-US" dirty="0">
                <a:latin typeface="Courier New" panose="02070309020205020404" pitchFamily="49" charset="0"/>
                <a:cs typeface="Courier New" panose="02070309020205020404" pitchFamily="49" charset="0"/>
              </a:rPr>
              <a:t> (…) {……}</a:t>
            </a:r>
          </a:p>
          <a:p>
            <a:pPr>
              <a:lnSpc>
                <a:spcPct val="130000"/>
              </a:lnSpc>
              <a:spcBef>
                <a:spcPts val="300"/>
              </a:spcBef>
              <a:spcAft>
                <a:spcPts val="300"/>
              </a:spcAft>
            </a:pPr>
            <a:r>
              <a:rPr lang="en-US" dirty="0">
                <a:latin typeface="Courier New" panose="02070309020205020404" pitchFamily="49" charset="0"/>
                <a:cs typeface="Courier New" panose="02070309020205020404" pitchFamily="49" charset="0"/>
              </a:rPr>
              <a:t>	initialization code (…) { … }</a:t>
            </a:r>
          </a:p>
          <a:p>
            <a:pPr>
              <a:lnSpc>
                <a:spcPct val="130000"/>
              </a:lnSpc>
              <a:spcBef>
                <a:spcPts val="300"/>
              </a:spcBef>
              <a:spcAft>
                <a:spcPts val="300"/>
              </a:spcAft>
            </a:pPr>
            <a:r>
              <a:rPr lang="en-US" dirty="0">
                <a:latin typeface="Courier New" panose="02070309020205020404" pitchFamily="49" charset="0"/>
                <a:cs typeface="Courier New" panose="02070309020205020404" pitchFamily="49" charset="0"/>
              </a:rPr>
              <a:t>}</a:t>
            </a:r>
          </a:p>
        </p:txBody>
      </p:sp>
      <p:sp>
        <p:nvSpPr>
          <p:cNvPr id="8" name="TextBox 7">
            <a:extLst>
              <a:ext uri="{FF2B5EF4-FFF2-40B4-BE49-F238E27FC236}">
                <a16:creationId xmlns:a16="http://schemas.microsoft.com/office/drawing/2014/main" id="{04470036-C100-FE52-3B9B-CAA718485684}"/>
              </a:ext>
            </a:extLst>
          </p:cNvPr>
          <p:cNvSpPr txBox="1"/>
          <p:nvPr/>
        </p:nvSpPr>
        <p:spPr>
          <a:xfrm>
            <a:off x="6096000" y="1788160"/>
            <a:ext cx="2775119" cy="394147"/>
          </a:xfrm>
          <a:prstGeom prst="rect">
            <a:avLst/>
          </a:prstGeom>
          <a:gradFill flip="none" rotWithShape="1">
            <a:gsLst>
              <a:gs pos="0">
                <a:srgbClr val="00C6FF"/>
              </a:gs>
              <a:gs pos="100000">
                <a:srgbClr val="0072FF"/>
              </a:gs>
            </a:gsLst>
            <a:lin ang="2700000" scaled="1"/>
            <a:tileRect/>
          </a:gradFill>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Mã giả của một monitor</a:t>
            </a:r>
          </a:p>
        </p:txBody>
      </p:sp>
    </p:spTree>
    <p:extLst>
      <p:ext uri="{BB962C8B-B14F-4D97-AF65-F5344CB8AC3E}">
        <p14:creationId xmlns:p14="http://schemas.microsoft.com/office/powerpoint/2010/main" val="57219591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73DD-D770-DFD1-B124-B16F0FE0FF5B}"/>
              </a:ext>
            </a:extLst>
          </p:cNvPr>
          <p:cNvSpPr>
            <a:spLocks noGrp="1"/>
          </p:cNvSpPr>
          <p:nvPr>
            <p:ph type="title"/>
          </p:nvPr>
        </p:nvSpPr>
        <p:spPr/>
        <p:txBody>
          <a:bodyPr/>
          <a:lstStyle/>
          <a:p>
            <a:r>
              <a:rPr lang="en-VN" dirty="0"/>
              <a:t>5.8.1. Định nghĩa monitor</a:t>
            </a:r>
          </a:p>
        </p:txBody>
      </p:sp>
      <p:sp>
        <p:nvSpPr>
          <p:cNvPr id="15" name="Content Placeholder 14">
            <a:extLst>
              <a:ext uri="{FF2B5EF4-FFF2-40B4-BE49-F238E27FC236}">
                <a16:creationId xmlns:a16="http://schemas.microsoft.com/office/drawing/2014/main" id="{8C48AD5C-7436-C852-2EAD-7FFD50DD1658}"/>
              </a:ext>
            </a:extLst>
          </p:cNvPr>
          <p:cNvSpPr>
            <a:spLocks noGrp="1"/>
          </p:cNvSpPr>
          <p:nvPr>
            <p:ph idx="1"/>
          </p:nvPr>
        </p:nvSpPr>
        <p:spPr>
          <a:xfrm>
            <a:off x="5160474" y="2182307"/>
            <a:ext cx="6193325" cy="2905628"/>
          </a:xfrm>
        </p:spPr>
        <p:txBody>
          <a:bodyPr>
            <a:normAutofit fontScale="92500" lnSpcReduction="20000"/>
          </a:bodyPr>
          <a:lstStyle/>
          <a:p>
            <a:pPr>
              <a:lnSpc>
                <a:spcPct val="120000"/>
              </a:lnSpc>
              <a:spcBef>
                <a:spcPts val="200"/>
              </a:spcBef>
              <a:spcAft>
                <a:spcPts val="200"/>
              </a:spcAft>
            </a:pPr>
            <a:r>
              <a:rPr lang="en-VN" sz="1800" dirty="0"/>
              <a:t>Variables:</a:t>
            </a:r>
          </a:p>
          <a:p>
            <a:pPr>
              <a:lnSpc>
                <a:spcPct val="120000"/>
              </a:lnSpc>
              <a:spcBef>
                <a:spcPts val="200"/>
              </a:spcBef>
              <a:spcAft>
                <a:spcPts val="200"/>
              </a:spcAft>
              <a:buFont typeface="Monotype Sorts" pitchFamily="-84" charset="2"/>
              <a:buNone/>
              <a:tabLst>
                <a:tab pos="701675" algn="l"/>
              </a:tabLst>
            </a:pPr>
            <a:r>
              <a:rPr lang="en-US" altLang="en-US" sz="1800" dirty="0">
                <a:solidFill>
                  <a:srgbClr val="000000"/>
                </a:solidFill>
                <a:latin typeface="Courier New" panose="02070309020205020404" pitchFamily="49" charset="0"/>
              </a:rPr>
              <a:t>		semaphore mutex </a:t>
            </a:r>
          </a:p>
          <a:p>
            <a:pPr>
              <a:lnSpc>
                <a:spcPct val="120000"/>
              </a:lnSpc>
              <a:spcBef>
                <a:spcPts val="200"/>
              </a:spcBef>
              <a:spcAft>
                <a:spcPts val="200"/>
              </a:spcAft>
              <a:buFont typeface="Monotype Sorts" pitchFamily="-84" charset="2"/>
              <a:buNone/>
              <a:tabLst>
                <a:tab pos="701675" algn="l"/>
              </a:tabLst>
            </a:pPr>
            <a:r>
              <a:rPr lang="en-US" altLang="en-US" sz="1800" dirty="0">
                <a:solidFill>
                  <a:srgbClr val="000000"/>
                </a:solidFill>
                <a:latin typeface="Courier New" panose="02070309020205020404" pitchFamily="49" charset="0"/>
              </a:rPr>
              <a:t>		mutex = 1</a:t>
            </a:r>
          </a:p>
          <a:p>
            <a:pPr>
              <a:lnSpc>
                <a:spcPct val="120000"/>
              </a:lnSpc>
              <a:spcBef>
                <a:spcPts val="200"/>
              </a:spcBef>
              <a:spcAft>
                <a:spcPts val="200"/>
              </a:spcAft>
              <a:tabLst>
                <a:tab pos="1887538" algn="l"/>
                <a:tab pos="2335213" algn="l"/>
                <a:tab pos="2506663" algn="l"/>
              </a:tabLst>
            </a:pPr>
            <a:r>
              <a:rPr lang="en-US" sz="1800" dirty="0" err="1"/>
              <a:t>Mỗi</a:t>
            </a:r>
            <a:r>
              <a:rPr lang="en-US" sz="1800" dirty="0"/>
              <a:t> </a:t>
            </a:r>
            <a:r>
              <a:rPr lang="en-US" sz="1800" dirty="0" err="1"/>
              <a:t>thủ</a:t>
            </a:r>
            <a:r>
              <a:rPr lang="en-US" sz="1800" dirty="0"/>
              <a:t> </a:t>
            </a:r>
            <a:r>
              <a:rPr lang="en-US" sz="1800" dirty="0" err="1"/>
              <a:t>tục</a:t>
            </a:r>
            <a:r>
              <a:rPr lang="en-US" sz="1800" dirty="0"/>
              <a:t> P </a:t>
            </a:r>
            <a:r>
              <a:rPr lang="en-US" sz="1800" dirty="0" err="1"/>
              <a:t>sẽ</a:t>
            </a:r>
            <a:r>
              <a:rPr lang="en-US" sz="1800" dirty="0"/>
              <a:t> </a:t>
            </a:r>
            <a:r>
              <a:rPr lang="en-US" sz="1800" dirty="0" err="1"/>
              <a:t>được</a:t>
            </a:r>
            <a:r>
              <a:rPr lang="en-US" sz="1800" dirty="0"/>
              <a:t> </a:t>
            </a:r>
            <a:r>
              <a:rPr lang="en-US" sz="1800" dirty="0" err="1"/>
              <a:t>thay</a:t>
            </a:r>
            <a:r>
              <a:rPr lang="en-US" sz="1800" dirty="0"/>
              <a:t> </a:t>
            </a:r>
            <a:r>
              <a:rPr lang="en-US" sz="1800" dirty="0" err="1"/>
              <a:t>thế</a:t>
            </a:r>
            <a:r>
              <a:rPr lang="en-US" sz="1800" dirty="0"/>
              <a:t> </a:t>
            </a:r>
            <a:r>
              <a:rPr lang="en-US" sz="1800" dirty="0" err="1"/>
              <a:t>bởi</a:t>
            </a:r>
            <a:r>
              <a:rPr lang="en-US" sz="1800" dirty="0"/>
              <a:t> </a:t>
            </a:r>
            <a:r>
              <a:rPr lang="en-US" sz="1800" dirty="0" err="1"/>
              <a:t>đoạn</a:t>
            </a:r>
            <a:r>
              <a:rPr lang="en-US" sz="1800" dirty="0"/>
              <a:t> </a:t>
            </a:r>
            <a:r>
              <a:rPr lang="en-US" sz="1800" dirty="0" err="1"/>
              <a:t>mã</a:t>
            </a:r>
            <a:r>
              <a:rPr lang="en-US" sz="1800" dirty="0"/>
              <a:t> </a:t>
            </a:r>
            <a:r>
              <a:rPr lang="en-US" sz="1800" dirty="0" err="1"/>
              <a:t>bên</a:t>
            </a:r>
            <a:r>
              <a:rPr lang="en-US" sz="1800" dirty="0"/>
              <a:t> </a:t>
            </a:r>
            <a:r>
              <a:rPr lang="en-US" sz="1800" dirty="0" err="1"/>
              <a:t>dưới</a:t>
            </a:r>
            <a:r>
              <a:rPr lang="en-US" sz="1800" dirty="0"/>
              <a:t>:</a:t>
            </a:r>
          </a:p>
          <a:p>
            <a:pPr>
              <a:lnSpc>
                <a:spcPct val="120000"/>
              </a:lnSpc>
              <a:spcBef>
                <a:spcPts val="200"/>
              </a:spcBef>
              <a:spcAft>
                <a:spcPts val="200"/>
              </a:spcAft>
              <a:buNone/>
              <a:tabLst>
                <a:tab pos="701675" algn="l"/>
              </a:tabLst>
            </a:pPr>
            <a:r>
              <a:rPr lang="en-US" sz="1800" dirty="0">
                <a:latin typeface="Courier New" panose="02070309020205020404" pitchFamily="49" charset="0"/>
                <a:cs typeface="Courier New" panose="02070309020205020404" pitchFamily="49" charset="0"/>
              </a:rPr>
              <a:t>		</a:t>
            </a:r>
            <a:r>
              <a:rPr lang="en-US" sz="1800" dirty="0">
                <a:solidFill>
                  <a:srgbClr val="000000"/>
                </a:solidFill>
                <a:latin typeface="Courier New" panose="02070309020205020404" pitchFamily="49" charset="0"/>
              </a:rPr>
              <a:t>wait(mutex);</a:t>
            </a:r>
          </a:p>
          <a:p>
            <a:pPr>
              <a:lnSpc>
                <a:spcPct val="120000"/>
              </a:lnSpc>
              <a:spcBef>
                <a:spcPts val="200"/>
              </a:spcBef>
              <a:spcAft>
                <a:spcPts val="200"/>
              </a:spcAft>
              <a:buNone/>
              <a:tabLst>
                <a:tab pos="701675" algn="l"/>
              </a:tabLst>
            </a:pPr>
            <a:r>
              <a:rPr lang="en-US" sz="1800" dirty="0">
                <a:solidFill>
                  <a:srgbClr val="000000"/>
                </a:solidFill>
                <a:latin typeface="Courier New" panose="02070309020205020404" pitchFamily="49" charset="0"/>
              </a:rPr>
              <a:t>		…			 </a:t>
            </a:r>
          </a:p>
          <a:p>
            <a:pPr>
              <a:lnSpc>
                <a:spcPct val="120000"/>
              </a:lnSpc>
              <a:spcBef>
                <a:spcPts val="200"/>
              </a:spcBef>
              <a:spcAft>
                <a:spcPts val="200"/>
              </a:spcAft>
              <a:buNone/>
              <a:tabLst>
                <a:tab pos="701675" algn="l"/>
              </a:tabLst>
            </a:pPr>
            <a:r>
              <a:rPr lang="en-US" sz="1800" dirty="0">
                <a:solidFill>
                  <a:srgbClr val="000000"/>
                </a:solidFill>
                <a:latin typeface="Courier New" panose="02070309020205020404" pitchFamily="49" charset="0"/>
              </a:rPr>
              <a:t>		body of P;</a:t>
            </a:r>
          </a:p>
          <a:p>
            <a:pPr>
              <a:lnSpc>
                <a:spcPct val="120000"/>
              </a:lnSpc>
              <a:spcBef>
                <a:spcPts val="200"/>
              </a:spcBef>
              <a:spcAft>
                <a:spcPts val="200"/>
              </a:spcAft>
              <a:buNone/>
              <a:tabLst>
                <a:tab pos="701675" algn="l"/>
              </a:tabLst>
            </a:pPr>
            <a:r>
              <a:rPr lang="en-US" sz="1800" dirty="0">
                <a:solidFill>
                  <a:srgbClr val="000000"/>
                </a:solidFill>
                <a:latin typeface="Courier New" panose="02070309020205020404" pitchFamily="49" charset="0"/>
              </a:rPr>
              <a:t>		…     </a:t>
            </a:r>
          </a:p>
          <a:p>
            <a:pPr>
              <a:lnSpc>
                <a:spcPct val="120000"/>
              </a:lnSpc>
              <a:spcBef>
                <a:spcPts val="200"/>
              </a:spcBef>
              <a:spcAft>
                <a:spcPts val="200"/>
              </a:spcAft>
              <a:buNone/>
              <a:tabLst>
                <a:tab pos="701675" algn="l"/>
              </a:tabLst>
            </a:pPr>
            <a:r>
              <a:rPr lang="en-US" sz="1800" dirty="0">
                <a:solidFill>
                  <a:srgbClr val="000000"/>
                </a:solidFill>
                <a:latin typeface="Courier New" panose="02070309020205020404" pitchFamily="49" charset="0"/>
              </a:rPr>
              <a:t>		signal(mutex);</a:t>
            </a:r>
            <a:endParaRPr lang="en-VN" sz="1800" dirty="0">
              <a:solidFill>
                <a:srgbClr val="000000"/>
              </a:solidFill>
              <a:latin typeface="Courier New" panose="02070309020205020404" pitchFamily="49" charset="0"/>
            </a:endParaRPr>
          </a:p>
        </p:txBody>
      </p:sp>
      <p:sp>
        <p:nvSpPr>
          <p:cNvPr id="4" name="Footer Placeholder 3">
            <a:extLst>
              <a:ext uri="{FF2B5EF4-FFF2-40B4-BE49-F238E27FC236}">
                <a16:creationId xmlns:a16="http://schemas.microsoft.com/office/drawing/2014/main" id="{7D2E111F-A1C8-387A-F3F7-437F24D472DE}"/>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2841CD3-35CA-3C8C-D7EC-55AAE91CA38D}"/>
              </a:ext>
            </a:extLst>
          </p:cNvPr>
          <p:cNvSpPr>
            <a:spLocks noGrp="1"/>
          </p:cNvSpPr>
          <p:nvPr>
            <p:ph type="sldNum" sz="quarter" idx="12"/>
          </p:nvPr>
        </p:nvSpPr>
        <p:spPr/>
        <p:txBody>
          <a:bodyPr/>
          <a:lstStyle/>
          <a:p>
            <a:fld id="{D8B0B3AC-44A8-D142-AAF6-9A453466E1A4}" type="slidenum">
              <a:rPr lang="en-VN" smtClean="0"/>
              <a:pPr/>
              <a:t>44</a:t>
            </a:fld>
            <a:endParaRPr lang="en-VN" dirty="0"/>
          </a:p>
        </p:txBody>
      </p:sp>
      <p:pic>
        <p:nvPicPr>
          <p:cNvPr id="12" name="Picture 1">
            <a:extLst>
              <a:ext uri="{FF2B5EF4-FFF2-40B4-BE49-F238E27FC236}">
                <a16:creationId xmlns:a16="http://schemas.microsoft.com/office/drawing/2014/main" id="{CA98A5C7-EA04-7F69-428D-93D6FCA9115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85027" y="1604323"/>
            <a:ext cx="3207572" cy="3049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8EAD1885-DF0E-C181-6F7C-F9DC580984AF}"/>
              </a:ext>
            </a:extLst>
          </p:cNvPr>
          <p:cNvSpPr txBox="1"/>
          <p:nvPr/>
        </p:nvSpPr>
        <p:spPr>
          <a:xfrm>
            <a:off x="919681" y="4693788"/>
            <a:ext cx="3272050" cy="394147"/>
          </a:xfrm>
          <a:prstGeom prst="rect">
            <a:avLst/>
          </a:prstGeom>
          <a:noFill/>
        </p:spPr>
        <p:txBody>
          <a:bodyPr wrap="none" rtlCol="0">
            <a:spAutoFit/>
          </a:bodyPr>
          <a:lstStyle/>
          <a:p>
            <a:pPr algn="ctr">
              <a:lnSpc>
                <a:spcPct val="120000"/>
              </a:lnSpc>
              <a:spcBef>
                <a:spcPts val="200"/>
              </a:spcBef>
              <a:spcAft>
                <a:spcPts val="200"/>
              </a:spcAft>
            </a:pPr>
            <a:r>
              <a:rPr lang="en-VN" i="1" dirty="0">
                <a:latin typeface="Arial" panose="020B0604020202020204" pitchFamily="34" charset="0"/>
                <a:cs typeface="Arial" panose="020B0604020202020204" pitchFamily="34" charset="0"/>
              </a:rPr>
              <a:t>Mô hình một monitor đơn giản</a:t>
            </a:r>
          </a:p>
        </p:txBody>
      </p:sp>
      <p:sp>
        <p:nvSpPr>
          <p:cNvPr id="16" name="TextBox 15">
            <a:extLst>
              <a:ext uri="{FF2B5EF4-FFF2-40B4-BE49-F238E27FC236}">
                <a16:creationId xmlns:a16="http://schemas.microsoft.com/office/drawing/2014/main" id="{CC6A3F1E-731D-A1F3-FD24-37717287FEDA}"/>
              </a:ext>
            </a:extLst>
          </p:cNvPr>
          <p:cNvSpPr txBox="1"/>
          <p:nvPr/>
        </p:nvSpPr>
        <p:spPr>
          <a:xfrm>
            <a:off x="5160474" y="1788160"/>
            <a:ext cx="3900427" cy="394147"/>
          </a:xfrm>
          <a:prstGeom prst="rect">
            <a:avLst/>
          </a:prstGeom>
          <a:gradFill flip="none" rotWithShape="1">
            <a:gsLst>
              <a:gs pos="0">
                <a:srgbClr val="00C6FF"/>
              </a:gs>
              <a:gs pos="100000">
                <a:srgbClr val="0072FF"/>
              </a:gs>
            </a:gsLst>
            <a:lin ang="2700000" scaled="1"/>
            <a:tileRect/>
          </a:gradFill>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Hiện thực monitor với semaphore</a:t>
            </a:r>
          </a:p>
        </p:txBody>
      </p:sp>
    </p:spTree>
    <p:extLst>
      <p:ext uri="{BB962C8B-B14F-4D97-AF65-F5344CB8AC3E}">
        <p14:creationId xmlns:p14="http://schemas.microsoft.com/office/powerpoint/2010/main" val="180991331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5">
                                            <p:txEl>
                                              <p:pRg st="1" end="1"/>
                                            </p:txEl>
                                          </p:spTgt>
                                        </p:tgtEl>
                                        <p:attrNameLst>
                                          <p:attrName>style.visibility</p:attrName>
                                        </p:attrNameLst>
                                      </p:cBhvr>
                                      <p:to>
                                        <p:strVal val="visible"/>
                                      </p:to>
                                    </p:set>
                                    <p:anim calcmode="lin" valueType="num">
                                      <p:cBhvr additive="base">
                                        <p:cTn id="11" dur="5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5">
                                            <p:txEl>
                                              <p:pRg st="2" end="2"/>
                                            </p:txEl>
                                          </p:spTgt>
                                        </p:tgtEl>
                                        <p:attrNameLst>
                                          <p:attrName>style.visibility</p:attrName>
                                        </p:attrNameLst>
                                      </p:cBhvr>
                                      <p:to>
                                        <p:strVal val="visible"/>
                                      </p:to>
                                    </p:set>
                                    <p:anim calcmode="lin" valueType="num">
                                      <p:cBhvr additive="base">
                                        <p:cTn id="15"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5">
                                            <p:txEl>
                                              <p:pRg st="3" end="3"/>
                                            </p:txEl>
                                          </p:spTgt>
                                        </p:tgtEl>
                                        <p:attrNameLst>
                                          <p:attrName>style.visibility</p:attrName>
                                        </p:attrNameLst>
                                      </p:cBhvr>
                                      <p:to>
                                        <p:strVal val="visible"/>
                                      </p:to>
                                    </p:set>
                                    <p:anim calcmode="lin" valueType="num">
                                      <p:cBhvr additive="base">
                                        <p:cTn id="21" dur="500" fill="hold"/>
                                        <p:tgtEl>
                                          <p:spTgt spid="15">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5">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5">
                                            <p:txEl>
                                              <p:pRg st="4" end="4"/>
                                            </p:txEl>
                                          </p:spTgt>
                                        </p:tgtEl>
                                        <p:attrNameLst>
                                          <p:attrName>style.visibility</p:attrName>
                                        </p:attrNameLst>
                                      </p:cBhvr>
                                      <p:to>
                                        <p:strVal val="visible"/>
                                      </p:to>
                                    </p:set>
                                    <p:anim calcmode="lin" valueType="num">
                                      <p:cBhvr additive="base">
                                        <p:cTn id="25" dur="500" fill="hold"/>
                                        <p:tgtEl>
                                          <p:spTgt spid="15">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5">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5">
                                            <p:txEl>
                                              <p:pRg st="5" end="5"/>
                                            </p:txEl>
                                          </p:spTgt>
                                        </p:tgtEl>
                                        <p:attrNameLst>
                                          <p:attrName>style.visibility</p:attrName>
                                        </p:attrNameLst>
                                      </p:cBhvr>
                                      <p:to>
                                        <p:strVal val="visible"/>
                                      </p:to>
                                    </p:set>
                                    <p:anim calcmode="lin" valueType="num">
                                      <p:cBhvr additive="base">
                                        <p:cTn id="29" dur="500" fill="hold"/>
                                        <p:tgtEl>
                                          <p:spTgt spid="15">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5">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5">
                                            <p:txEl>
                                              <p:pRg st="6" end="6"/>
                                            </p:txEl>
                                          </p:spTgt>
                                        </p:tgtEl>
                                        <p:attrNameLst>
                                          <p:attrName>style.visibility</p:attrName>
                                        </p:attrNameLst>
                                      </p:cBhvr>
                                      <p:to>
                                        <p:strVal val="visible"/>
                                      </p:to>
                                    </p:set>
                                    <p:anim calcmode="lin" valueType="num">
                                      <p:cBhvr additive="base">
                                        <p:cTn id="33" dur="500" fill="hold"/>
                                        <p:tgtEl>
                                          <p:spTgt spid="15">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15">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5">
                                            <p:txEl>
                                              <p:pRg st="7" end="7"/>
                                            </p:txEl>
                                          </p:spTgt>
                                        </p:tgtEl>
                                        <p:attrNameLst>
                                          <p:attrName>style.visibility</p:attrName>
                                        </p:attrNameLst>
                                      </p:cBhvr>
                                      <p:to>
                                        <p:strVal val="visible"/>
                                      </p:to>
                                    </p:set>
                                    <p:anim calcmode="lin" valueType="num">
                                      <p:cBhvr additive="base">
                                        <p:cTn id="37" dur="500" fill="hold"/>
                                        <p:tgtEl>
                                          <p:spTgt spid="15">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5">
                                            <p:txEl>
                                              <p:pRg st="7" end="7"/>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5">
                                            <p:txEl>
                                              <p:pRg st="8" end="8"/>
                                            </p:txEl>
                                          </p:spTgt>
                                        </p:tgtEl>
                                        <p:attrNameLst>
                                          <p:attrName>style.visibility</p:attrName>
                                        </p:attrNameLst>
                                      </p:cBhvr>
                                      <p:to>
                                        <p:strVal val="visible"/>
                                      </p:to>
                                    </p:set>
                                    <p:anim calcmode="lin" valueType="num">
                                      <p:cBhvr additive="base">
                                        <p:cTn id="41" dur="500" fill="hold"/>
                                        <p:tgtEl>
                                          <p:spTgt spid="15">
                                            <p:txEl>
                                              <p:pRg st="8" end="8"/>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15">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73DD-D770-DFD1-B124-B16F0FE0FF5B}"/>
              </a:ext>
            </a:extLst>
          </p:cNvPr>
          <p:cNvSpPr>
            <a:spLocks noGrp="1"/>
          </p:cNvSpPr>
          <p:nvPr>
            <p:ph type="title"/>
          </p:nvPr>
        </p:nvSpPr>
        <p:spPr/>
        <p:txBody>
          <a:bodyPr/>
          <a:lstStyle/>
          <a:p>
            <a:r>
              <a:rPr lang="en-VN" dirty="0"/>
              <a:t>5.8.1. Định nghĩa monitor</a:t>
            </a:r>
          </a:p>
        </p:txBody>
      </p:sp>
      <p:sp>
        <p:nvSpPr>
          <p:cNvPr id="10" name="Content Placeholder 9">
            <a:extLst>
              <a:ext uri="{FF2B5EF4-FFF2-40B4-BE49-F238E27FC236}">
                <a16:creationId xmlns:a16="http://schemas.microsoft.com/office/drawing/2014/main" id="{A5EA658F-6C41-5E98-7B83-AF706BE5EBCE}"/>
              </a:ext>
            </a:extLst>
          </p:cNvPr>
          <p:cNvSpPr>
            <a:spLocks noGrp="1"/>
          </p:cNvSpPr>
          <p:nvPr>
            <p:ph idx="1"/>
          </p:nvPr>
        </p:nvSpPr>
        <p:spPr>
          <a:xfrm>
            <a:off x="5299296" y="2411619"/>
            <a:ext cx="5825150" cy="3192475"/>
          </a:xfrm>
        </p:spPr>
        <p:txBody>
          <a:bodyPr>
            <a:normAutofit/>
          </a:bodyPr>
          <a:lstStyle/>
          <a:p>
            <a:r>
              <a:rPr lang="vi-VN" sz="1800" dirty="0"/>
              <a:t>Tiến trình “vào monitor” bằng cách gọi một trong các thủ tục được định nghĩa trong monitor</a:t>
            </a:r>
          </a:p>
          <a:p>
            <a:r>
              <a:rPr lang="vi-VN" sz="1800" dirty="0"/>
              <a:t>Chỉ có một tiến trình có thể vào monitor tại một thời điểm </a:t>
            </a:r>
            <a:r>
              <a:rPr lang="vi-VN" sz="1800" dirty="0">
                <a:sym typeface="Wingdings" pitchFamily="2" charset="2"/>
              </a:rPr>
              <a:t></a:t>
            </a:r>
            <a:r>
              <a:rPr lang="vi-VN" sz="1800" dirty="0"/>
              <a:t> mutual exclusion được bảo đảm</a:t>
            </a:r>
          </a:p>
          <a:p>
            <a:r>
              <a:rPr lang="vi-VN" sz="1800" dirty="0"/>
              <a:t>Tuy nhiên, cấu trúc của monitor không thực sự mạnh mẽ cho các mô hình đồng bộ khác </a:t>
            </a:r>
            <a:r>
              <a:rPr lang="vi-VN" sz="1800" dirty="0">
                <a:sym typeface="Wingdings" pitchFamily="2" charset="2"/>
              </a:rPr>
              <a:t> cần định nghĩa thêm cơ chế đồng bộ  </a:t>
            </a:r>
            <a:r>
              <a:rPr lang="vi-VN" sz="1800" b="1" dirty="0">
                <a:gradFill>
                  <a:gsLst>
                    <a:gs pos="0">
                      <a:srgbClr val="00C6FF"/>
                    </a:gs>
                    <a:gs pos="100000">
                      <a:srgbClr val="0072FF"/>
                    </a:gs>
                  </a:gsLst>
                  <a:lin ang="2700000" scaled="1"/>
                </a:gradFill>
                <a:sym typeface="Wingdings" pitchFamily="2" charset="2"/>
              </a:rPr>
              <a:t>cấu trúc condition</a:t>
            </a:r>
            <a:endParaRPr lang="en-VN" sz="1800" b="1" dirty="0">
              <a:gradFill>
                <a:gsLst>
                  <a:gs pos="0">
                    <a:srgbClr val="00C6FF"/>
                  </a:gs>
                  <a:gs pos="100000">
                    <a:srgbClr val="0072FF"/>
                  </a:gs>
                </a:gsLst>
                <a:lin ang="2700000" scaled="1"/>
              </a:gradFill>
            </a:endParaRPr>
          </a:p>
        </p:txBody>
      </p:sp>
      <p:sp>
        <p:nvSpPr>
          <p:cNvPr id="4" name="Footer Placeholder 3">
            <a:extLst>
              <a:ext uri="{FF2B5EF4-FFF2-40B4-BE49-F238E27FC236}">
                <a16:creationId xmlns:a16="http://schemas.microsoft.com/office/drawing/2014/main" id="{7D2E111F-A1C8-387A-F3F7-437F24D472DE}"/>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2841CD3-35CA-3C8C-D7EC-55AAE91CA38D}"/>
              </a:ext>
            </a:extLst>
          </p:cNvPr>
          <p:cNvSpPr>
            <a:spLocks noGrp="1"/>
          </p:cNvSpPr>
          <p:nvPr>
            <p:ph type="sldNum" sz="quarter" idx="12"/>
          </p:nvPr>
        </p:nvSpPr>
        <p:spPr/>
        <p:txBody>
          <a:bodyPr/>
          <a:lstStyle/>
          <a:p>
            <a:fld id="{D8B0B3AC-44A8-D142-AAF6-9A453466E1A4}" type="slidenum">
              <a:rPr lang="en-VN" smtClean="0"/>
              <a:pPr/>
              <a:t>45</a:t>
            </a:fld>
            <a:endParaRPr lang="en-VN" dirty="0"/>
          </a:p>
        </p:txBody>
      </p:sp>
      <p:sp>
        <p:nvSpPr>
          <p:cNvPr id="11" name="TextBox 10">
            <a:extLst>
              <a:ext uri="{FF2B5EF4-FFF2-40B4-BE49-F238E27FC236}">
                <a16:creationId xmlns:a16="http://schemas.microsoft.com/office/drawing/2014/main" id="{8CD9EE72-76E1-E7E2-FD45-C0185710874C}"/>
              </a:ext>
            </a:extLst>
          </p:cNvPr>
          <p:cNvSpPr txBox="1"/>
          <p:nvPr/>
        </p:nvSpPr>
        <p:spPr>
          <a:xfrm>
            <a:off x="5330325" y="1788160"/>
            <a:ext cx="2595582" cy="394147"/>
          </a:xfrm>
          <a:prstGeom prst="rect">
            <a:avLst/>
          </a:prstGeom>
          <a:gradFill flip="none" rotWithShape="1">
            <a:gsLst>
              <a:gs pos="0">
                <a:srgbClr val="00C6FF"/>
              </a:gs>
              <a:gs pos="100000">
                <a:srgbClr val="0072FF"/>
              </a:gs>
            </a:gsLst>
            <a:lin ang="2700000" scaled="1"/>
            <a:tileRect/>
          </a:gradFill>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Đặc điểm của monitor</a:t>
            </a:r>
          </a:p>
        </p:txBody>
      </p:sp>
      <p:pic>
        <p:nvPicPr>
          <p:cNvPr id="12" name="Picture 1">
            <a:extLst>
              <a:ext uri="{FF2B5EF4-FFF2-40B4-BE49-F238E27FC236}">
                <a16:creationId xmlns:a16="http://schemas.microsoft.com/office/drawing/2014/main" id="{CA98A5C7-EA04-7F69-428D-93D6FCA9115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85027" y="1604323"/>
            <a:ext cx="3207572" cy="3049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8EAD1885-DF0E-C181-6F7C-F9DC580984AF}"/>
              </a:ext>
            </a:extLst>
          </p:cNvPr>
          <p:cNvSpPr txBox="1"/>
          <p:nvPr/>
        </p:nvSpPr>
        <p:spPr>
          <a:xfrm>
            <a:off x="919681" y="4693788"/>
            <a:ext cx="3272050" cy="394147"/>
          </a:xfrm>
          <a:prstGeom prst="rect">
            <a:avLst/>
          </a:prstGeom>
          <a:noFill/>
        </p:spPr>
        <p:txBody>
          <a:bodyPr wrap="none" rtlCol="0">
            <a:spAutoFit/>
          </a:bodyPr>
          <a:lstStyle/>
          <a:p>
            <a:pPr algn="ctr">
              <a:lnSpc>
                <a:spcPct val="120000"/>
              </a:lnSpc>
              <a:spcBef>
                <a:spcPts val="200"/>
              </a:spcBef>
              <a:spcAft>
                <a:spcPts val="200"/>
              </a:spcAft>
            </a:pPr>
            <a:r>
              <a:rPr lang="en-VN" i="1" dirty="0">
                <a:latin typeface="Arial" panose="020B0604020202020204" pitchFamily="34" charset="0"/>
                <a:cs typeface="Arial" panose="020B0604020202020204" pitchFamily="34" charset="0"/>
              </a:rPr>
              <a:t>Mô hình một monitor đơn giản</a:t>
            </a:r>
          </a:p>
        </p:txBody>
      </p:sp>
    </p:spTree>
    <p:extLst>
      <p:ext uri="{BB962C8B-B14F-4D97-AF65-F5344CB8AC3E}">
        <p14:creationId xmlns:p14="http://schemas.microsoft.com/office/powerpoint/2010/main" val="317472533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anim calcmode="lin" valueType="num">
                                      <p:cBhvr additive="base">
                                        <p:cTn id="13"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
                                            <p:txEl>
                                              <p:pRg st="2" end="2"/>
                                            </p:txEl>
                                          </p:spTgt>
                                        </p:tgtEl>
                                        <p:attrNameLst>
                                          <p:attrName>style.visibility</p:attrName>
                                        </p:attrNameLst>
                                      </p:cBhvr>
                                      <p:to>
                                        <p:strVal val="visible"/>
                                      </p:to>
                                    </p:set>
                                    <p:anim calcmode="lin" valueType="num">
                                      <p:cBhvr additive="base">
                                        <p:cTn id="19"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0">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729A310-69E9-4AAB-54A1-45C4F4D39448}"/>
              </a:ext>
            </a:extLst>
          </p:cNvPr>
          <p:cNvSpPr>
            <a:spLocks noGrp="1"/>
          </p:cNvSpPr>
          <p:nvPr>
            <p:ph type="sldNum" sz="quarter" idx="12"/>
          </p:nvPr>
        </p:nvSpPr>
        <p:spPr/>
        <p:txBody>
          <a:bodyPr/>
          <a:lstStyle/>
          <a:p>
            <a:fld id="{D8B0B3AC-44A8-D142-AAF6-9A453466E1A4}" type="slidenum">
              <a:rPr lang="en-VN" smtClean="0"/>
              <a:pPr/>
              <a:t>46</a:t>
            </a:fld>
            <a:endParaRPr lang="en-VN" dirty="0"/>
          </a:p>
        </p:txBody>
      </p:sp>
      <p:sp>
        <p:nvSpPr>
          <p:cNvPr id="3" name="Text Placeholder 2">
            <a:extLst>
              <a:ext uri="{FF2B5EF4-FFF2-40B4-BE49-F238E27FC236}">
                <a16:creationId xmlns:a16="http://schemas.microsoft.com/office/drawing/2014/main" id="{C87DC7BC-EECB-AA5C-AB5D-906C1EC3E2A3}"/>
              </a:ext>
            </a:extLst>
          </p:cNvPr>
          <p:cNvSpPr>
            <a:spLocks noGrp="1"/>
          </p:cNvSpPr>
          <p:nvPr>
            <p:ph type="body" sz="quarter" idx="13"/>
          </p:nvPr>
        </p:nvSpPr>
        <p:spPr/>
        <p:txBody>
          <a:bodyPr/>
          <a:lstStyle/>
          <a:p>
            <a:r>
              <a:rPr lang="en-VN" dirty="0"/>
              <a:t>MONITOR</a:t>
            </a:r>
          </a:p>
        </p:txBody>
      </p:sp>
      <p:sp>
        <p:nvSpPr>
          <p:cNvPr id="4" name="Text Placeholder 3">
            <a:extLst>
              <a:ext uri="{FF2B5EF4-FFF2-40B4-BE49-F238E27FC236}">
                <a16:creationId xmlns:a16="http://schemas.microsoft.com/office/drawing/2014/main" id="{A9B864E7-E04A-6995-933C-3EFD63DCD7E3}"/>
              </a:ext>
            </a:extLst>
          </p:cNvPr>
          <p:cNvSpPr>
            <a:spLocks noGrp="1"/>
          </p:cNvSpPr>
          <p:nvPr>
            <p:ph type="body" sz="quarter" idx="14"/>
          </p:nvPr>
        </p:nvSpPr>
        <p:spPr/>
        <p:txBody>
          <a:bodyPr/>
          <a:lstStyle/>
          <a:p>
            <a:r>
              <a:rPr lang="en-VN" dirty="0"/>
              <a:t>5.8.2. Condition variable</a:t>
            </a:r>
          </a:p>
        </p:txBody>
      </p:sp>
      <p:sp>
        <p:nvSpPr>
          <p:cNvPr id="5" name="Text Placeholder 4">
            <a:extLst>
              <a:ext uri="{FF2B5EF4-FFF2-40B4-BE49-F238E27FC236}">
                <a16:creationId xmlns:a16="http://schemas.microsoft.com/office/drawing/2014/main" id="{29A3BBA1-0B6F-73FE-2A49-1352EC8BD676}"/>
              </a:ext>
            </a:extLst>
          </p:cNvPr>
          <p:cNvSpPr>
            <a:spLocks noGrp="1"/>
          </p:cNvSpPr>
          <p:nvPr>
            <p:ph type="body" sz="quarter" idx="15"/>
          </p:nvPr>
        </p:nvSpPr>
        <p:spPr>
          <a:xfrm>
            <a:off x="1470930" y="3924167"/>
            <a:ext cx="7147030" cy="1223566"/>
          </a:xfrm>
        </p:spPr>
        <p:txBody>
          <a:bodyPr>
            <a:normAutofit/>
          </a:bodyPr>
          <a:lstStyle/>
          <a:p>
            <a:pPr algn="just"/>
            <a:r>
              <a:rPr lang="en-VN" dirty="0"/>
              <a:t>Condition variable (biến điều kiện) là các biến có kiểu dữ liệu là condition. Chỉ có 2 thao tác có thể được thực hiện trên các biển kiểu condition đó là wait() và signal(). Condition variable cho phép lập trình viên hiện thực các mô hình đồng bộ riêng biệt theo đúng nhu cầu của từng chương trình.</a:t>
            </a:r>
          </a:p>
        </p:txBody>
      </p:sp>
      <p:sp>
        <p:nvSpPr>
          <p:cNvPr id="6" name="Text Placeholder 5">
            <a:extLst>
              <a:ext uri="{FF2B5EF4-FFF2-40B4-BE49-F238E27FC236}">
                <a16:creationId xmlns:a16="http://schemas.microsoft.com/office/drawing/2014/main" id="{96454C4F-D454-5ADF-5696-1FB71DE54489}"/>
              </a:ext>
            </a:extLst>
          </p:cNvPr>
          <p:cNvSpPr>
            <a:spLocks noGrp="1"/>
          </p:cNvSpPr>
          <p:nvPr>
            <p:ph type="body" sz="quarter" idx="16"/>
          </p:nvPr>
        </p:nvSpPr>
        <p:spPr/>
        <p:txBody>
          <a:bodyPr>
            <a:normAutofit lnSpcReduction="10000"/>
          </a:bodyPr>
          <a:lstStyle/>
          <a:p>
            <a:r>
              <a:rPr lang="en-VN" dirty="0"/>
              <a:t>08.</a:t>
            </a:r>
          </a:p>
        </p:txBody>
      </p:sp>
      <p:sp>
        <p:nvSpPr>
          <p:cNvPr id="8" name="Footer Placeholder 7">
            <a:extLst>
              <a:ext uri="{FF2B5EF4-FFF2-40B4-BE49-F238E27FC236}">
                <a16:creationId xmlns:a16="http://schemas.microsoft.com/office/drawing/2014/main" id="{EB462C8A-47CD-2EA0-735A-1878C355C3EF}"/>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391071968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54AFE-5A63-E2A7-8536-F3423A354B2B}"/>
              </a:ext>
            </a:extLst>
          </p:cNvPr>
          <p:cNvSpPr>
            <a:spLocks noGrp="1"/>
          </p:cNvSpPr>
          <p:nvPr>
            <p:ph type="title"/>
          </p:nvPr>
        </p:nvSpPr>
        <p:spPr/>
        <p:txBody>
          <a:bodyPr/>
          <a:lstStyle/>
          <a:p>
            <a:r>
              <a:rPr lang="en-VN" dirty="0"/>
              <a:t>5.8.2. Condition variable</a:t>
            </a:r>
          </a:p>
        </p:txBody>
      </p:sp>
      <p:sp>
        <p:nvSpPr>
          <p:cNvPr id="3" name="Content Placeholder 2">
            <a:extLst>
              <a:ext uri="{FF2B5EF4-FFF2-40B4-BE49-F238E27FC236}">
                <a16:creationId xmlns:a16="http://schemas.microsoft.com/office/drawing/2014/main" id="{DD88B96B-69E9-B9E6-2C15-5672FDE48C00}"/>
              </a:ext>
            </a:extLst>
          </p:cNvPr>
          <p:cNvSpPr>
            <a:spLocks noGrp="1"/>
          </p:cNvSpPr>
          <p:nvPr>
            <p:ph idx="1"/>
          </p:nvPr>
        </p:nvSpPr>
        <p:spPr/>
        <p:txBody>
          <a:bodyPr>
            <a:normAutofit/>
          </a:bodyPr>
          <a:lstStyle/>
          <a:p>
            <a:pPr algn="l"/>
            <a:r>
              <a:rPr lang="en-VN" sz="1800" dirty="0"/>
              <a:t>Nhằm cho phép tiến trình đợi “trong monitor”, chỉ có thể được truy cập bên trong monitor.</a:t>
            </a:r>
          </a:p>
          <a:p>
            <a:pPr algn="l"/>
            <a:r>
              <a:rPr lang="en-VN" sz="1800" dirty="0"/>
              <a:t>Khai báo:</a:t>
            </a:r>
            <a:br>
              <a:rPr lang="en-VN" sz="1800" dirty="0"/>
            </a:br>
            <a:r>
              <a:rPr lang="en-VN" sz="1800"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condition x, y;</a:t>
            </a:r>
          </a:p>
          <a:p>
            <a:pPr algn="l"/>
            <a:r>
              <a:rPr lang="en-VN" sz="1800" dirty="0"/>
              <a:t>Chỉ có thể thao tác lên condition variable bằng 02 thao tác:</a:t>
            </a:r>
          </a:p>
          <a:p>
            <a:pPr lvl="1" algn="l"/>
            <a:r>
              <a:rPr lang="en-VN" sz="1800"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x.wait() </a:t>
            </a:r>
            <a:r>
              <a:rPr lang="en-VN" sz="1800" dirty="0"/>
              <a:t>– tiến trình thực thi thao tác này sẽ bị </a:t>
            </a:r>
            <a:r>
              <a:rPr lang="en-VN" sz="1800" i="1" dirty="0"/>
              <a:t>block trên condition variable x</a:t>
            </a:r>
            <a:r>
              <a:rPr lang="en-VN" sz="1800" dirty="0"/>
              <a:t> cho đến khi thao tác x.signal() được thực thi</a:t>
            </a:r>
          </a:p>
          <a:p>
            <a:pPr lvl="1" algn="l"/>
            <a:r>
              <a:rPr lang="en-VN" sz="1800" b="1" dirty="0">
                <a:gradFill>
                  <a:gsLst>
                    <a:gs pos="0">
                      <a:srgbClr val="00C6FF"/>
                    </a:gs>
                    <a:gs pos="100000">
                      <a:srgbClr val="0072FF"/>
                    </a:gs>
                  </a:gsLst>
                  <a:lin ang="2700000" scaled="1"/>
                </a:gradFill>
                <a:latin typeface="Courier New" panose="02070309020205020404" pitchFamily="49" charset="0"/>
                <a:cs typeface="Courier New" panose="02070309020205020404" pitchFamily="49" charset="0"/>
              </a:rPr>
              <a:t>x.signal() </a:t>
            </a:r>
            <a:r>
              <a:rPr lang="en-VN" sz="1800" dirty="0"/>
              <a:t>– phục hồi quá trình thực thi của một tiến trình (nếu có) bị block trên condition variable x</a:t>
            </a:r>
          </a:p>
          <a:p>
            <a:pPr lvl="2" algn="l"/>
            <a:r>
              <a:rPr lang="en-VN" sz="1800" i="1" dirty="0"/>
              <a:t>Nếu có nhiều tiến trình bị block: chỉ một tiến trình được phục hồi</a:t>
            </a:r>
          </a:p>
          <a:p>
            <a:pPr lvl="2" algn="l"/>
            <a:r>
              <a:rPr lang="en-VN" sz="1800" i="1" dirty="0"/>
              <a:t>Nếu không có tiến tình nào bị block: không có tác dụng</a:t>
            </a:r>
          </a:p>
        </p:txBody>
      </p:sp>
      <p:sp>
        <p:nvSpPr>
          <p:cNvPr id="4" name="Footer Placeholder 3">
            <a:extLst>
              <a:ext uri="{FF2B5EF4-FFF2-40B4-BE49-F238E27FC236}">
                <a16:creationId xmlns:a16="http://schemas.microsoft.com/office/drawing/2014/main" id="{4961F8A6-7162-7345-696F-40C4D306B81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A134A1C1-E415-0045-DDD5-C9E2693677D7}"/>
              </a:ext>
            </a:extLst>
          </p:cNvPr>
          <p:cNvSpPr>
            <a:spLocks noGrp="1"/>
          </p:cNvSpPr>
          <p:nvPr>
            <p:ph type="sldNum" sz="quarter" idx="12"/>
          </p:nvPr>
        </p:nvSpPr>
        <p:spPr/>
        <p:txBody>
          <a:bodyPr/>
          <a:lstStyle/>
          <a:p>
            <a:fld id="{D8B0B3AC-44A8-D142-AAF6-9A453466E1A4}" type="slidenum">
              <a:rPr lang="en-VN" smtClean="0"/>
              <a:pPr/>
              <a:t>47</a:t>
            </a:fld>
            <a:endParaRPr lang="en-VN" dirty="0"/>
          </a:p>
        </p:txBody>
      </p:sp>
    </p:spTree>
    <p:extLst>
      <p:ext uri="{BB962C8B-B14F-4D97-AF65-F5344CB8AC3E}">
        <p14:creationId xmlns:p14="http://schemas.microsoft.com/office/powerpoint/2010/main" val="33459431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 calcmode="lin" valueType="num">
                                      <p:cBhvr additive="base">
                                        <p:cTn id="4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54AFE-5A63-E2A7-8536-F3423A354B2B}"/>
              </a:ext>
            </a:extLst>
          </p:cNvPr>
          <p:cNvSpPr>
            <a:spLocks noGrp="1"/>
          </p:cNvSpPr>
          <p:nvPr>
            <p:ph type="title"/>
          </p:nvPr>
        </p:nvSpPr>
        <p:spPr/>
        <p:txBody>
          <a:bodyPr/>
          <a:lstStyle/>
          <a:p>
            <a:r>
              <a:rPr lang="en-VN" dirty="0"/>
              <a:t>5.8.2. Condition variable</a:t>
            </a:r>
          </a:p>
        </p:txBody>
      </p:sp>
      <p:sp>
        <p:nvSpPr>
          <p:cNvPr id="3" name="Content Placeholder 2">
            <a:extLst>
              <a:ext uri="{FF2B5EF4-FFF2-40B4-BE49-F238E27FC236}">
                <a16:creationId xmlns:a16="http://schemas.microsoft.com/office/drawing/2014/main" id="{DD88B96B-69E9-B9E6-2C15-5672FDE48C00}"/>
              </a:ext>
            </a:extLst>
          </p:cNvPr>
          <p:cNvSpPr>
            <a:spLocks noGrp="1"/>
          </p:cNvSpPr>
          <p:nvPr>
            <p:ph idx="1"/>
          </p:nvPr>
        </p:nvSpPr>
        <p:spPr>
          <a:xfrm>
            <a:off x="838200" y="2400499"/>
            <a:ext cx="6205396" cy="3497137"/>
          </a:xfrm>
        </p:spPr>
        <p:txBody>
          <a:bodyPr>
            <a:normAutofit/>
          </a:bodyPr>
          <a:lstStyle/>
          <a:p>
            <a:pPr algn="l"/>
            <a:r>
              <a:rPr lang="vi-VN" sz="1800" dirty="0"/>
              <a:t>Các tiến trình có thể đợi ở </a:t>
            </a:r>
            <a:r>
              <a:rPr lang="vi-VN" sz="1800" b="1" dirty="0"/>
              <a:t>entry queue </a:t>
            </a:r>
            <a:r>
              <a:rPr lang="vi-VN" sz="1800" dirty="0"/>
              <a:t>hoặc đợi ở các </a:t>
            </a:r>
            <a:r>
              <a:rPr lang="vi-VN" sz="1800" b="1" dirty="0"/>
              <a:t>condition queue </a:t>
            </a:r>
            <a:r>
              <a:rPr lang="vi-VN" sz="1800" dirty="0"/>
              <a:t>(x, y,…)</a:t>
            </a:r>
          </a:p>
          <a:p>
            <a:pPr algn="l"/>
            <a:r>
              <a:rPr lang="vi-VN" sz="1800" dirty="0"/>
              <a:t>Khi thực hiện lệnh </a:t>
            </a:r>
            <a:r>
              <a:rPr lang="vi-VN" sz="1800" dirty="0">
                <a:latin typeface="Courier New" panose="02070309020205020404" pitchFamily="49" charset="0"/>
                <a:cs typeface="Courier New" panose="02070309020205020404" pitchFamily="49" charset="0"/>
              </a:rPr>
              <a:t>x.wait()</a:t>
            </a:r>
            <a:r>
              <a:rPr lang="vi-VN" sz="1800" dirty="0"/>
              <a:t>, tiến trình sẽ được chuyển vào </a:t>
            </a:r>
            <a:r>
              <a:rPr lang="vi-VN" sz="1800" b="1" dirty="0"/>
              <a:t>condition queue x</a:t>
            </a:r>
          </a:p>
          <a:p>
            <a:pPr algn="l"/>
            <a:r>
              <a:rPr lang="vi-VN" sz="1800" dirty="0"/>
              <a:t>Lệnh </a:t>
            </a:r>
            <a:r>
              <a:rPr lang="vi-VN" sz="1800" dirty="0">
                <a:latin typeface="Courier New" panose="02070309020205020404" pitchFamily="49" charset="0"/>
                <a:cs typeface="Courier New" panose="02070309020205020404" pitchFamily="49" charset="0"/>
              </a:rPr>
              <a:t>x.signal()</a:t>
            </a:r>
            <a:r>
              <a:rPr lang="vi-VN" sz="1800" dirty="0"/>
              <a:t> chuyển một tiến trình từ condition queue x vào monitor</a:t>
            </a:r>
          </a:p>
          <a:p>
            <a:pPr algn="l"/>
            <a:r>
              <a:rPr lang="vi-VN" sz="1800" dirty="0"/>
              <a:t>Khi đó, để bảo đảm mutual exclusion, tiến trình gọi </a:t>
            </a:r>
            <a:r>
              <a:rPr lang="vi-VN" sz="1800" dirty="0">
                <a:latin typeface="Courier New" panose="02070309020205020404" pitchFamily="49" charset="0"/>
                <a:cs typeface="Courier New" panose="02070309020205020404" pitchFamily="49" charset="0"/>
              </a:rPr>
              <a:t>x.signal()</a:t>
            </a:r>
            <a:r>
              <a:rPr lang="vi-VN" sz="1800" dirty="0"/>
              <a:t> sẽ bị blocked và được đưa vào urgent queue</a:t>
            </a:r>
          </a:p>
        </p:txBody>
      </p:sp>
      <p:sp>
        <p:nvSpPr>
          <p:cNvPr id="4" name="Footer Placeholder 3">
            <a:extLst>
              <a:ext uri="{FF2B5EF4-FFF2-40B4-BE49-F238E27FC236}">
                <a16:creationId xmlns:a16="http://schemas.microsoft.com/office/drawing/2014/main" id="{4961F8A6-7162-7345-696F-40C4D306B81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A134A1C1-E415-0045-DDD5-C9E2693677D7}"/>
              </a:ext>
            </a:extLst>
          </p:cNvPr>
          <p:cNvSpPr>
            <a:spLocks noGrp="1"/>
          </p:cNvSpPr>
          <p:nvPr>
            <p:ph type="sldNum" sz="quarter" idx="12"/>
          </p:nvPr>
        </p:nvSpPr>
        <p:spPr/>
        <p:txBody>
          <a:bodyPr/>
          <a:lstStyle/>
          <a:p>
            <a:fld id="{D8B0B3AC-44A8-D142-AAF6-9A453466E1A4}" type="slidenum">
              <a:rPr lang="en-VN" smtClean="0"/>
              <a:pPr/>
              <a:t>48</a:t>
            </a:fld>
            <a:endParaRPr lang="en-VN" dirty="0"/>
          </a:p>
        </p:txBody>
      </p:sp>
      <p:pic>
        <p:nvPicPr>
          <p:cNvPr id="7" name="Picture 1">
            <a:extLst>
              <a:ext uri="{FF2B5EF4-FFF2-40B4-BE49-F238E27FC236}">
                <a16:creationId xmlns:a16="http://schemas.microsoft.com/office/drawing/2014/main" id="{197D989E-133E-07F3-F1A0-9309567FDC6F}"/>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043596" y="2344666"/>
            <a:ext cx="4903304" cy="3390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F1E5314C-B0EA-50E5-AF68-D971CCA8376A}"/>
              </a:ext>
            </a:extLst>
          </p:cNvPr>
          <p:cNvSpPr txBox="1"/>
          <p:nvPr/>
        </p:nvSpPr>
        <p:spPr>
          <a:xfrm>
            <a:off x="838200" y="1788160"/>
            <a:ext cx="3711272" cy="394147"/>
          </a:xfrm>
          <a:prstGeom prst="rect">
            <a:avLst/>
          </a:prstGeom>
          <a:gradFill flip="none" rotWithShape="1">
            <a:gsLst>
              <a:gs pos="0">
                <a:srgbClr val="00C6FF"/>
              </a:gs>
              <a:gs pos="100000">
                <a:srgbClr val="0072FF"/>
              </a:gs>
            </a:gsLst>
            <a:lin ang="2700000" scaled="1"/>
            <a:tileRect/>
          </a:gradFill>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Đặc điểm của condition variable</a:t>
            </a:r>
          </a:p>
        </p:txBody>
      </p:sp>
    </p:spTree>
    <p:extLst>
      <p:ext uri="{BB962C8B-B14F-4D97-AF65-F5344CB8AC3E}">
        <p14:creationId xmlns:p14="http://schemas.microsoft.com/office/powerpoint/2010/main" val="261559829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54AFE-5A63-E2A7-8536-F3423A354B2B}"/>
              </a:ext>
            </a:extLst>
          </p:cNvPr>
          <p:cNvSpPr>
            <a:spLocks noGrp="1"/>
          </p:cNvSpPr>
          <p:nvPr>
            <p:ph type="title"/>
          </p:nvPr>
        </p:nvSpPr>
        <p:spPr/>
        <p:txBody>
          <a:bodyPr/>
          <a:lstStyle/>
          <a:p>
            <a:r>
              <a:rPr lang="en-VN" dirty="0"/>
              <a:t>5.8.2. Condition variable</a:t>
            </a:r>
          </a:p>
        </p:txBody>
      </p:sp>
      <p:sp>
        <p:nvSpPr>
          <p:cNvPr id="9" name="Content Placeholder 8">
            <a:extLst>
              <a:ext uri="{FF2B5EF4-FFF2-40B4-BE49-F238E27FC236}">
                <a16:creationId xmlns:a16="http://schemas.microsoft.com/office/drawing/2014/main" id="{4B8CC7AF-29E4-6E9A-7CB4-5F567D0E6C3C}"/>
              </a:ext>
            </a:extLst>
          </p:cNvPr>
          <p:cNvSpPr>
            <a:spLocks noGrp="1"/>
          </p:cNvSpPr>
          <p:nvPr>
            <p:ph idx="1"/>
          </p:nvPr>
        </p:nvSpPr>
        <p:spPr>
          <a:xfrm>
            <a:off x="838200" y="2366144"/>
            <a:ext cx="4903305" cy="3810819"/>
          </a:xfrm>
        </p:spPr>
        <p:txBody>
          <a:bodyPr/>
          <a:lstStyle/>
          <a:p>
            <a:pPr algn="just">
              <a:lnSpc>
                <a:spcPct val="120000"/>
              </a:lnSpc>
              <a:spcBef>
                <a:spcPts val="200"/>
              </a:spcBef>
              <a:spcAft>
                <a:spcPts val="200"/>
              </a:spcAft>
            </a:pPr>
            <a:r>
              <a:rPr lang="en-VN" dirty="0">
                <a:latin typeface="Arial" panose="020B0604020202020204" pitchFamily="34" charset="0"/>
                <a:cs typeface="Arial" panose="020B0604020202020204" pitchFamily="34" charset="0"/>
              </a:rPr>
              <a:t>Đồng bộ P1 và P2 sao cho S1 luôn luôn thực thi trước S2</a:t>
            </a:r>
          </a:p>
        </p:txBody>
      </p:sp>
      <p:sp>
        <p:nvSpPr>
          <p:cNvPr id="4" name="Footer Placeholder 3">
            <a:extLst>
              <a:ext uri="{FF2B5EF4-FFF2-40B4-BE49-F238E27FC236}">
                <a16:creationId xmlns:a16="http://schemas.microsoft.com/office/drawing/2014/main" id="{4961F8A6-7162-7345-696F-40C4D306B81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A134A1C1-E415-0045-DDD5-C9E2693677D7}"/>
              </a:ext>
            </a:extLst>
          </p:cNvPr>
          <p:cNvSpPr>
            <a:spLocks noGrp="1"/>
          </p:cNvSpPr>
          <p:nvPr>
            <p:ph type="sldNum" sz="quarter" idx="12"/>
          </p:nvPr>
        </p:nvSpPr>
        <p:spPr/>
        <p:txBody>
          <a:bodyPr/>
          <a:lstStyle/>
          <a:p>
            <a:fld id="{D8B0B3AC-44A8-D142-AAF6-9A453466E1A4}" type="slidenum">
              <a:rPr lang="en-VN" smtClean="0"/>
              <a:pPr/>
              <a:t>49</a:t>
            </a:fld>
            <a:endParaRPr lang="en-VN" dirty="0"/>
          </a:p>
        </p:txBody>
      </p:sp>
      <p:sp>
        <p:nvSpPr>
          <p:cNvPr id="8" name="TextBox 7">
            <a:extLst>
              <a:ext uri="{FF2B5EF4-FFF2-40B4-BE49-F238E27FC236}">
                <a16:creationId xmlns:a16="http://schemas.microsoft.com/office/drawing/2014/main" id="{F1E5314C-B0EA-50E5-AF68-D971CCA8376A}"/>
              </a:ext>
            </a:extLst>
          </p:cNvPr>
          <p:cNvSpPr txBox="1"/>
          <p:nvPr/>
        </p:nvSpPr>
        <p:spPr>
          <a:xfrm>
            <a:off x="838200" y="1788160"/>
            <a:ext cx="3172663" cy="394147"/>
          </a:xfrm>
          <a:prstGeom prst="rect">
            <a:avLst/>
          </a:prstGeom>
          <a:gradFill flip="none" rotWithShape="1">
            <a:gsLst>
              <a:gs pos="0">
                <a:srgbClr val="00C6FF"/>
              </a:gs>
              <a:gs pos="100000">
                <a:srgbClr val="0072FF"/>
              </a:gs>
            </a:gsLst>
            <a:lin ang="2700000" scaled="1"/>
            <a:tileRect/>
          </a:gradFill>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Sử dụng condition variable</a:t>
            </a:r>
          </a:p>
        </p:txBody>
      </p:sp>
      <p:sp>
        <p:nvSpPr>
          <p:cNvPr id="10" name="TextBox 9">
            <a:extLst>
              <a:ext uri="{FF2B5EF4-FFF2-40B4-BE49-F238E27FC236}">
                <a16:creationId xmlns:a16="http://schemas.microsoft.com/office/drawing/2014/main" id="{7F44B1A7-E644-5A64-F9BE-926F3C8DE26A}"/>
              </a:ext>
            </a:extLst>
          </p:cNvPr>
          <p:cNvSpPr txBox="1"/>
          <p:nvPr/>
        </p:nvSpPr>
        <p:spPr>
          <a:xfrm>
            <a:off x="1163921" y="4538125"/>
            <a:ext cx="460382" cy="410882"/>
          </a:xfrm>
          <a:prstGeom prst="rect">
            <a:avLst/>
          </a:prstGeom>
          <a:solidFill>
            <a:schemeClr val="bg1"/>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S1</a:t>
            </a:r>
          </a:p>
        </p:txBody>
      </p:sp>
      <p:sp>
        <p:nvSpPr>
          <p:cNvPr id="11" name="TextBox 10">
            <a:extLst>
              <a:ext uri="{FF2B5EF4-FFF2-40B4-BE49-F238E27FC236}">
                <a16:creationId xmlns:a16="http://schemas.microsoft.com/office/drawing/2014/main" id="{58857108-3310-5DBA-98B2-97A039E2DDCE}"/>
              </a:ext>
            </a:extLst>
          </p:cNvPr>
          <p:cNvSpPr txBox="1"/>
          <p:nvPr/>
        </p:nvSpPr>
        <p:spPr>
          <a:xfrm>
            <a:off x="3748459" y="4538125"/>
            <a:ext cx="460382" cy="410882"/>
          </a:xfrm>
          <a:prstGeom prst="rect">
            <a:avLst/>
          </a:prstGeom>
          <a:solidFill>
            <a:schemeClr val="bg1"/>
          </a:solidFill>
          <a:ln>
            <a:solidFill>
              <a:schemeClr val="bg1">
                <a:lumMod val="75000"/>
              </a:schemeClr>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S2</a:t>
            </a:r>
          </a:p>
        </p:txBody>
      </p:sp>
      <p:sp>
        <p:nvSpPr>
          <p:cNvPr id="12" name="TextBox 11">
            <a:extLst>
              <a:ext uri="{FF2B5EF4-FFF2-40B4-BE49-F238E27FC236}">
                <a16:creationId xmlns:a16="http://schemas.microsoft.com/office/drawing/2014/main" id="{435E6587-702F-F3BC-9603-9CA162F546F1}"/>
              </a:ext>
            </a:extLst>
          </p:cNvPr>
          <p:cNvSpPr txBox="1"/>
          <p:nvPr/>
        </p:nvSpPr>
        <p:spPr>
          <a:xfrm>
            <a:off x="1160957" y="4143915"/>
            <a:ext cx="466794" cy="394210"/>
          </a:xfrm>
          <a:prstGeom prst="rect">
            <a:avLst/>
          </a:prstGeom>
          <a:solidFill>
            <a:schemeClr val="bg1">
              <a:lumMod val="75000"/>
            </a:schemeClr>
          </a:solidFill>
          <a:ln>
            <a:solidFill>
              <a:schemeClr val="bg1">
                <a:lumMod val="75000"/>
              </a:schemeClr>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P1</a:t>
            </a:r>
          </a:p>
        </p:txBody>
      </p:sp>
      <p:sp>
        <p:nvSpPr>
          <p:cNvPr id="13" name="TextBox 12">
            <a:extLst>
              <a:ext uri="{FF2B5EF4-FFF2-40B4-BE49-F238E27FC236}">
                <a16:creationId xmlns:a16="http://schemas.microsoft.com/office/drawing/2014/main" id="{A0EA2327-092A-A6D9-76C7-65D5994C5246}"/>
              </a:ext>
            </a:extLst>
          </p:cNvPr>
          <p:cNvSpPr txBox="1"/>
          <p:nvPr/>
        </p:nvSpPr>
        <p:spPr>
          <a:xfrm>
            <a:off x="3748459" y="4143915"/>
            <a:ext cx="466794" cy="394210"/>
          </a:xfrm>
          <a:prstGeom prst="rect">
            <a:avLst/>
          </a:prstGeom>
          <a:solidFill>
            <a:schemeClr val="bg1">
              <a:lumMod val="75000"/>
            </a:schemeClr>
          </a:solidFill>
          <a:ln>
            <a:solidFill>
              <a:schemeClr val="bg1">
                <a:lumMod val="75000"/>
              </a:schemeClr>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P2</a:t>
            </a:r>
          </a:p>
        </p:txBody>
      </p:sp>
      <p:sp>
        <p:nvSpPr>
          <p:cNvPr id="14" name="Triangle 13">
            <a:extLst>
              <a:ext uri="{FF2B5EF4-FFF2-40B4-BE49-F238E27FC236}">
                <a16:creationId xmlns:a16="http://schemas.microsoft.com/office/drawing/2014/main" id="{937678BB-087D-C297-E868-709CE15645BF}"/>
              </a:ext>
            </a:extLst>
          </p:cNvPr>
          <p:cNvSpPr/>
          <p:nvPr/>
        </p:nvSpPr>
        <p:spPr>
          <a:xfrm rot="5400000">
            <a:off x="944078" y="4703644"/>
            <a:ext cx="114660" cy="988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5" name="Triangle 14">
            <a:extLst>
              <a:ext uri="{FF2B5EF4-FFF2-40B4-BE49-F238E27FC236}">
                <a16:creationId xmlns:a16="http://schemas.microsoft.com/office/drawing/2014/main" id="{0C3F1D45-C39F-455A-FF90-0539F1665B9B}"/>
              </a:ext>
            </a:extLst>
          </p:cNvPr>
          <p:cNvSpPr/>
          <p:nvPr/>
        </p:nvSpPr>
        <p:spPr>
          <a:xfrm rot="5400000">
            <a:off x="3528616" y="4703645"/>
            <a:ext cx="114660" cy="988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CD141372-8FB3-72B1-AB93-A0688D23FAC6}"/>
              </a:ext>
            </a:extLst>
          </p:cNvPr>
          <p:cNvSpPr txBox="1"/>
          <p:nvPr/>
        </p:nvSpPr>
        <p:spPr>
          <a:xfrm>
            <a:off x="6947418" y="2901772"/>
            <a:ext cx="460382" cy="410882"/>
          </a:xfrm>
          <a:prstGeom prst="rect">
            <a:avLst/>
          </a:prstGeom>
          <a:solidFill>
            <a:schemeClr val="bg1"/>
          </a:solidFill>
          <a:ln>
            <a:gradFill>
              <a:gsLst>
                <a:gs pos="0">
                  <a:srgbClr val="00C6FF"/>
                </a:gs>
                <a:gs pos="100000">
                  <a:srgbClr val="0072FF"/>
                </a:gs>
              </a:gsLst>
              <a:lin ang="5400000" scaled="1"/>
            </a:gradFill>
          </a:ln>
        </p:spPr>
        <p:txBody>
          <a:bodyPr wrap="none" rtlCol="0">
            <a:spAutoFit/>
          </a:bodyPr>
          <a:lstStyle/>
          <a:p>
            <a:pPr>
              <a:lnSpc>
                <a:spcPct val="120000"/>
              </a:lnSpc>
              <a:spcBef>
                <a:spcPts val="200"/>
              </a:spcBef>
              <a:spcAft>
                <a:spcPts val="200"/>
              </a:spcAft>
            </a:pP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F1</a:t>
            </a:r>
          </a:p>
        </p:txBody>
      </p:sp>
      <p:sp>
        <p:nvSpPr>
          <p:cNvPr id="33" name="Rounded Rectangle 32">
            <a:extLst>
              <a:ext uri="{FF2B5EF4-FFF2-40B4-BE49-F238E27FC236}">
                <a16:creationId xmlns:a16="http://schemas.microsoft.com/office/drawing/2014/main" id="{AECFD216-9109-3526-DB60-34374C610748}"/>
              </a:ext>
            </a:extLst>
          </p:cNvPr>
          <p:cNvSpPr/>
          <p:nvPr/>
        </p:nvSpPr>
        <p:spPr>
          <a:xfrm>
            <a:off x="5920965" y="3545347"/>
            <a:ext cx="5884753" cy="2792079"/>
          </a:xfrm>
          <a:prstGeom prst="roundRect">
            <a:avLst>
              <a:gd name="adj" fmla="val 3048"/>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6367A958-FE67-2F51-F69A-0E96F887037B}"/>
              </a:ext>
            </a:extLst>
          </p:cNvPr>
          <p:cNvSpPr txBox="1"/>
          <p:nvPr/>
        </p:nvSpPr>
        <p:spPr>
          <a:xfrm>
            <a:off x="9252966" y="2901772"/>
            <a:ext cx="460382" cy="410882"/>
          </a:xfrm>
          <a:prstGeom prst="rect">
            <a:avLst/>
          </a:prstGeom>
          <a:solidFill>
            <a:schemeClr val="bg1"/>
          </a:solidFill>
          <a:ln>
            <a:gradFill>
              <a:gsLst>
                <a:gs pos="0">
                  <a:schemeClr val="accent2"/>
                </a:gs>
                <a:gs pos="100000">
                  <a:schemeClr val="accent3"/>
                </a:gs>
              </a:gsLst>
              <a:lin ang="5400000" scaled="1"/>
            </a:gradFill>
          </a:ln>
        </p:spPr>
        <p:txBody>
          <a:bodyPr wrap="none" rtlCol="0">
            <a:spAutoFit/>
          </a:bodyPr>
          <a:lstStyle/>
          <a:p>
            <a:pPr>
              <a:lnSpc>
                <a:spcPct val="120000"/>
              </a:lnSpc>
              <a:spcBef>
                <a:spcPts val="200"/>
              </a:spcBef>
              <a:spcAft>
                <a:spcPts val="200"/>
              </a:spcAft>
            </a:pPr>
            <a:r>
              <a:rPr lang="en-VN" b="1" dirty="0">
                <a:gradFill>
                  <a:gsLst>
                    <a:gs pos="0">
                      <a:schemeClr val="accent2"/>
                    </a:gs>
                    <a:gs pos="100000">
                      <a:schemeClr val="accent3"/>
                    </a:gs>
                  </a:gsLst>
                  <a:lin ang="5400000" scaled="1"/>
                </a:gradFill>
                <a:latin typeface="Courier New" panose="02070309020205020404" pitchFamily="49" charset="0"/>
                <a:cs typeface="Courier New" panose="02070309020205020404" pitchFamily="49" charset="0"/>
              </a:rPr>
              <a:t>F2</a:t>
            </a:r>
          </a:p>
        </p:txBody>
      </p:sp>
      <p:sp>
        <p:nvSpPr>
          <p:cNvPr id="22" name="TextBox 21">
            <a:extLst>
              <a:ext uri="{FF2B5EF4-FFF2-40B4-BE49-F238E27FC236}">
                <a16:creationId xmlns:a16="http://schemas.microsoft.com/office/drawing/2014/main" id="{E5FCD3D4-E90B-45A9-4BDC-04A05433719F}"/>
              </a:ext>
            </a:extLst>
          </p:cNvPr>
          <p:cNvSpPr txBox="1"/>
          <p:nvPr/>
        </p:nvSpPr>
        <p:spPr>
          <a:xfrm>
            <a:off x="6944454" y="2507562"/>
            <a:ext cx="466794" cy="394210"/>
          </a:xfrm>
          <a:prstGeom prst="rect">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P1</a:t>
            </a:r>
          </a:p>
        </p:txBody>
      </p:sp>
      <p:sp>
        <p:nvSpPr>
          <p:cNvPr id="23" name="TextBox 22">
            <a:extLst>
              <a:ext uri="{FF2B5EF4-FFF2-40B4-BE49-F238E27FC236}">
                <a16:creationId xmlns:a16="http://schemas.microsoft.com/office/drawing/2014/main" id="{AD4E94F8-F6D8-FDF8-CE14-6E0766E31A7E}"/>
              </a:ext>
            </a:extLst>
          </p:cNvPr>
          <p:cNvSpPr txBox="1"/>
          <p:nvPr/>
        </p:nvSpPr>
        <p:spPr>
          <a:xfrm>
            <a:off x="9252966" y="2507562"/>
            <a:ext cx="466794" cy="394210"/>
          </a:xfrm>
          <a:prstGeom prst="rect">
            <a:avLst/>
          </a:prstGeom>
          <a:gradFill>
            <a:gsLst>
              <a:gs pos="0">
                <a:schemeClr val="accent2"/>
              </a:gs>
              <a:gs pos="100000">
                <a:schemeClr val="accent3"/>
              </a:gs>
            </a:gsLst>
            <a:lin ang="5400000" scaled="1"/>
          </a:gradFill>
          <a:ln>
            <a:gradFill>
              <a:gsLst>
                <a:gs pos="0">
                  <a:schemeClr val="accent2"/>
                </a:gs>
                <a:gs pos="100000">
                  <a:schemeClr val="accent3"/>
                </a:gs>
              </a:gsLst>
              <a:lin ang="5400000" scaled="1"/>
            </a:gra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P2</a:t>
            </a:r>
          </a:p>
        </p:txBody>
      </p:sp>
      <p:sp>
        <p:nvSpPr>
          <p:cNvPr id="24" name="Triangle 23">
            <a:extLst>
              <a:ext uri="{FF2B5EF4-FFF2-40B4-BE49-F238E27FC236}">
                <a16:creationId xmlns:a16="http://schemas.microsoft.com/office/drawing/2014/main" id="{845300C3-6ADD-1847-9268-AA862D0A482A}"/>
              </a:ext>
            </a:extLst>
          </p:cNvPr>
          <p:cNvSpPr/>
          <p:nvPr/>
        </p:nvSpPr>
        <p:spPr>
          <a:xfrm rot="5400000">
            <a:off x="6727575" y="3067291"/>
            <a:ext cx="114660" cy="98845"/>
          </a:xfrm>
          <a:prstGeom prst="triangle">
            <a:avLst/>
          </a:prstGeom>
          <a:gradFill>
            <a:gsLst>
              <a:gs pos="0">
                <a:srgbClr val="00C6FF"/>
              </a:gs>
              <a:gs pos="100000">
                <a:srgbClr val="0072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5" name="Triangle 24">
            <a:extLst>
              <a:ext uri="{FF2B5EF4-FFF2-40B4-BE49-F238E27FC236}">
                <a16:creationId xmlns:a16="http://schemas.microsoft.com/office/drawing/2014/main" id="{4773D728-DB4E-2C20-6ACB-0BDAE9DBD01C}"/>
              </a:ext>
            </a:extLst>
          </p:cNvPr>
          <p:cNvSpPr/>
          <p:nvPr/>
        </p:nvSpPr>
        <p:spPr>
          <a:xfrm rot="5400000">
            <a:off x="9033123" y="3067292"/>
            <a:ext cx="114660" cy="98845"/>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3E30A19A-2420-D268-6978-AE27B1F2FFCD}"/>
              </a:ext>
            </a:extLst>
          </p:cNvPr>
          <p:cNvSpPr txBox="1"/>
          <p:nvPr/>
        </p:nvSpPr>
        <p:spPr>
          <a:xfrm>
            <a:off x="6942730" y="4896669"/>
            <a:ext cx="1838965" cy="1178271"/>
          </a:xfrm>
          <a:prstGeom prst="rect">
            <a:avLst/>
          </a:prstGeom>
          <a:solidFill>
            <a:schemeClr val="bg1"/>
          </a:solidFill>
          <a:ln>
            <a:gradFill>
              <a:gsLst>
                <a:gs pos="0">
                  <a:srgbClr val="00C6FF"/>
                </a:gs>
                <a:gs pos="100000">
                  <a:srgbClr val="0072FF"/>
                </a:gs>
              </a:gsLst>
              <a:lin ang="5400000" scaled="1"/>
            </a:gradFill>
          </a:ln>
        </p:spPr>
        <p:txBody>
          <a:bodyPr wrap="none" rtlCol="0">
            <a:spAutoFit/>
          </a:bodyPr>
          <a:lstStyle>
            <a:defPPr>
              <a:defRPr lang="en-VN"/>
            </a:defPPr>
            <a:lvl1pPr>
              <a:lnSpc>
                <a:spcPct val="120000"/>
              </a:lnSpc>
              <a:spcBef>
                <a:spcPts val="200"/>
              </a:spcBef>
              <a:spcAft>
                <a:spcPts val="200"/>
              </a:spcAft>
              <a:defRPr>
                <a:latin typeface="Courier New" panose="02070309020205020404" pitchFamily="49" charset="0"/>
                <a:cs typeface="Courier New" panose="02070309020205020404" pitchFamily="49" charset="0"/>
              </a:defRPr>
            </a:lvl1pPr>
          </a:lstStyle>
          <a:p>
            <a:r>
              <a:rPr lang="en-VN" dirty="0"/>
              <a:t>S1;</a:t>
            </a:r>
          </a:p>
          <a:p>
            <a:r>
              <a:rPr lang="en-VN" dirty="0"/>
              <a:t>done = true;</a:t>
            </a:r>
          </a:p>
          <a:p>
            <a:r>
              <a:rPr lang="en-VN" dirty="0"/>
              <a:t>x.signal()</a:t>
            </a:r>
          </a:p>
        </p:txBody>
      </p:sp>
      <p:sp>
        <p:nvSpPr>
          <p:cNvPr id="27" name="TextBox 26">
            <a:extLst>
              <a:ext uri="{FF2B5EF4-FFF2-40B4-BE49-F238E27FC236}">
                <a16:creationId xmlns:a16="http://schemas.microsoft.com/office/drawing/2014/main" id="{3A092614-924B-3629-F783-E6C84376F913}"/>
              </a:ext>
            </a:extLst>
          </p:cNvPr>
          <p:cNvSpPr txBox="1"/>
          <p:nvPr/>
        </p:nvSpPr>
        <p:spPr>
          <a:xfrm>
            <a:off x="6939766" y="4502459"/>
            <a:ext cx="466794" cy="394210"/>
          </a:xfrm>
          <a:prstGeom prst="rect">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F1</a:t>
            </a:r>
          </a:p>
        </p:txBody>
      </p:sp>
      <p:sp>
        <p:nvSpPr>
          <p:cNvPr id="28" name="Triangle 27">
            <a:extLst>
              <a:ext uri="{FF2B5EF4-FFF2-40B4-BE49-F238E27FC236}">
                <a16:creationId xmlns:a16="http://schemas.microsoft.com/office/drawing/2014/main" id="{78941EE5-22ED-8285-CA42-E63C5A3E3AB6}"/>
              </a:ext>
            </a:extLst>
          </p:cNvPr>
          <p:cNvSpPr/>
          <p:nvPr/>
        </p:nvSpPr>
        <p:spPr>
          <a:xfrm rot="5400000">
            <a:off x="6722887" y="5062188"/>
            <a:ext cx="114660" cy="98845"/>
          </a:xfrm>
          <a:prstGeom prst="triangle">
            <a:avLst/>
          </a:prstGeom>
          <a:gradFill>
            <a:gsLst>
              <a:gs pos="0">
                <a:srgbClr val="00C6FF"/>
              </a:gs>
              <a:gs pos="100000">
                <a:srgbClr val="0072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VN"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266EE4A6-345B-DBD1-34BE-E0E17F2B154D}"/>
              </a:ext>
            </a:extLst>
          </p:cNvPr>
          <p:cNvSpPr txBox="1"/>
          <p:nvPr/>
        </p:nvSpPr>
        <p:spPr>
          <a:xfrm>
            <a:off x="9255930" y="4896669"/>
            <a:ext cx="2390398" cy="1178271"/>
          </a:xfrm>
          <a:prstGeom prst="rect">
            <a:avLst/>
          </a:prstGeom>
          <a:solidFill>
            <a:schemeClr val="bg1"/>
          </a:solidFill>
          <a:ln>
            <a:gradFill>
              <a:gsLst>
                <a:gs pos="0">
                  <a:schemeClr val="accent2"/>
                </a:gs>
                <a:gs pos="100000">
                  <a:schemeClr val="accent3"/>
                </a:gs>
              </a:gsLst>
              <a:lin ang="5400000" scaled="1"/>
            </a:gra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if done == false</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	x.wait()</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S2;</a:t>
            </a:r>
          </a:p>
        </p:txBody>
      </p:sp>
      <p:sp>
        <p:nvSpPr>
          <p:cNvPr id="30" name="TextBox 29">
            <a:extLst>
              <a:ext uri="{FF2B5EF4-FFF2-40B4-BE49-F238E27FC236}">
                <a16:creationId xmlns:a16="http://schemas.microsoft.com/office/drawing/2014/main" id="{C1E968EE-9BB9-B3E1-1EBF-0F9338B37208}"/>
              </a:ext>
            </a:extLst>
          </p:cNvPr>
          <p:cNvSpPr txBox="1"/>
          <p:nvPr/>
        </p:nvSpPr>
        <p:spPr>
          <a:xfrm>
            <a:off x="9252966" y="4502459"/>
            <a:ext cx="466794" cy="394210"/>
          </a:xfrm>
          <a:prstGeom prst="rect">
            <a:avLst/>
          </a:prstGeom>
          <a:gradFill>
            <a:gsLst>
              <a:gs pos="0">
                <a:schemeClr val="accent2"/>
              </a:gs>
              <a:gs pos="100000">
                <a:schemeClr val="accent3"/>
              </a:gs>
            </a:gsLst>
            <a:lin ang="5400000" scaled="1"/>
          </a:gradFill>
          <a:ln>
            <a:gradFill>
              <a:gsLst>
                <a:gs pos="0">
                  <a:schemeClr val="accent2"/>
                </a:gs>
                <a:gs pos="100000">
                  <a:schemeClr val="accent3"/>
                </a:gs>
              </a:gsLst>
              <a:lin ang="5400000" scaled="1"/>
            </a:gradFill>
          </a:ln>
        </p:spPr>
        <p:txBody>
          <a:bodyPr wrap="none" rtlCol="0">
            <a:spAutoFit/>
          </a:bodyPr>
          <a:lstStyle/>
          <a:p>
            <a:pPr>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F2</a:t>
            </a:r>
          </a:p>
        </p:txBody>
      </p:sp>
      <p:sp>
        <p:nvSpPr>
          <p:cNvPr id="31" name="Triangle 30">
            <a:extLst>
              <a:ext uri="{FF2B5EF4-FFF2-40B4-BE49-F238E27FC236}">
                <a16:creationId xmlns:a16="http://schemas.microsoft.com/office/drawing/2014/main" id="{B968A94C-464A-FF33-226B-CCA2E01EBDD8}"/>
              </a:ext>
            </a:extLst>
          </p:cNvPr>
          <p:cNvSpPr/>
          <p:nvPr/>
        </p:nvSpPr>
        <p:spPr>
          <a:xfrm rot="5400000">
            <a:off x="9036087" y="5062188"/>
            <a:ext cx="114660" cy="98845"/>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VN" dirty="0">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1A67CF0B-407A-D350-138F-8B1CFF782D84}"/>
              </a:ext>
            </a:extLst>
          </p:cNvPr>
          <p:cNvSpPr txBox="1"/>
          <p:nvPr/>
        </p:nvSpPr>
        <p:spPr>
          <a:xfrm>
            <a:off x="6829640" y="3591537"/>
            <a:ext cx="2803973" cy="794576"/>
          </a:xfrm>
          <a:prstGeom prst="rect">
            <a:avLst/>
          </a:prstGeom>
          <a:noFill/>
        </p:spPr>
        <p:txBody>
          <a:bodyPr wrap="none" rtlCol="0">
            <a:spAutoFit/>
          </a:bodyPr>
          <a:lstStyle/>
          <a:p>
            <a:pPr algn="just">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condition x; x = 0;</a:t>
            </a:r>
          </a:p>
          <a:p>
            <a:pPr algn="just">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boolean done;</a:t>
            </a:r>
          </a:p>
        </p:txBody>
      </p:sp>
      <p:sp>
        <p:nvSpPr>
          <p:cNvPr id="34" name="TextBox 33">
            <a:extLst>
              <a:ext uri="{FF2B5EF4-FFF2-40B4-BE49-F238E27FC236}">
                <a16:creationId xmlns:a16="http://schemas.microsoft.com/office/drawing/2014/main" id="{993C0CCB-CE0D-146C-9A92-1302E1ADB179}"/>
              </a:ext>
            </a:extLst>
          </p:cNvPr>
          <p:cNvSpPr txBox="1"/>
          <p:nvPr/>
        </p:nvSpPr>
        <p:spPr>
          <a:xfrm rot="16200000">
            <a:off x="5228339" y="4634529"/>
            <a:ext cx="2113656" cy="628955"/>
          </a:xfrm>
          <a:prstGeom prst="rect">
            <a:avLst/>
          </a:prstGeom>
          <a:noFill/>
        </p:spPr>
        <p:txBody>
          <a:bodyPr wrap="none" rtlCol="0">
            <a:spAutoFit/>
          </a:bodyPr>
          <a:lstStyle/>
          <a:p>
            <a:pPr algn="just">
              <a:lnSpc>
                <a:spcPct val="120000"/>
              </a:lnSpc>
              <a:spcBef>
                <a:spcPts val="200"/>
              </a:spcBef>
              <a:spcAft>
                <a:spcPts val="200"/>
              </a:spcAft>
            </a:pPr>
            <a:r>
              <a:rPr lang="en-VN" sz="3200" b="1" dirty="0">
                <a:solidFill>
                  <a:schemeClr val="accent6">
                    <a:lumMod val="60000"/>
                    <a:lumOff val="40000"/>
                  </a:schemeClr>
                </a:solidFill>
                <a:latin typeface="Arial" panose="020B0604020202020204" pitchFamily="34" charset="0"/>
                <a:cs typeface="Arial" panose="020B0604020202020204" pitchFamily="34" charset="0"/>
              </a:rPr>
              <a:t>MONITOR</a:t>
            </a:r>
          </a:p>
        </p:txBody>
      </p:sp>
    </p:spTree>
    <p:extLst>
      <p:ext uri="{BB962C8B-B14F-4D97-AF65-F5344CB8AC3E}">
        <p14:creationId xmlns:p14="http://schemas.microsoft.com/office/powerpoint/2010/main" val="353434200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F6BB4F-3DEF-44A8-AED4-347275298D4F}"/>
              </a:ext>
            </a:extLst>
          </p:cNvPr>
          <p:cNvSpPr>
            <a:spLocks noGrp="1"/>
          </p:cNvSpPr>
          <p:nvPr>
            <p:ph type="sldNum" sz="quarter" idx="12"/>
          </p:nvPr>
        </p:nvSpPr>
        <p:spPr/>
        <p:txBody>
          <a:bodyPr/>
          <a:lstStyle/>
          <a:p>
            <a:fld id="{D8B0B3AC-44A8-D142-AAF6-9A453466E1A4}" type="slidenum">
              <a:rPr lang="en-VN" smtClean="0"/>
              <a:pPr/>
              <a:t>5</a:t>
            </a:fld>
            <a:endParaRPr lang="en-VN" dirty="0"/>
          </a:p>
        </p:txBody>
      </p:sp>
      <p:sp>
        <p:nvSpPr>
          <p:cNvPr id="3" name="Text Placeholder 2">
            <a:extLst>
              <a:ext uri="{FF2B5EF4-FFF2-40B4-BE49-F238E27FC236}">
                <a16:creationId xmlns:a16="http://schemas.microsoft.com/office/drawing/2014/main" id="{0A772C9E-790B-2C3A-879D-85F5491570C0}"/>
              </a:ext>
            </a:extLst>
          </p:cNvPr>
          <p:cNvSpPr>
            <a:spLocks noGrp="1"/>
          </p:cNvSpPr>
          <p:nvPr>
            <p:ph type="body" sz="quarter" idx="13"/>
          </p:nvPr>
        </p:nvSpPr>
        <p:spPr/>
        <p:txBody>
          <a:bodyPr/>
          <a:lstStyle/>
          <a:p>
            <a:r>
              <a:rPr lang="en-VN" dirty="0"/>
              <a:t>MUTEX LOCKS</a:t>
            </a:r>
          </a:p>
        </p:txBody>
      </p:sp>
      <p:sp>
        <p:nvSpPr>
          <p:cNvPr id="9" name="Text Placeholder 8">
            <a:extLst>
              <a:ext uri="{FF2B5EF4-FFF2-40B4-BE49-F238E27FC236}">
                <a16:creationId xmlns:a16="http://schemas.microsoft.com/office/drawing/2014/main" id="{1BEFC0A2-C8CF-B0BC-958C-F45B84E74560}"/>
              </a:ext>
            </a:extLst>
          </p:cNvPr>
          <p:cNvSpPr>
            <a:spLocks noGrp="1"/>
          </p:cNvSpPr>
          <p:nvPr>
            <p:ph type="body" sz="quarter" idx="14"/>
          </p:nvPr>
        </p:nvSpPr>
        <p:spPr/>
        <p:txBody>
          <a:bodyPr/>
          <a:lstStyle/>
          <a:p>
            <a:r>
              <a:rPr lang="en-VN" dirty="0"/>
              <a:t>5.6.1. Định nghĩa mutex locks</a:t>
            </a:r>
          </a:p>
        </p:txBody>
      </p:sp>
      <p:sp>
        <p:nvSpPr>
          <p:cNvPr id="5" name="Text Placeholder 4">
            <a:extLst>
              <a:ext uri="{FF2B5EF4-FFF2-40B4-BE49-F238E27FC236}">
                <a16:creationId xmlns:a16="http://schemas.microsoft.com/office/drawing/2014/main" id="{337DA10D-C1C3-98C9-CD99-E10D45455042}"/>
              </a:ext>
            </a:extLst>
          </p:cNvPr>
          <p:cNvSpPr>
            <a:spLocks noGrp="1"/>
          </p:cNvSpPr>
          <p:nvPr>
            <p:ph type="body" sz="quarter" idx="15"/>
          </p:nvPr>
        </p:nvSpPr>
        <p:spPr>
          <a:xfrm>
            <a:off x="1470930" y="3924167"/>
            <a:ext cx="7425646" cy="1094505"/>
          </a:xfrm>
        </p:spPr>
        <p:txBody>
          <a:bodyPr>
            <a:normAutofit/>
          </a:bodyPr>
          <a:lstStyle/>
          <a:p>
            <a:pPr algn="just"/>
            <a:r>
              <a:rPr lang="en-VN" dirty="0"/>
              <a:t>Mutex (viết tắt của </a:t>
            </a:r>
            <a:r>
              <a:rPr lang="en-VN" b="1" u="sng" dirty="0"/>
              <a:t>Mut</a:t>
            </a:r>
            <a:r>
              <a:rPr lang="en-VN" dirty="0"/>
              <a:t>ual </a:t>
            </a:r>
            <a:r>
              <a:rPr lang="en-VN" b="1" u="sng" dirty="0"/>
              <a:t>ex</a:t>
            </a:r>
            <a:r>
              <a:rPr lang="en-VN" dirty="0"/>
              <a:t>clusion) locks hay còn gọi lại “khóa mutex” là kỹ thuật giúp đảm bảo yêu cầu loại trừ tương hỗ khi các tiến trình thực thi đồng thời với nhau. Mutex locks hoạt động như một ổ khóa, khi tiến trình tiến vào vùng tranh chấp thì cần phải yêu cầu khóa ổ khóa lại, tương tự, sau khi ra khỏi vùng tranh chấp thì tiến trình cần yêu cầu mở khóa mutex để tiến trình khác có thể tiến vào.</a:t>
            </a:r>
          </a:p>
        </p:txBody>
      </p:sp>
      <p:sp>
        <p:nvSpPr>
          <p:cNvPr id="6" name="Text Placeholder 5">
            <a:extLst>
              <a:ext uri="{FF2B5EF4-FFF2-40B4-BE49-F238E27FC236}">
                <a16:creationId xmlns:a16="http://schemas.microsoft.com/office/drawing/2014/main" id="{5BDED498-F0CC-F6CD-81D6-D825989DC5C6}"/>
              </a:ext>
            </a:extLst>
          </p:cNvPr>
          <p:cNvSpPr>
            <a:spLocks noGrp="1"/>
          </p:cNvSpPr>
          <p:nvPr>
            <p:ph type="body" sz="quarter" idx="16"/>
          </p:nvPr>
        </p:nvSpPr>
        <p:spPr/>
        <p:txBody>
          <a:bodyPr>
            <a:normAutofit lnSpcReduction="10000"/>
          </a:bodyPr>
          <a:lstStyle/>
          <a:p>
            <a:r>
              <a:rPr lang="en-VN" dirty="0"/>
              <a:t>06.</a:t>
            </a:r>
          </a:p>
        </p:txBody>
      </p:sp>
      <p:sp>
        <p:nvSpPr>
          <p:cNvPr id="8" name="Footer Placeholder 7">
            <a:extLst>
              <a:ext uri="{FF2B5EF4-FFF2-40B4-BE49-F238E27FC236}">
                <a16:creationId xmlns:a16="http://schemas.microsoft.com/office/drawing/2014/main" id="{BFC0819E-459D-6728-1CD7-F6EB336ADA18}"/>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340351682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729A310-69E9-4AAB-54A1-45C4F4D39448}"/>
              </a:ext>
            </a:extLst>
          </p:cNvPr>
          <p:cNvSpPr>
            <a:spLocks noGrp="1"/>
          </p:cNvSpPr>
          <p:nvPr>
            <p:ph type="sldNum" sz="quarter" idx="12"/>
          </p:nvPr>
        </p:nvSpPr>
        <p:spPr/>
        <p:txBody>
          <a:bodyPr/>
          <a:lstStyle/>
          <a:p>
            <a:fld id="{D8B0B3AC-44A8-D142-AAF6-9A453466E1A4}" type="slidenum">
              <a:rPr lang="en-VN" smtClean="0"/>
              <a:pPr/>
              <a:t>50</a:t>
            </a:fld>
            <a:endParaRPr lang="en-VN" dirty="0"/>
          </a:p>
        </p:txBody>
      </p:sp>
      <p:sp>
        <p:nvSpPr>
          <p:cNvPr id="3" name="Text Placeholder 2">
            <a:extLst>
              <a:ext uri="{FF2B5EF4-FFF2-40B4-BE49-F238E27FC236}">
                <a16:creationId xmlns:a16="http://schemas.microsoft.com/office/drawing/2014/main" id="{C87DC7BC-EECB-AA5C-AB5D-906C1EC3E2A3}"/>
              </a:ext>
            </a:extLst>
          </p:cNvPr>
          <p:cNvSpPr>
            <a:spLocks noGrp="1"/>
          </p:cNvSpPr>
          <p:nvPr>
            <p:ph type="body" sz="quarter" idx="13"/>
          </p:nvPr>
        </p:nvSpPr>
        <p:spPr/>
        <p:txBody>
          <a:bodyPr/>
          <a:lstStyle/>
          <a:p>
            <a:r>
              <a:rPr lang="en-VN" dirty="0"/>
              <a:t>LIVENESS</a:t>
            </a:r>
          </a:p>
        </p:txBody>
      </p:sp>
      <p:sp>
        <p:nvSpPr>
          <p:cNvPr id="5" name="Text Placeholder 4">
            <a:extLst>
              <a:ext uri="{FF2B5EF4-FFF2-40B4-BE49-F238E27FC236}">
                <a16:creationId xmlns:a16="http://schemas.microsoft.com/office/drawing/2014/main" id="{29A3BBA1-0B6F-73FE-2A49-1352EC8BD676}"/>
              </a:ext>
            </a:extLst>
          </p:cNvPr>
          <p:cNvSpPr>
            <a:spLocks noGrp="1"/>
          </p:cNvSpPr>
          <p:nvPr>
            <p:ph type="body" sz="quarter" idx="14"/>
          </p:nvPr>
        </p:nvSpPr>
        <p:spPr>
          <a:xfrm>
            <a:off x="1470930" y="3266535"/>
            <a:ext cx="7147030" cy="1223566"/>
          </a:xfrm>
        </p:spPr>
        <p:txBody>
          <a:bodyPr>
            <a:normAutofit fontScale="70000" lnSpcReduction="20000"/>
          </a:bodyPr>
          <a:lstStyle/>
          <a:p>
            <a:pPr algn="just"/>
            <a:r>
              <a:rPr lang="en-VN" dirty="0"/>
              <a:t>Quá trình đồng bộ tiến trình có thể gây ra các lỗi nghiêm trọng trong việc làm tiến trình bị “kẹt” và không thể tiếp tục chạy. Liveness là thuật ngữ để chỉ một tập các đặc điểm mà hệ thống phải thỏa mãn để đảm bảo rằng các tiến trình thực sự đang chạy.</a:t>
            </a:r>
          </a:p>
        </p:txBody>
      </p:sp>
      <p:sp>
        <p:nvSpPr>
          <p:cNvPr id="6" name="Text Placeholder 5">
            <a:extLst>
              <a:ext uri="{FF2B5EF4-FFF2-40B4-BE49-F238E27FC236}">
                <a16:creationId xmlns:a16="http://schemas.microsoft.com/office/drawing/2014/main" id="{96454C4F-D454-5ADF-5696-1FB71DE54489}"/>
              </a:ext>
            </a:extLst>
          </p:cNvPr>
          <p:cNvSpPr>
            <a:spLocks noGrp="1"/>
          </p:cNvSpPr>
          <p:nvPr>
            <p:ph type="body" sz="quarter" idx="15"/>
          </p:nvPr>
        </p:nvSpPr>
        <p:spPr/>
        <p:txBody>
          <a:bodyPr>
            <a:normAutofit/>
          </a:bodyPr>
          <a:lstStyle/>
          <a:p>
            <a:r>
              <a:rPr lang="en-VN" dirty="0"/>
              <a:t>09.</a:t>
            </a:r>
          </a:p>
        </p:txBody>
      </p:sp>
      <p:sp>
        <p:nvSpPr>
          <p:cNvPr id="8" name="Footer Placeholder 7">
            <a:extLst>
              <a:ext uri="{FF2B5EF4-FFF2-40B4-BE49-F238E27FC236}">
                <a16:creationId xmlns:a16="http://schemas.microsoft.com/office/drawing/2014/main" id="{EB462C8A-47CD-2EA0-735A-1878C355C3EF}"/>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374306884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8C7AD-56FC-6466-7439-9D207CE73DC7}"/>
              </a:ext>
            </a:extLst>
          </p:cNvPr>
          <p:cNvSpPr>
            <a:spLocks noGrp="1"/>
          </p:cNvSpPr>
          <p:nvPr>
            <p:ph type="title"/>
          </p:nvPr>
        </p:nvSpPr>
        <p:spPr/>
        <p:txBody>
          <a:bodyPr/>
          <a:lstStyle/>
          <a:p>
            <a:r>
              <a:rPr lang="en-VN" dirty="0"/>
              <a:t>5.9 Liveness</a:t>
            </a:r>
          </a:p>
        </p:txBody>
      </p:sp>
      <p:sp>
        <p:nvSpPr>
          <p:cNvPr id="3" name="Content Placeholder 2">
            <a:extLst>
              <a:ext uri="{FF2B5EF4-FFF2-40B4-BE49-F238E27FC236}">
                <a16:creationId xmlns:a16="http://schemas.microsoft.com/office/drawing/2014/main" id="{2C9A43AF-73F0-DDB3-70F8-F239972EA515}"/>
              </a:ext>
            </a:extLst>
          </p:cNvPr>
          <p:cNvSpPr>
            <a:spLocks noGrp="1"/>
          </p:cNvSpPr>
          <p:nvPr>
            <p:ph idx="1"/>
          </p:nvPr>
        </p:nvSpPr>
        <p:spPr/>
        <p:txBody>
          <a:bodyPr/>
          <a:lstStyle/>
          <a:p>
            <a:r>
              <a:rPr lang="en-VN" dirty="0"/>
              <a:t>Tiến trình có thể phải chờ vô thời hạn để cố gắng yêu cầu các công cụ đồng bộ như mutex hay semaphore </a:t>
            </a:r>
            <a:r>
              <a:rPr lang="en-VN" dirty="0">
                <a:sym typeface="Wingdings" pitchFamily="2" charset="2"/>
              </a:rPr>
              <a:t> vi phạm tiêu chí </a:t>
            </a:r>
            <a:r>
              <a:rPr lang="en-VN" b="1" dirty="0">
                <a:sym typeface="Wingdings" pitchFamily="2" charset="2"/>
              </a:rPr>
              <a:t>progress</a:t>
            </a:r>
            <a:r>
              <a:rPr lang="en-VN" dirty="0">
                <a:sym typeface="Wingdings" pitchFamily="2" charset="2"/>
              </a:rPr>
              <a:t> và </a:t>
            </a:r>
            <a:r>
              <a:rPr lang="en-VN" b="1" dirty="0">
                <a:sym typeface="Wingdings" pitchFamily="2" charset="2"/>
              </a:rPr>
              <a:t>bounded waiting</a:t>
            </a:r>
            <a:r>
              <a:rPr lang="en-VN" dirty="0">
                <a:sym typeface="Wingdings" pitchFamily="2" charset="2"/>
              </a:rPr>
              <a:t>.</a:t>
            </a:r>
          </a:p>
          <a:p>
            <a:r>
              <a:rPr lang="en-VN" b="1" dirty="0">
                <a:gradFill flip="none" rotWithShape="1">
                  <a:gsLst>
                    <a:gs pos="0">
                      <a:schemeClr val="accent3"/>
                    </a:gs>
                    <a:gs pos="100000">
                      <a:schemeClr val="accent5"/>
                    </a:gs>
                  </a:gsLst>
                  <a:lin ang="2700000" scaled="1"/>
                  <a:tileRect/>
                </a:gradFill>
                <a:sym typeface="Wingdings" pitchFamily="2" charset="2"/>
              </a:rPr>
              <a:t>Liveness</a:t>
            </a:r>
            <a:r>
              <a:rPr lang="en-VN" dirty="0">
                <a:sym typeface="Wingdings" pitchFamily="2" charset="2"/>
              </a:rPr>
              <a:t> là thuật ngữ để chỉ một tập các đặc điểm mà hệ thống phải thỏa mãn để đảm bảo tiến trình thực sự chạy.</a:t>
            </a:r>
          </a:p>
          <a:p>
            <a:r>
              <a:rPr lang="en-VN" dirty="0">
                <a:sym typeface="Wingdings" pitchFamily="2" charset="2"/>
              </a:rPr>
              <a:t>Chờ đợi không giới hạn là một ví dụ tiêu biểu cho việc liveness thất bại (tiến trình không còn chạy).</a:t>
            </a:r>
            <a:endParaRPr lang="en-VN" dirty="0"/>
          </a:p>
        </p:txBody>
      </p:sp>
      <p:sp>
        <p:nvSpPr>
          <p:cNvPr id="4" name="Footer Placeholder 3">
            <a:extLst>
              <a:ext uri="{FF2B5EF4-FFF2-40B4-BE49-F238E27FC236}">
                <a16:creationId xmlns:a16="http://schemas.microsoft.com/office/drawing/2014/main" id="{2D1704E7-6777-0495-3679-0C3C1E3DB8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461E4E22-1E79-3E3D-5AA0-1D1E7E848C16}"/>
              </a:ext>
            </a:extLst>
          </p:cNvPr>
          <p:cNvSpPr>
            <a:spLocks noGrp="1"/>
          </p:cNvSpPr>
          <p:nvPr>
            <p:ph type="sldNum" sz="quarter" idx="12"/>
          </p:nvPr>
        </p:nvSpPr>
        <p:spPr/>
        <p:txBody>
          <a:bodyPr/>
          <a:lstStyle/>
          <a:p>
            <a:fld id="{D8B0B3AC-44A8-D142-AAF6-9A453466E1A4}" type="slidenum">
              <a:rPr lang="en-VN" smtClean="0"/>
              <a:pPr/>
              <a:t>51</a:t>
            </a:fld>
            <a:endParaRPr lang="en-VN" dirty="0"/>
          </a:p>
        </p:txBody>
      </p:sp>
    </p:spTree>
    <p:extLst>
      <p:ext uri="{BB962C8B-B14F-4D97-AF65-F5344CB8AC3E}">
        <p14:creationId xmlns:p14="http://schemas.microsoft.com/office/powerpoint/2010/main" val="205791581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8C7AD-56FC-6466-7439-9D207CE73DC7}"/>
              </a:ext>
            </a:extLst>
          </p:cNvPr>
          <p:cNvSpPr>
            <a:spLocks noGrp="1"/>
          </p:cNvSpPr>
          <p:nvPr>
            <p:ph type="title"/>
          </p:nvPr>
        </p:nvSpPr>
        <p:spPr/>
        <p:txBody>
          <a:bodyPr/>
          <a:lstStyle/>
          <a:p>
            <a:r>
              <a:rPr lang="en-VN" dirty="0"/>
              <a:t>5.9 Liveness</a:t>
            </a:r>
          </a:p>
        </p:txBody>
      </p:sp>
      <p:sp>
        <p:nvSpPr>
          <p:cNvPr id="4" name="Footer Placeholder 3">
            <a:extLst>
              <a:ext uri="{FF2B5EF4-FFF2-40B4-BE49-F238E27FC236}">
                <a16:creationId xmlns:a16="http://schemas.microsoft.com/office/drawing/2014/main" id="{2D1704E7-6777-0495-3679-0C3C1E3DB8EF}"/>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461E4E22-1E79-3E3D-5AA0-1D1E7E848C16}"/>
              </a:ext>
            </a:extLst>
          </p:cNvPr>
          <p:cNvSpPr>
            <a:spLocks noGrp="1"/>
          </p:cNvSpPr>
          <p:nvPr>
            <p:ph type="sldNum" sz="quarter" idx="12"/>
          </p:nvPr>
        </p:nvSpPr>
        <p:spPr/>
        <p:txBody>
          <a:bodyPr/>
          <a:lstStyle/>
          <a:p>
            <a:fld id="{D8B0B3AC-44A8-D142-AAF6-9A453466E1A4}" type="slidenum">
              <a:rPr lang="en-VN" smtClean="0"/>
              <a:pPr/>
              <a:t>52</a:t>
            </a:fld>
            <a:endParaRPr lang="en-VN" dirty="0"/>
          </a:p>
        </p:txBody>
      </p:sp>
      <p:sp>
        <p:nvSpPr>
          <p:cNvPr id="11" name="TextBox 10">
            <a:extLst>
              <a:ext uri="{FF2B5EF4-FFF2-40B4-BE49-F238E27FC236}">
                <a16:creationId xmlns:a16="http://schemas.microsoft.com/office/drawing/2014/main" id="{E37E1833-4A58-3A98-8BC1-D926686B5650}"/>
              </a:ext>
            </a:extLst>
          </p:cNvPr>
          <p:cNvSpPr txBox="1"/>
          <p:nvPr/>
        </p:nvSpPr>
        <p:spPr>
          <a:xfrm>
            <a:off x="928951" y="1604323"/>
            <a:ext cx="1492716" cy="394147"/>
          </a:xfrm>
          <a:prstGeom prst="rect">
            <a:avLst/>
          </a:prstGeom>
          <a:gradFill>
            <a:gsLst>
              <a:gs pos="0">
                <a:schemeClr val="accent3"/>
              </a:gs>
              <a:gs pos="99000">
                <a:schemeClr val="accent5"/>
              </a:gs>
            </a:gsLst>
            <a:lin ang="2700000" scaled="1"/>
          </a:gradFill>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sym typeface="Wingdings" pitchFamily="2" charset="2"/>
              </a:rPr>
              <a:t>DEADLOCK</a:t>
            </a:r>
            <a:endParaRPr lang="en-VN" b="1" dirty="0">
              <a:solidFill>
                <a:schemeClr val="bg1"/>
              </a:solidFill>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A70955A5-53F5-AC77-81D1-407937252A43}"/>
              </a:ext>
            </a:extLst>
          </p:cNvPr>
          <p:cNvSpPr txBox="1"/>
          <p:nvPr/>
        </p:nvSpPr>
        <p:spPr>
          <a:xfrm>
            <a:off x="2512417" y="1495165"/>
            <a:ext cx="9048857" cy="726546"/>
          </a:xfrm>
          <a:prstGeom prst="rect">
            <a:avLst/>
          </a:prstGeom>
          <a:noFill/>
        </p:spPr>
        <p:txBody>
          <a:bodyPr wrap="squar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là tình trạng </a:t>
            </a:r>
            <a:r>
              <a:rPr lang="en-VN" b="1" dirty="0">
                <a:latin typeface="Arial" panose="020B0604020202020204" pitchFamily="34" charset="0"/>
                <a:cs typeface="Arial" panose="020B0604020202020204" pitchFamily="34" charset="0"/>
              </a:rPr>
              <a:t>hai hay nhiều tiến trình </a:t>
            </a:r>
            <a:r>
              <a:rPr lang="en-VN" dirty="0">
                <a:latin typeface="Arial" panose="020B0604020202020204" pitchFamily="34" charset="0"/>
                <a:cs typeface="Arial" panose="020B0604020202020204" pitchFamily="34" charset="0"/>
              </a:rPr>
              <a:t>đang </a:t>
            </a:r>
            <a:r>
              <a:rPr lang="en-VN" b="1" dirty="0">
                <a:latin typeface="Arial" panose="020B0604020202020204" pitchFamily="34" charset="0"/>
                <a:cs typeface="Arial" panose="020B0604020202020204" pitchFamily="34" charset="0"/>
              </a:rPr>
              <a:t>chờ đợi không giới hạn </a:t>
            </a:r>
            <a:r>
              <a:rPr lang="en-VN" dirty="0">
                <a:latin typeface="Arial" panose="020B0604020202020204" pitchFamily="34" charset="0"/>
                <a:cs typeface="Arial" panose="020B0604020202020204" pitchFamily="34" charset="0"/>
              </a:rPr>
              <a:t>cho một sự kiện mà sự kiện này chỉ có thể được thực hiện bởi một trong các tiến trình đang chờ ở trên.</a:t>
            </a:r>
          </a:p>
        </p:txBody>
      </p:sp>
      <p:sp>
        <p:nvSpPr>
          <p:cNvPr id="13" name="TextBox 12">
            <a:extLst>
              <a:ext uri="{FF2B5EF4-FFF2-40B4-BE49-F238E27FC236}">
                <a16:creationId xmlns:a16="http://schemas.microsoft.com/office/drawing/2014/main" id="{E6EE445C-3E75-991A-3FB6-7CEC02412650}"/>
              </a:ext>
            </a:extLst>
          </p:cNvPr>
          <p:cNvSpPr txBox="1"/>
          <p:nvPr/>
        </p:nvSpPr>
        <p:spPr>
          <a:xfrm>
            <a:off x="1050135" y="3998241"/>
            <a:ext cx="1563248" cy="1945661"/>
          </a:xfrm>
          <a:prstGeom prst="rect">
            <a:avLst/>
          </a:prstGeom>
          <a:solidFill>
            <a:schemeClr val="bg1"/>
          </a:solidFill>
          <a:ln>
            <a:solidFill>
              <a:schemeClr val="accent1"/>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wait(S);</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wait(Q);</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   ...</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signal(S);</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signal(Q);</a:t>
            </a:r>
          </a:p>
        </p:txBody>
      </p:sp>
      <p:sp>
        <p:nvSpPr>
          <p:cNvPr id="14" name="TextBox 13">
            <a:extLst>
              <a:ext uri="{FF2B5EF4-FFF2-40B4-BE49-F238E27FC236}">
                <a16:creationId xmlns:a16="http://schemas.microsoft.com/office/drawing/2014/main" id="{5AD1EE98-EA53-FAC8-EE93-A1251AD46427}"/>
              </a:ext>
            </a:extLst>
          </p:cNvPr>
          <p:cNvSpPr txBox="1"/>
          <p:nvPr/>
        </p:nvSpPr>
        <p:spPr>
          <a:xfrm>
            <a:off x="3212269" y="3998241"/>
            <a:ext cx="1563248" cy="1945661"/>
          </a:xfrm>
          <a:prstGeom prst="rect">
            <a:avLst/>
          </a:prstGeom>
          <a:solidFill>
            <a:schemeClr val="bg1"/>
          </a:solidFill>
          <a:ln>
            <a:solidFill>
              <a:schemeClr val="accent3"/>
            </a:solidFill>
          </a:ln>
        </p:spPr>
        <p:txBody>
          <a:bodyPr wrap="none" rtlCol="0">
            <a:spAutoFit/>
          </a:bodyPr>
          <a:lstStyle/>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wait(Q);</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wait(S);</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   ...</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signal(Q);</a:t>
            </a:r>
          </a:p>
          <a:p>
            <a:pPr>
              <a:lnSpc>
                <a:spcPct val="120000"/>
              </a:lnSpc>
              <a:spcBef>
                <a:spcPts val="200"/>
              </a:spcBef>
              <a:spcAft>
                <a:spcPts val="200"/>
              </a:spcAft>
            </a:pPr>
            <a:r>
              <a:rPr lang="en-VN" dirty="0">
                <a:latin typeface="Courier New" panose="02070309020205020404" pitchFamily="49" charset="0"/>
                <a:cs typeface="Courier New" panose="02070309020205020404" pitchFamily="49" charset="0"/>
              </a:rPr>
              <a:t>signal(S);</a:t>
            </a:r>
          </a:p>
        </p:txBody>
      </p:sp>
      <p:sp>
        <p:nvSpPr>
          <p:cNvPr id="15" name="TextBox 14">
            <a:extLst>
              <a:ext uri="{FF2B5EF4-FFF2-40B4-BE49-F238E27FC236}">
                <a16:creationId xmlns:a16="http://schemas.microsoft.com/office/drawing/2014/main" id="{7DA438B6-5743-6F2F-23A5-0C9854EDE109}"/>
              </a:ext>
            </a:extLst>
          </p:cNvPr>
          <p:cNvSpPr txBox="1"/>
          <p:nvPr/>
        </p:nvSpPr>
        <p:spPr>
          <a:xfrm>
            <a:off x="1047171" y="3604031"/>
            <a:ext cx="466794" cy="394210"/>
          </a:xfrm>
          <a:prstGeom prst="rect">
            <a:avLst/>
          </a:prstGeom>
          <a:gradFill>
            <a:gsLst>
              <a:gs pos="0">
                <a:srgbClr val="00C6FF"/>
              </a:gs>
              <a:gs pos="100000">
                <a:srgbClr val="0072FF"/>
              </a:gs>
            </a:gsLst>
            <a:lin ang="5400000" scaled="1"/>
          </a:gradFill>
          <a:ln>
            <a:solidFill>
              <a:schemeClr val="accent1"/>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P1</a:t>
            </a:r>
          </a:p>
        </p:txBody>
      </p:sp>
      <p:sp>
        <p:nvSpPr>
          <p:cNvPr id="16" name="TextBox 15">
            <a:extLst>
              <a:ext uri="{FF2B5EF4-FFF2-40B4-BE49-F238E27FC236}">
                <a16:creationId xmlns:a16="http://schemas.microsoft.com/office/drawing/2014/main" id="{1098BEAF-1959-EA33-FD1E-98A07938F28A}"/>
              </a:ext>
            </a:extLst>
          </p:cNvPr>
          <p:cNvSpPr txBox="1"/>
          <p:nvPr/>
        </p:nvSpPr>
        <p:spPr>
          <a:xfrm>
            <a:off x="3212269" y="3604031"/>
            <a:ext cx="466794" cy="394210"/>
          </a:xfrm>
          <a:prstGeom prst="rect">
            <a:avLst/>
          </a:prstGeom>
          <a:gradFill>
            <a:gsLst>
              <a:gs pos="0">
                <a:schemeClr val="accent2"/>
              </a:gs>
              <a:gs pos="100000">
                <a:schemeClr val="accent3"/>
              </a:gs>
            </a:gsLst>
            <a:lin ang="5400000" scaled="1"/>
          </a:gradFill>
          <a:ln>
            <a:solidFill>
              <a:schemeClr val="accent3"/>
            </a:solidFill>
          </a:ln>
        </p:spPr>
        <p:txBody>
          <a:bodyPr wrap="none" rtlCol="0">
            <a:spAutoFit/>
          </a:bodyPr>
          <a:lstStyle/>
          <a:p>
            <a:pPr algn="just">
              <a:lnSpc>
                <a:spcPct val="120000"/>
              </a:lnSpc>
              <a:spcBef>
                <a:spcPts val="200"/>
              </a:spcBef>
              <a:spcAft>
                <a:spcPts val="200"/>
              </a:spcAft>
            </a:pPr>
            <a:r>
              <a:rPr lang="en-VN" b="1" dirty="0">
                <a:solidFill>
                  <a:schemeClr val="bg1"/>
                </a:solidFill>
                <a:latin typeface="Arial" panose="020B0604020202020204" pitchFamily="34" charset="0"/>
                <a:cs typeface="Arial" panose="020B0604020202020204" pitchFamily="34" charset="0"/>
              </a:rPr>
              <a:t>P2</a:t>
            </a:r>
          </a:p>
        </p:txBody>
      </p:sp>
      <p:sp>
        <p:nvSpPr>
          <p:cNvPr id="17" name="Triangle 16">
            <a:extLst>
              <a:ext uri="{FF2B5EF4-FFF2-40B4-BE49-F238E27FC236}">
                <a16:creationId xmlns:a16="http://schemas.microsoft.com/office/drawing/2014/main" id="{D09AA9A6-86D2-8D2F-7E8D-5788BEFBCBD8}"/>
              </a:ext>
            </a:extLst>
          </p:cNvPr>
          <p:cNvSpPr/>
          <p:nvPr/>
        </p:nvSpPr>
        <p:spPr>
          <a:xfrm rot="5400000">
            <a:off x="830292" y="4163760"/>
            <a:ext cx="114660" cy="98845"/>
          </a:xfrm>
          <a:prstGeom prst="triangle">
            <a:avLst/>
          </a:prstGeom>
          <a:gradFill>
            <a:gsLst>
              <a:gs pos="0">
                <a:srgbClr val="00C6FF"/>
              </a:gs>
              <a:gs pos="100000">
                <a:srgbClr val="0072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8" name="Triangle 17">
            <a:extLst>
              <a:ext uri="{FF2B5EF4-FFF2-40B4-BE49-F238E27FC236}">
                <a16:creationId xmlns:a16="http://schemas.microsoft.com/office/drawing/2014/main" id="{94BEEF18-55A6-E5EA-6AF9-AF4ACFA284F8}"/>
              </a:ext>
            </a:extLst>
          </p:cNvPr>
          <p:cNvSpPr/>
          <p:nvPr/>
        </p:nvSpPr>
        <p:spPr>
          <a:xfrm rot="5400000">
            <a:off x="2992426" y="4163761"/>
            <a:ext cx="114660" cy="98845"/>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A3F9E576-3E48-0170-FF85-39B436D80D4D}"/>
              </a:ext>
            </a:extLst>
          </p:cNvPr>
          <p:cNvSpPr/>
          <p:nvPr/>
        </p:nvSpPr>
        <p:spPr>
          <a:xfrm>
            <a:off x="5178582" y="2417275"/>
            <a:ext cx="6175218" cy="3526627"/>
          </a:xfrm>
          <a:prstGeom prst="rect">
            <a:avLst/>
          </a:prstGeom>
          <a:noFill/>
          <a:ln cap="rnd">
            <a:gradFill>
              <a:gsLst>
                <a:gs pos="0">
                  <a:schemeClr val="accent3"/>
                </a:gs>
                <a:gs pos="100000">
                  <a:schemeClr val="accent5"/>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37F4E878-4008-A22B-294E-C3424A5EE7B7}"/>
              </a:ext>
            </a:extLst>
          </p:cNvPr>
          <p:cNvSpPr txBox="1"/>
          <p:nvPr/>
        </p:nvSpPr>
        <p:spPr>
          <a:xfrm>
            <a:off x="5290213" y="2549767"/>
            <a:ext cx="3493264" cy="394147"/>
          </a:xfrm>
          <a:prstGeom prst="rect">
            <a:avLst/>
          </a:prstGeom>
          <a:noFill/>
        </p:spPr>
        <p:txBody>
          <a:bodyPr wrap="none" rtlCol="0">
            <a:spAutoFit/>
          </a:bodyPr>
          <a:lstStyle/>
          <a:p>
            <a:pPr>
              <a:lnSpc>
                <a:spcPct val="120000"/>
              </a:lnSpc>
              <a:spcBef>
                <a:spcPts val="200"/>
              </a:spcBef>
              <a:spcAft>
                <a:spcPts val="200"/>
              </a:spcAft>
            </a:pPr>
            <a:r>
              <a:rPr lang="en-VN" dirty="0">
                <a:latin typeface="Arial" panose="020B0604020202020204" pitchFamily="34" charset="0"/>
                <a:cs typeface="Arial" panose="020B0604020202020204" pitchFamily="34" charset="0"/>
              </a:rPr>
              <a:t>Một số dạng khác của deadlock:</a:t>
            </a:r>
          </a:p>
        </p:txBody>
      </p:sp>
      <p:sp>
        <p:nvSpPr>
          <p:cNvPr id="21" name="TextBox 20">
            <a:extLst>
              <a:ext uri="{FF2B5EF4-FFF2-40B4-BE49-F238E27FC236}">
                <a16:creationId xmlns:a16="http://schemas.microsoft.com/office/drawing/2014/main" id="{7532A958-CC2D-4980-9E1B-BCC15A4EA0C5}"/>
              </a:ext>
            </a:extLst>
          </p:cNvPr>
          <p:cNvSpPr txBox="1"/>
          <p:nvPr/>
        </p:nvSpPr>
        <p:spPr>
          <a:xfrm>
            <a:off x="5320940" y="2943914"/>
            <a:ext cx="5820925" cy="2999988"/>
          </a:xfrm>
          <a:prstGeom prst="rect">
            <a:avLst/>
          </a:prstGeom>
          <a:noFill/>
        </p:spPr>
        <p:txBody>
          <a:bodyPr wrap="square" rtlCol="0">
            <a:spAutoFit/>
          </a:bodyPr>
          <a:lstStyle/>
          <a:p>
            <a:pPr marL="285750" indent="-285750">
              <a:lnSpc>
                <a:spcPct val="120000"/>
              </a:lnSpc>
              <a:spcBef>
                <a:spcPts val="200"/>
              </a:spcBef>
              <a:spcAft>
                <a:spcPts val="200"/>
              </a:spcAft>
              <a:buFont typeface="Arial" panose="020B0604020202020204" pitchFamily="34" charset="0"/>
              <a:buChar char="•"/>
            </a:pPr>
            <a:r>
              <a:rPr lang="en-VN" sz="1600" b="1" dirty="0">
                <a:gradFill flip="none" rotWithShape="1">
                  <a:gsLst>
                    <a:gs pos="0">
                      <a:schemeClr val="accent3"/>
                    </a:gs>
                    <a:gs pos="100000">
                      <a:schemeClr val="accent5"/>
                    </a:gs>
                  </a:gsLst>
                  <a:lin ang="2700000" scaled="1"/>
                  <a:tileRect/>
                </a:gradFill>
                <a:latin typeface="Arial" panose="020B0604020202020204" pitchFamily="34" charset="0"/>
                <a:cs typeface="Arial" panose="020B0604020202020204" pitchFamily="34" charset="0"/>
              </a:rPr>
              <a:t>Starvation – đói:</a:t>
            </a:r>
          </a:p>
          <a:p>
            <a:pPr marL="742950" lvl="1" indent="-285750">
              <a:lnSpc>
                <a:spcPct val="120000"/>
              </a:lnSpc>
              <a:spcBef>
                <a:spcPts val="200"/>
              </a:spcBef>
              <a:spcAft>
                <a:spcPts val="200"/>
              </a:spcAft>
              <a:buFont typeface="Arial" panose="020B0604020202020204" pitchFamily="34" charset="0"/>
              <a:buChar char="•"/>
            </a:pPr>
            <a:r>
              <a:rPr lang="en-VN" sz="1600" dirty="0">
                <a:latin typeface="Arial" panose="020B0604020202020204" pitchFamily="34" charset="0"/>
                <a:cs typeface="Arial" panose="020B0604020202020204" pitchFamily="34" charset="0"/>
              </a:rPr>
              <a:t>Một tiến trình có thể không bao giờ được thoát ra khỏi hàng đợi của semaphore mà nó đang chờ</a:t>
            </a:r>
          </a:p>
          <a:p>
            <a:pPr marL="285750" indent="-285750">
              <a:lnSpc>
                <a:spcPct val="120000"/>
              </a:lnSpc>
              <a:spcBef>
                <a:spcPts val="200"/>
              </a:spcBef>
              <a:spcAft>
                <a:spcPts val="200"/>
              </a:spcAft>
              <a:buFont typeface="Arial" panose="020B0604020202020204" pitchFamily="34" charset="0"/>
              <a:buChar char="•"/>
            </a:pPr>
            <a:r>
              <a:rPr lang="en-VN" sz="1600" b="1" dirty="0">
                <a:gradFill flip="none" rotWithShape="1">
                  <a:gsLst>
                    <a:gs pos="0">
                      <a:schemeClr val="accent3"/>
                    </a:gs>
                    <a:gs pos="100000">
                      <a:schemeClr val="accent5"/>
                    </a:gs>
                  </a:gsLst>
                  <a:lin ang="2700000" scaled="1"/>
                  <a:tileRect/>
                </a:gradFill>
                <a:latin typeface="Arial" panose="020B0604020202020204" pitchFamily="34" charset="0"/>
                <a:cs typeface="Arial" panose="020B0604020202020204" pitchFamily="34" charset="0"/>
              </a:rPr>
              <a:t>Priority inversion – nghịch đảo ưu tiên:</a:t>
            </a:r>
          </a:p>
          <a:p>
            <a:pPr marL="742950" lvl="1" indent="-285750">
              <a:lnSpc>
                <a:spcPct val="120000"/>
              </a:lnSpc>
              <a:spcBef>
                <a:spcPts val="200"/>
              </a:spcBef>
              <a:spcAft>
                <a:spcPts val="200"/>
              </a:spcAft>
              <a:buFont typeface="Arial" panose="020B0604020202020204" pitchFamily="34" charset="0"/>
              <a:buChar char="•"/>
            </a:pPr>
            <a:r>
              <a:rPr lang="en-VN" sz="1600" dirty="0">
                <a:latin typeface="Arial" panose="020B0604020202020204" pitchFamily="34" charset="0"/>
                <a:cs typeface="Arial" panose="020B0604020202020204" pitchFamily="34" charset="0"/>
              </a:rPr>
              <a:t>Vấn đề định thời khi tiến trình có độ ưu tiên thấp giữ khóa mà đang được cần bởi tiến trình có độ ưu tiên cao</a:t>
            </a:r>
          </a:p>
          <a:p>
            <a:pPr marL="742950" lvl="1" indent="-285750">
              <a:lnSpc>
                <a:spcPct val="120000"/>
              </a:lnSpc>
              <a:spcBef>
                <a:spcPts val="200"/>
              </a:spcBef>
              <a:spcAft>
                <a:spcPts val="200"/>
              </a:spcAft>
              <a:buFont typeface="Arial" panose="020B0604020202020204" pitchFamily="34" charset="0"/>
              <a:buChar char="•"/>
            </a:pPr>
            <a:r>
              <a:rPr lang="en-VN" sz="1600" dirty="0">
                <a:latin typeface="Arial" panose="020B0604020202020204" pitchFamily="34" charset="0"/>
                <a:cs typeface="Arial" panose="020B0604020202020204" pitchFamily="34" charset="0"/>
              </a:rPr>
              <a:t>Có thể được giải quyết bằng priority inheritance protocol</a:t>
            </a:r>
          </a:p>
        </p:txBody>
      </p:sp>
      <p:sp>
        <p:nvSpPr>
          <p:cNvPr id="22" name="Down Arrow 21">
            <a:extLst>
              <a:ext uri="{FF2B5EF4-FFF2-40B4-BE49-F238E27FC236}">
                <a16:creationId xmlns:a16="http://schemas.microsoft.com/office/drawing/2014/main" id="{B3CDC2F0-55AC-7441-9EC6-F730BA1BEBB6}"/>
              </a:ext>
            </a:extLst>
          </p:cNvPr>
          <p:cNvSpPr/>
          <p:nvPr/>
        </p:nvSpPr>
        <p:spPr>
          <a:xfrm>
            <a:off x="1018061" y="2255420"/>
            <a:ext cx="495904" cy="1001165"/>
          </a:xfrm>
          <a:prstGeom prst="downArrow">
            <a:avLst/>
          </a:prstGeom>
          <a:gradFill>
            <a:gsLst>
              <a:gs pos="0">
                <a:schemeClr val="accent3"/>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3357022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1">
                                            <p:txEl>
                                              <p:pRg st="0" end="0"/>
                                            </p:txEl>
                                          </p:spTgt>
                                        </p:tgtEl>
                                        <p:attrNameLst>
                                          <p:attrName>style.visibility</p:attrName>
                                        </p:attrNameLst>
                                      </p:cBhvr>
                                      <p:to>
                                        <p:strVal val="visible"/>
                                      </p:to>
                                    </p:set>
                                    <p:anim calcmode="lin" valueType="num">
                                      <p:cBhvr additive="base">
                                        <p:cTn id="13" dur="500" fill="hold"/>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1">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21">
                                            <p:txEl>
                                              <p:pRg st="1" end="1"/>
                                            </p:txEl>
                                          </p:spTgt>
                                        </p:tgtEl>
                                        <p:attrNameLst>
                                          <p:attrName>style.visibility</p:attrName>
                                        </p:attrNameLst>
                                      </p:cBhvr>
                                      <p:to>
                                        <p:strVal val="visible"/>
                                      </p:to>
                                    </p:set>
                                    <p:anim calcmode="lin" valueType="num">
                                      <p:cBhvr additive="base">
                                        <p:cTn id="17" dur="500" fill="hold"/>
                                        <p:tgtEl>
                                          <p:spTgt spid="21">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
                                            <p:txEl>
                                              <p:pRg st="2" end="2"/>
                                            </p:txEl>
                                          </p:spTgt>
                                        </p:tgtEl>
                                        <p:attrNameLst>
                                          <p:attrName>style.visibility</p:attrName>
                                        </p:attrNameLst>
                                      </p:cBhvr>
                                      <p:to>
                                        <p:strVal val="visible"/>
                                      </p:to>
                                    </p:set>
                                    <p:anim calcmode="lin" valueType="num">
                                      <p:cBhvr additive="base">
                                        <p:cTn id="23" dur="500" fill="hold"/>
                                        <p:tgtEl>
                                          <p:spTgt spid="21">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21">
                                            <p:txEl>
                                              <p:pRg st="2" end="2"/>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21">
                                            <p:txEl>
                                              <p:pRg st="3" end="3"/>
                                            </p:txEl>
                                          </p:spTgt>
                                        </p:tgtEl>
                                        <p:attrNameLst>
                                          <p:attrName>style.visibility</p:attrName>
                                        </p:attrNameLst>
                                      </p:cBhvr>
                                      <p:to>
                                        <p:strVal val="visible"/>
                                      </p:to>
                                    </p:set>
                                    <p:anim calcmode="lin" valueType="num">
                                      <p:cBhvr additive="base">
                                        <p:cTn id="27" dur="500" fill="hold"/>
                                        <p:tgtEl>
                                          <p:spTgt spid="21">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1">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21">
                                            <p:txEl>
                                              <p:pRg st="4" end="4"/>
                                            </p:txEl>
                                          </p:spTgt>
                                        </p:tgtEl>
                                        <p:attrNameLst>
                                          <p:attrName>style.visibility</p:attrName>
                                        </p:attrNameLst>
                                      </p:cBhvr>
                                      <p:to>
                                        <p:strVal val="visible"/>
                                      </p:to>
                                    </p:set>
                                    <p:anim calcmode="lin" valueType="num">
                                      <p:cBhvr additive="base">
                                        <p:cTn id="33" dur="500" fill="hold"/>
                                        <p:tgtEl>
                                          <p:spTgt spid="21">
                                            <p:txEl>
                                              <p:pRg st="4" end="4"/>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21">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dirty="0" err="1"/>
              <a:t>Tóm</a:t>
            </a:r>
            <a:r>
              <a:rPr lang="en-US" altLang="ja-JP" dirty="0"/>
              <a:t> </a:t>
            </a:r>
            <a:r>
              <a:rPr lang="en-US" altLang="ja-JP" dirty="0" err="1"/>
              <a:t>tắt</a:t>
            </a:r>
            <a:r>
              <a:rPr lang="en-US" altLang="ja-JP" dirty="0"/>
              <a:t> </a:t>
            </a:r>
            <a:r>
              <a:rPr lang="en-US" altLang="ja-JP" dirty="0" err="1"/>
              <a:t>lại</a:t>
            </a:r>
            <a:r>
              <a:rPr lang="en-US" altLang="ja-JP" dirty="0"/>
              <a:t> </a:t>
            </a:r>
            <a:r>
              <a:rPr lang="en-US" altLang="ja-JP" dirty="0" err="1"/>
              <a:t>nội</a:t>
            </a:r>
            <a:r>
              <a:rPr lang="en-US" altLang="ja-JP" dirty="0"/>
              <a:t> </a:t>
            </a:r>
            <a:r>
              <a:rPr lang="en-US" altLang="ja-JP"/>
              <a:t>dung buổi </a:t>
            </a:r>
            <a:r>
              <a:rPr lang="en-US" altLang="ja-JP" dirty="0" err="1"/>
              <a:t>học</a:t>
            </a:r>
            <a:endParaRPr kumimoji="1" lang="ja-JP" altLang="en-US" dirty="0"/>
          </a:p>
        </p:txBody>
      </p:sp>
      <p:sp>
        <p:nvSpPr>
          <p:cNvPr id="7" name="Content Placeholder 6"/>
          <p:cNvSpPr>
            <a:spLocks noGrp="1"/>
          </p:cNvSpPr>
          <p:nvPr>
            <p:ph idx="1"/>
          </p:nvPr>
        </p:nvSpPr>
        <p:spPr/>
        <p:txBody>
          <a:bodyPr/>
          <a:lstStyle/>
          <a:p>
            <a:r>
              <a:rPr lang="en-US" dirty="0"/>
              <a:t>Mutex locks</a:t>
            </a:r>
          </a:p>
          <a:p>
            <a:r>
              <a:rPr lang="en-US" dirty="0"/>
              <a:t>Semaphore</a:t>
            </a:r>
          </a:p>
          <a:p>
            <a:r>
              <a:rPr lang="en-US" dirty="0"/>
              <a:t>Monitor</a:t>
            </a:r>
          </a:p>
          <a:p>
            <a:r>
              <a:rPr lang="en-US" dirty="0"/>
              <a:t>Liveness</a:t>
            </a:r>
          </a:p>
          <a:p>
            <a:endParaRPr lang="en-US" dirty="0"/>
          </a:p>
        </p:txBody>
      </p:sp>
      <p:sp>
        <p:nvSpPr>
          <p:cNvPr id="5" name="フッター プレースホルダ 4"/>
          <p:cNvSpPr>
            <a:spLocks noGrp="1"/>
          </p:cNvSpPr>
          <p:nvPr>
            <p:ph type="ftr" sz="quarter" idx="11"/>
          </p:nvPr>
        </p:nvSpPr>
        <p:spPr>
          <a:xfrm>
            <a:off x="3286101" y="6524626"/>
            <a:ext cx="5618212" cy="288925"/>
          </a:xfrm>
        </p:spPr>
        <p:txBody>
          <a:bodyPr/>
          <a:lstStyle/>
          <a:p>
            <a:r>
              <a:rPr lang="vi-VN" dirty="0"/>
              <a:t>Thực hiện bởi Trường Đại học Công nghệ Thông tin, ĐHQG-HCM</a:t>
            </a:r>
            <a:endParaRPr lang="en-VN" dirty="0"/>
          </a:p>
        </p:txBody>
      </p:sp>
      <p:sp>
        <p:nvSpPr>
          <p:cNvPr id="6" name="スライド番号プレースホルダ 5"/>
          <p:cNvSpPr>
            <a:spLocks noGrp="1"/>
          </p:cNvSpPr>
          <p:nvPr>
            <p:ph type="sldNum" sz="quarter" idx="12"/>
          </p:nvPr>
        </p:nvSpPr>
        <p:spPr/>
        <p:txBody>
          <a:bodyPr/>
          <a:lstStyle/>
          <a:p>
            <a:fld id="{800C8475-47C1-49C9-BEE5-594F8CF4D71F}" type="slidenum">
              <a:rPr kumimoji="1" lang="ja-JP" altLang="en-US" smtClean="0"/>
              <a:pPr/>
              <a:t>53</a:t>
            </a:fld>
            <a:endParaRPr kumimoji="1" lang="ja-JP" altLang="en-US"/>
          </a:p>
        </p:txBody>
      </p:sp>
    </p:spTree>
    <p:extLst>
      <p:ext uri="{BB962C8B-B14F-4D97-AF65-F5344CB8AC3E}">
        <p14:creationId xmlns:p14="http://schemas.microsoft.com/office/powerpoint/2010/main" val="189627989"/>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4474CB8-10AE-0C7A-EC8F-F5FB026B87E3}"/>
              </a:ext>
            </a:extLst>
          </p:cNvPr>
          <p:cNvSpPr>
            <a:spLocks noGrp="1"/>
          </p:cNvSpPr>
          <p:nvPr>
            <p:ph type="sldNum" sz="quarter" idx="12"/>
          </p:nvPr>
        </p:nvSpPr>
        <p:spPr/>
        <p:txBody>
          <a:bodyPr/>
          <a:lstStyle/>
          <a:p>
            <a:fld id="{800C8475-47C1-49C9-BEE5-594F8CF4D71F}" type="slidenum">
              <a:rPr kumimoji="1" lang="ja-JP" altLang="en-US" smtClean="0"/>
              <a:pPr/>
              <a:t>54</a:t>
            </a:fld>
            <a:endParaRPr kumimoji="1" lang="ja-JP" altLang="en-US"/>
          </a:p>
        </p:txBody>
      </p:sp>
      <p:sp>
        <p:nvSpPr>
          <p:cNvPr id="6" name="Text Placeholder 5">
            <a:extLst>
              <a:ext uri="{FF2B5EF4-FFF2-40B4-BE49-F238E27FC236}">
                <a16:creationId xmlns:a16="http://schemas.microsoft.com/office/drawing/2014/main" id="{0B5CE22E-4356-5802-72DB-A4524C75168C}"/>
              </a:ext>
            </a:extLst>
          </p:cNvPr>
          <p:cNvSpPr>
            <a:spLocks noGrp="1"/>
          </p:cNvSpPr>
          <p:nvPr>
            <p:ph type="body" sz="quarter" idx="15"/>
          </p:nvPr>
        </p:nvSpPr>
        <p:spPr/>
        <p:txBody>
          <a:bodyPr/>
          <a:lstStyle/>
          <a:p>
            <a:r>
              <a:rPr lang="en-US" sz="3200" dirty="0"/>
              <a:t>THẢO LUẬN</a:t>
            </a:r>
          </a:p>
        </p:txBody>
      </p:sp>
      <p:sp>
        <p:nvSpPr>
          <p:cNvPr id="2" name="Footer Placeholder 1">
            <a:extLst>
              <a:ext uri="{FF2B5EF4-FFF2-40B4-BE49-F238E27FC236}">
                <a16:creationId xmlns:a16="http://schemas.microsoft.com/office/drawing/2014/main" id="{E0004987-FD7F-505B-9904-578B66996E50}"/>
              </a:ext>
            </a:extLst>
          </p:cNvPr>
          <p:cNvSpPr>
            <a:spLocks noGrp="1"/>
          </p:cNvSpPr>
          <p:nvPr>
            <p:ph type="ftr" sz="quarter" idx="11"/>
          </p:nvPr>
        </p:nvSpPr>
        <p:spPr/>
        <p:txBody>
          <a:bodyPr/>
          <a:lstStyle/>
          <a:p>
            <a:r>
              <a:rPr lang="vi-VN" dirty="0"/>
              <a:t>Thực hiện bởi Trường Đại học Công nghệ Thông tin, ĐHQG-HCM</a:t>
            </a:r>
            <a:endParaRPr lang="en-VN" dirty="0"/>
          </a:p>
        </p:txBody>
      </p:sp>
      <p:pic>
        <p:nvPicPr>
          <p:cNvPr id="9" name="Graphic 8" descr="Graph and note paper with pencils">
            <a:extLst>
              <a:ext uri="{FF2B5EF4-FFF2-40B4-BE49-F238E27FC236}">
                <a16:creationId xmlns:a16="http://schemas.microsoft.com/office/drawing/2014/main" id="{BCA71A8E-F63E-59E6-4727-11D48332DA3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962400" y="1720780"/>
            <a:ext cx="4267200" cy="4267200"/>
          </a:xfrm>
          <a:prstGeom prst="rect">
            <a:avLst/>
          </a:prstGeom>
        </p:spPr>
      </p:pic>
    </p:spTree>
    <p:extLst>
      <p:ext uri="{BB962C8B-B14F-4D97-AF65-F5344CB8AC3E}">
        <p14:creationId xmlns:p14="http://schemas.microsoft.com/office/powerpoint/2010/main" val="2398489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C6E31-1764-C9BF-8776-B36B0399F781}"/>
              </a:ext>
            </a:extLst>
          </p:cNvPr>
          <p:cNvSpPr>
            <a:spLocks noGrp="1"/>
          </p:cNvSpPr>
          <p:nvPr>
            <p:ph type="title"/>
          </p:nvPr>
        </p:nvSpPr>
        <p:spPr/>
        <p:txBody>
          <a:bodyPr/>
          <a:lstStyle/>
          <a:p>
            <a:r>
              <a:rPr lang="en-VN" dirty="0"/>
              <a:t>5.6.1. Định nghĩa mutex locks</a:t>
            </a:r>
          </a:p>
        </p:txBody>
      </p:sp>
      <p:sp>
        <p:nvSpPr>
          <p:cNvPr id="4" name="Footer Placeholder 3">
            <a:extLst>
              <a:ext uri="{FF2B5EF4-FFF2-40B4-BE49-F238E27FC236}">
                <a16:creationId xmlns:a16="http://schemas.microsoft.com/office/drawing/2014/main" id="{0AEFE11F-4A56-C005-A5A9-79B2ABD15FF4}"/>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49571B7F-6B12-2820-842B-AA56DEC212F7}"/>
              </a:ext>
            </a:extLst>
          </p:cNvPr>
          <p:cNvSpPr>
            <a:spLocks noGrp="1"/>
          </p:cNvSpPr>
          <p:nvPr>
            <p:ph type="sldNum" sz="quarter" idx="12"/>
          </p:nvPr>
        </p:nvSpPr>
        <p:spPr/>
        <p:txBody>
          <a:bodyPr/>
          <a:lstStyle/>
          <a:p>
            <a:fld id="{D8B0B3AC-44A8-D142-AAF6-9A453466E1A4}" type="slidenum">
              <a:rPr lang="en-VN" smtClean="0"/>
              <a:pPr/>
              <a:t>6</a:t>
            </a:fld>
            <a:endParaRPr lang="en-VN" dirty="0"/>
          </a:p>
        </p:txBody>
      </p:sp>
      <p:sp>
        <p:nvSpPr>
          <p:cNvPr id="7" name="Rectangle 6">
            <a:extLst>
              <a:ext uri="{FF2B5EF4-FFF2-40B4-BE49-F238E27FC236}">
                <a16:creationId xmlns:a16="http://schemas.microsoft.com/office/drawing/2014/main" id="{85F5F068-CA6E-EFD9-F758-7047D69CB2F8}"/>
              </a:ext>
            </a:extLst>
          </p:cNvPr>
          <p:cNvSpPr/>
          <p:nvPr/>
        </p:nvSpPr>
        <p:spPr>
          <a:xfrm>
            <a:off x="975946" y="3376245"/>
            <a:ext cx="4932485" cy="1292469"/>
          </a:xfrm>
          <a:prstGeom prst="rect">
            <a:avLst/>
          </a:prstGeom>
          <a:no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3EC7C627-BAF2-B882-6E5C-9555A70B5756}"/>
              </a:ext>
            </a:extLst>
          </p:cNvPr>
          <p:cNvSpPr txBox="1"/>
          <p:nvPr/>
        </p:nvSpPr>
        <p:spPr>
          <a:xfrm>
            <a:off x="975946" y="4299383"/>
            <a:ext cx="1697901" cy="369332"/>
          </a:xfrm>
          <a:prstGeom prst="rect">
            <a:avLst/>
          </a:prstGeom>
          <a:gradFill>
            <a:gsLst>
              <a:gs pos="0">
                <a:srgbClr val="00C6FF"/>
              </a:gs>
              <a:gs pos="100000">
                <a:srgbClr val="0072FF"/>
              </a:gs>
            </a:gsLst>
            <a:lin ang="5400000" scaled="1"/>
          </a:gradFill>
        </p:spPr>
        <p:txBody>
          <a:bodyPr wrap="none" rtlCol="0" anchor="ctr">
            <a:spAutoFit/>
          </a:bodyPr>
          <a:lstStyle/>
          <a:p>
            <a:pPr algn="ctr"/>
            <a:r>
              <a:rPr lang="en-VN" dirty="0">
                <a:solidFill>
                  <a:schemeClr val="bg1"/>
                </a:solidFill>
                <a:latin typeface="Arial" panose="020B0604020202020204" pitchFamily="34" charset="0"/>
                <a:cs typeface="Arial" panose="020B0604020202020204" pitchFamily="34" charset="0"/>
              </a:rPr>
              <a:t>Critical-section</a:t>
            </a:r>
          </a:p>
        </p:txBody>
      </p:sp>
      <p:pic>
        <p:nvPicPr>
          <p:cNvPr id="10" name="Graphic 9" descr="Lock with solid fill">
            <a:extLst>
              <a:ext uri="{FF2B5EF4-FFF2-40B4-BE49-F238E27FC236}">
                <a16:creationId xmlns:a16="http://schemas.microsoft.com/office/drawing/2014/main" id="{7535BC92-77CD-9701-5C98-D515CA280F9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56877" y="3001326"/>
            <a:ext cx="551553" cy="551553"/>
          </a:xfrm>
          <a:prstGeom prst="rect">
            <a:avLst/>
          </a:prstGeom>
        </p:spPr>
      </p:pic>
      <p:sp>
        <p:nvSpPr>
          <p:cNvPr id="12" name="Line Callout 2 11">
            <a:extLst>
              <a:ext uri="{FF2B5EF4-FFF2-40B4-BE49-F238E27FC236}">
                <a16:creationId xmlns:a16="http://schemas.microsoft.com/office/drawing/2014/main" id="{A4C6ED79-EDC6-B389-7310-890B5C34405A}"/>
              </a:ext>
            </a:extLst>
          </p:cNvPr>
          <p:cNvSpPr/>
          <p:nvPr/>
        </p:nvSpPr>
        <p:spPr>
          <a:xfrm>
            <a:off x="3644348" y="3705769"/>
            <a:ext cx="1362807" cy="334202"/>
          </a:xfrm>
          <a:prstGeom prst="borderCallout2">
            <a:avLst>
              <a:gd name="adj1" fmla="val 12434"/>
              <a:gd name="adj2" fmla="val 104299"/>
              <a:gd name="adj3" fmla="val 12435"/>
              <a:gd name="adj4" fmla="val 121755"/>
              <a:gd name="adj5" fmla="val -50650"/>
              <a:gd name="adj6" fmla="val 145031"/>
            </a:avLst>
          </a:prstGeom>
          <a:gradFill>
            <a:gsLst>
              <a:gs pos="0">
                <a:schemeClr val="accent4"/>
              </a:gs>
              <a:gs pos="100000">
                <a:schemeClr val="accent2">
                  <a:lumMod val="75000"/>
                </a:schemeClr>
              </a:gs>
            </a:gsLst>
            <a:lin ang="5400000" scaled="1"/>
          </a:gradFill>
          <a:ln>
            <a:gradFill>
              <a:gsLst>
                <a:gs pos="0">
                  <a:schemeClr val="accent4"/>
                </a:gs>
                <a:gs pos="100000">
                  <a:schemeClr val="accent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600" dirty="0">
                <a:latin typeface="Arial" panose="020B0604020202020204" pitchFamily="34" charset="0"/>
                <a:cs typeface="Arial" panose="020B0604020202020204" pitchFamily="34" charset="0"/>
              </a:rPr>
              <a:t>Mutex locks</a:t>
            </a:r>
          </a:p>
        </p:txBody>
      </p:sp>
      <p:sp>
        <p:nvSpPr>
          <p:cNvPr id="14" name="Down Arrow 13">
            <a:extLst>
              <a:ext uri="{FF2B5EF4-FFF2-40B4-BE49-F238E27FC236}">
                <a16:creationId xmlns:a16="http://schemas.microsoft.com/office/drawing/2014/main" id="{3BA7110A-B3CD-8C8F-C4B5-D7CF2BA87222}"/>
              </a:ext>
            </a:extLst>
          </p:cNvPr>
          <p:cNvSpPr/>
          <p:nvPr/>
        </p:nvSpPr>
        <p:spPr>
          <a:xfrm>
            <a:off x="5528753" y="2461846"/>
            <a:ext cx="207799" cy="419519"/>
          </a:xfrm>
          <a:prstGeom prst="downArrow">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719334E4-92BB-F2F9-B98E-817515CCACCF}"/>
              </a:ext>
            </a:extLst>
          </p:cNvPr>
          <p:cNvSpPr txBox="1"/>
          <p:nvPr/>
        </p:nvSpPr>
        <p:spPr>
          <a:xfrm>
            <a:off x="5123538" y="2032534"/>
            <a:ext cx="1018227" cy="369332"/>
          </a:xfrm>
          <a:prstGeom prst="rect">
            <a:avLst/>
          </a:prstGeom>
          <a:noFill/>
        </p:spPr>
        <p:txBody>
          <a:bodyPr wrap="none" rtlCol="0">
            <a:spAutoFit/>
          </a:bodyPr>
          <a:lstStyle/>
          <a:p>
            <a:pPr algn="l"/>
            <a:r>
              <a:rPr lang="en-VN" dirty="0">
                <a:latin typeface="Arial" panose="020B0604020202020204" pitchFamily="34" charset="0"/>
                <a:cs typeface="Arial" panose="020B0604020202020204" pitchFamily="34" charset="0"/>
              </a:rPr>
              <a:t>Process</a:t>
            </a:r>
          </a:p>
        </p:txBody>
      </p:sp>
      <p:pic>
        <p:nvPicPr>
          <p:cNvPr id="16" name="Picture 15">
            <a:extLst>
              <a:ext uri="{FF2B5EF4-FFF2-40B4-BE49-F238E27FC236}">
                <a16:creationId xmlns:a16="http://schemas.microsoft.com/office/drawing/2014/main" id="{8241632B-8ABB-20E0-6B6B-78AC5156DE70}"/>
              </a:ext>
            </a:extLst>
          </p:cNvPr>
          <p:cNvPicPr>
            <a:picLocks noChangeAspect="1"/>
          </p:cNvPicPr>
          <p:nvPr/>
        </p:nvPicPr>
        <p:blipFill>
          <a:blip r:embed="rId4"/>
          <a:stretch>
            <a:fillRect/>
          </a:stretch>
        </p:blipFill>
        <p:spPr>
          <a:xfrm>
            <a:off x="6449968" y="2519528"/>
            <a:ext cx="4779210" cy="2188610"/>
          </a:xfrm>
          <a:prstGeom prst="rect">
            <a:avLst/>
          </a:prstGeom>
        </p:spPr>
      </p:pic>
      <p:cxnSp>
        <p:nvCxnSpPr>
          <p:cNvPr id="20" name="Straight Arrow Connector 19">
            <a:extLst>
              <a:ext uri="{FF2B5EF4-FFF2-40B4-BE49-F238E27FC236}">
                <a16:creationId xmlns:a16="http://schemas.microsoft.com/office/drawing/2014/main" id="{F84FEDA1-2C1C-AA68-F070-6BCE59FBEC1C}"/>
              </a:ext>
            </a:extLst>
          </p:cNvPr>
          <p:cNvCxnSpPr>
            <a:cxnSpLocks/>
          </p:cNvCxnSpPr>
          <p:nvPr/>
        </p:nvCxnSpPr>
        <p:spPr>
          <a:xfrm>
            <a:off x="5908430" y="3138854"/>
            <a:ext cx="2479432" cy="0"/>
          </a:xfrm>
          <a:prstGeom prst="straightConnector1">
            <a:avLst/>
          </a:prstGeom>
          <a:ln w="19050" cap="rnd">
            <a:round/>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0D8B914-CE7D-EC54-1EA3-DFF3DFAA5130}"/>
              </a:ext>
            </a:extLst>
          </p:cNvPr>
          <p:cNvCxnSpPr>
            <a:cxnSpLocks/>
          </p:cNvCxnSpPr>
          <p:nvPr/>
        </p:nvCxnSpPr>
        <p:spPr>
          <a:xfrm>
            <a:off x="5908430" y="3138854"/>
            <a:ext cx="2488224" cy="650631"/>
          </a:xfrm>
          <a:prstGeom prst="straightConnector1">
            <a:avLst/>
          </a:prstGeom>
          <a:ln w="19050" cap="rnd">
            <a:round/>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5470C18-5386-5EBE-AFEF-B22EA9A8812E}"/>
              </a:ext>
            </a:extLst>
          </p:cNvPr>
          <p:cNvSpPr txBox="1"/>
          <p:nvPr/>
        </p:nvSpPr>
        <p:spPr>
          <a:xfrm>
            <a:off x="15106171" y="2114399"/>
            <a:ext cx="3749744" cy="1169551"/>
          </a:xfrm>
          <a:prstGeom prst="rect">
            <a:avLst/>
          </a:prstGeom>
          <a:noFill/>
          <a:ln w="19050" cap="rnd">
            <a:gradFill>
              <a:gsLst>
                <a:gs pos="0">
                  <a:srgbClr val="00C6FF"/>
                </a:gs>
                <a:gs pos="100000">
                  <a:srgbClr val="0072FF"/>
                </a:gs>
              </a:gsLst>
              <a:lin ang="5400000" scaled="1"/>
            </a:gradFill>
          </a:ln>
        </p:spPr>
        <p:txBody>
          <a:bodyPr wrap="none" rtlCol="0">
            <a:spAutoFit/>
          </a:bodyPr>
          <a:lstStyle/>
          <a:p>
            <a:r>
              <a:rPr lang="en-US" sz="1400" dirty="0">
                <a:effectLst/>
                <a:latin typeface="Courier New" panose="02070309020205020404" pitchFamily="49" charset="0"/>
                <a:cs typeface="Courier New" panose="02070309020205020404" pitchFamily="49" charset="0"/>
              </a:rPr>
              <a:t>acquire() {</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while (!available);</a:t>
            </a:r>
          </a:p>
          <a:p>
            <a:r>
              <a:rPr lang="en-US" sz="1400" dirty="0">
                <a:latin typeface="Courier New" panose="02070309020205020404" pitchFamily="49" charset="0"/>
                <a:cs typeface="Courier New" panose="02070309020205020404" pitchFamily="49" charset="0"/>
              </a:rPr>
              <a:t>		</a:t>
            </a:r>
            <a:r>
              <a:rPr lang="en-US" sz="1400" dirty="0">
                <a:effectLst/>
                <a:latin typeface="Courier New" panose="02070309020205020404" pitchFamily="49" charset="0"/>
                <a:cs typeface="Courier New" panose="02070309020205020404" pitchFamily="49" charset="0"/>
              </a:rPr>
              <a:t>/* busy wait */</a:t>
            </a:r>
          </a:p>
          <a:p>
            <a:r>
              <a:rPr lang="en-US" sz="1400" dirty="0">
                <a:effectLst/>
                <a:latin typeface="Courier New" panose="02070309020205020404" pitchFamily="49" charset="0"/>
                <a:cs typeface="Courier New" panose="02070309020205020404" pitchFamily="49" charset="0"/>
              </a:rPr>
              <a:t>	available = false;</a:t>
            </a: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sp>
        <p:nvSpPr>
          <p:cNvPr id="26" name="TextBox 25">
            <a:extLst>
              <a:ext uri="{FF2B5EF4-FFF2-40B4-BE49-F238E27FC236}">
                <a16:creationId xmlns:a16="http://schemas.microsoft.com/office/drawing/2014/main" id="{B684B74B-EAA6-30BD-342D-D42034407EF2}"/>
              </a:ext>
            </a:extLst>
          </p:cNvPr>
          <p:cNvSpPr txBox="1"/>
          <p:nvPr/>
        </p:nvSpPr>
        <p:spPr>
          <a:xfrm>
            <a:off x="15106171" y="3560719"/>
            <a:ext cx="2933816" cy="738664"/>
          </a:xfrm>
          <a:prstGeom prst="rect">
            <a:avLst/>
          </a:prstGeom>
          <a:noFill/>
          <a:ln w="19050" cap="rnd">
            <a:gradFill>
              <a:gsLst>
                <a:gs pos="0">
                  <a:srgbClr val="00C6FF"/>
                </a:gs>
                <a:gs pos="100000">
                  <a:srgbClr val="0072FF"/>
                </a:gs>
              </a:gsLst>
              <a:lin ang="5400000" scaled="1"/>
            </a:gradFill>
          </a:ln>
        </p:spPr>
        <p:txBody>
          <a:bodyPr wrap="none" rtlCol="0">
            <a:spAutoFit/>
          </a:bodyPr>
          <a:lstStyle/>
          <a:p>
            <a:r>
              <a:rPr lang="en-US" sz="1400" dirty="0">
                <a:effectLst/>
                <a:latin typeface="Courier New" panose="02070309020205020404" pitchFamily="49" charset="0"/>
                <a:cs typeface="Courier New" panose="02070309020205020404" pitchFamily="49" charset="0"/>
              </a:rPr>
              <a:t>release() {</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available = true;</a:t>
            </a: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cxnSp>
        <p:nvCxnSpPr>
          <p:cNvPr id="27" name="Straight Arrow Connector 26">
            <a:extLst>
              <a:ext uri="{FF2B5EF4-FFF2-40B4-BE49-F238E27FC236}">
                <a16:creationId xmlns:a16="http://schemas.microsoft.com/office/drawing/2014/main" id="{DBBB5989-3517-D8D0-9801-792F0C6DA120}"/>
              </a:ext>
            </a:extLst>
          </p:cNvPr>
          <p:cNvCxnSpPr/>
          <p:nvPr/>
        </p:nvCxnSpPr>
        <p:spPr>
          <a:xfrm>
            <a:off x="12481907" y="3138854"/>
            <a:ext cx="2523392" cy="0"/>
          </a:xfrm>
          <a:prstGeom prst="straightConnector1">
            <a:avLst/>
          </a:prstGeom>
          <a:ln w="19050">
            <a:gradFill>
              <a:gsLst>
                <a:gs pos="0">
                  <a:srgbClr val="00C6FF"/>
                </a:gs>
                <a:gs pos="99000">
                  <a:srgbClr val="0072FF"/>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2B7ADBF-F57C-E290-F33F-3380435820E8}"/>
              </a:ext>
            </a:extLst>
          </p:cNvPr>
          <p:cNvCxnSpPr/>
          <p:nvPr/>
        </p:nvCxnSpPr>
        <p:spPr>
          <a:xfrm>
            <a:off x="12481907" y="3718981"/>
            <a:ext cx="2523392" cy="0"/>
          </a:xfrm>
          <a:prstGeom prst="straightConnector1">
            <a:avLst/>
          </a:prstGeom>
          <a:ln w="19050">
            <a:gradFill>
              <a:gsLst>
                <a:gs pos="0">
                  <a:srgbClr val="00C6FF"/>
                </a:gs>
                <a:gs pos="99000">
                  <a:srgbClr val="0072FF"/>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351131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C6E31-1764-C9BF-8776-B36B0399F781}"/>
              </a:ext>
            </a:extLst>
          </p:cNvPr>
          <p:cNvSpPr>
            <a:spLocks noGrp="1"/>
          </p:cNvSpPr>
          <p:nvPr>
            <p:ph type="title"/>
          </p:nvPr>
        </p:nvSpPr>
        <p:spPr/>
        <p:txBody>
          <a:bodyPr/>
          <a:lstStyle/>
          <a:p>
            <a:r>
              <a:rPr lang="en-VN" dirty="0"/>
              <a:t>5.6.1. Định nghĩa mutex locks</a:t>
            </a:r>
          </a:p>
        </p:txBody>
      </p:sp>
      <p:sp>
        <p:nvSpPr>
          <p:cNvPr id="4" name="Footer Placeholder 3">
            <a:extLst>
              <a:ext uri="{FF2B5EF4-FFF2-40B4-BE49-F238E27FC236}">
                <a16:creationId xmlns:a16="http://schemas.microsoft.com/office/drawing/2014/main" id="{0AEFE11F-4A56-C005-A5A9-79B2ABD15FF4}"/>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49571B7F-6B12-2820-842B-AA56DEC212F7}"/>
              </a:ext>
            </a:extLst>
          </p:cNvPr>
          <p:cNvSpPr>
            <a:spLocks noGrp="1"/>
          </p:cNvSpPr>
          <p:nvPr>
            <p:ph type="sldNum" sz="quarter" idx="12"/>
          </p:nvPr>
        </p:nvSpPr>
        <p:spPr/>
        <p:txBody>
          <a:bodyPr/>
          <a:lstStyle/>
          <a:p>
            <a:fld id="{D8B0B3AC-44A8-D142-AAF6-9A453466E1A4}" type="slidenum">
              <a:rPr lang="en-VN" smtClean="0"/>
              <a:pPr/>
              <a:t>7</a:t>
            </a:fld>
            <a:endParaRPr lang="en-VN" dirty="0"/>
          </a:p>
        </p:txBody>
      </p:sp>
      <p:sp>
        <p:nvSpPr>
          <p:cNvPr id="7" name="Rectangle 6">
            <a:extLst>
              <a:ext uri="{FF2B5EF4-FFF2-40B4-BE49-F238E27FC236}">
                <a16:creationId xmlns:a16="http://schemas.microsoft.com/office/drawing/2014/main" id="{85F5F068-CA6E-EFD9-F758-7047D69CB2F8}"/>
              </a:ext>
            </a:extLst>
          </p:cNvPr>
          <p:cNvSpPr/>
          <p:nvPr/>
        </p:nvSpPr>
        <p:spPr>
          <a:xfrm>
            <a:off x="-7833946" y="3376245"/>
            <a:ext cx="4932485" cy="1292469"/>
          </a:xfrm>
          <a:prstGeom prst="rect">
            <a:avLst/>
          </a:prstGeom>
          <a:no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3EC7C627-BAF2-B882-6E5C-9555A70B5756}"/>
              </a:ext>
            </a:extLst>
          </p:cNvPr>
          <p:cNvSpPr txBox="1"/>
          <p:nvPr/>
        </p:nvSpPr>
        <p:spPr>
          <a:xfrm>
            <a:off x="-7833946" y="4299383"/>
            <a:ext cx="1697901" cy="369332"/>
          </a:xfrm>
          <a:prstGeom prst="rect">
            <a:avLst/>
          </a:prstGeom>
          <a:gradFill>
            <a:gsLst>
              <a:gs pos="0">
                <a:srgbClr val="00C6FF"/>
              </a:gs>
              <a:gs pos="100000">
                <a:srgbClr val="0072FF"/>
              </a:gs>
            </a:gsLst>
            <a:lin ang="5400000" scaled="1"/>
          </a:gradFill>
        </p:spPr>
        <p:txBody>
          <a:bodyPr wrap="none" rtlCol="0" anchor="ctr">
            <a:spAutoFit/>
          </a:bodyPr>
          <a:lstStyle/>
          <a:p>
            <a:pPr algn="ctr"/>
            <a:r>
              <a:rPr lang="en-VN" dirty="0">
                <a:solidFill>
                  <a:schemeClr val="bg1"/>
                </a:solidFill>
                <a:latin typeface="Arial" panose="020B0604020202020204" pitchFamily="34" charset="0"/>
                <a:cs typeface="Arial" panose="020B0604020202020204" pitchFamily="34" charset="0"/>
              </a:rPr>
              <a:t>Critical-section</a:t>
            </a:r>
          </a:p>
        </p:txBody>
      </p:sp>
      <p:pic>
        <p:nvPicPr>
          <p:cNvPr id="10" name="Graphic 9" descr="Lock with solid fill">
            <a:extLst>
              <a:ext uri="{FF2B5EF4-FFF2-40B4-BE49-F238E27FC236}">
                <a16:creationId xmlns:a16="http://schemas.microsoft.com/office/drawing/2014/main" id="{7535BC92-77CD-9701-5C98-D515CA280F9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53015" y="3001326"/>
            <a:ext cx="551553" cy="551553"/>
          </a:xfrm>
          <a:prstGeom prst="rect">
            <a:avLst/>
          </a:prstGeom>
        </p:spPr>
      </p:pic>
      <p:sp>
        <p:nvSpPr>
          <p:cNvPr id="12" name="Line Callout 2 11">
            <a:extLst>
              <a:ext uri="{FF2B5EF4-FFF2-40B4-BE49-F238E27FC236}">
                <a16:creationId xmlns:a16="http://schemas.microsoft.com/office/drawing/2014/main" id="{A4C6ED79-EDC6-B389-7310-890B5C34405A}"/>
              </a:ext>
            </a:extLst>
          </p:cNvPr>
          <p:cNvSpPr/>
          <p:nvPr/>
        </p:nvSpPr>
        <p:spPr>
          <a:xfrm>
            <a:off x="-5165544" y="3705769"/>
            <a:ext cx="1362807" cy="334202"/>
          </a:xfrm>
          <a:prstGeom prst="borderCallout2">
            <a:avLst>
              <a:gd name="adj1" fmla="val 12434"/>
              <a:gd name="adj2" fmla="val 104299"/>
              <a:gd name="adj3" fmla="val 12435"/>
              <a:gd name="adj4" fmla="val 121755"/>
              <a:gd name="adj5" fmla="val -50650"/>
              <a:gd name="adj6" fmla="val 145031"/>
            </a:avLst>
          </a:prstGeom>
          <a:gradFill>
            <a:gsLst>
              <a:gs pos="0">
                <a:schemeClr val="accent4"/>
              </a:gs>
              <a:gs pos="100000">
                <a:schemeClr val="accent2">
                  <a:lumMod val="75000"/>
                </a:schemeClr>
              </a:gs>
            </a:gsLst>
            <a:lin ang="5400000" scaled="1"/>
          </a:gradFill>
          <a:ln>
            <a:gradFill>
              <a:gsLst>
                <a:gs pos="0">
                  <a:schemeClr val="accent4"/>
                </a:gs>
                <a:gs pos="100000">
                  <a:schemeClr val="accent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600" dirty="0">
                <a:latin typeface="Arial" panose="020B0604020202020204" pitchFamily="34" charset="0"/>
                <a:cs typeface="Arial" panose="020B0604020202020204" pitchFamily="34" charset="0"/>
              </a:rPr>
              <a:t>Mutex locks</a:t>
            </a:r>
          </a:p>
        </p:txBody>
      </p:sp>
      <p:sp>
        <p:nvSpPr>
          <p:cNvPr id="14" name="Down Arrow 13">
            <a:extLst>
              <a:ext uri="{FF2B5EF4-FFF2-40B4-BE49-F238E27FC236}">
                <a16:creationId xmlns:a16="http://schemas.microsoft.com/office/drawing/2014/main" id="{3BA7110A-B3CD-8C8F-C4B5-D7CF2BA87222}"/>
              </a:ext>
            </a:extLst>
          </p:cNvPr>
          <p:cNvSpPr/>
          <p:nvPr/>
        </p:nvSpPr>
        <p:spPr>
          <a:xfrm>
            <a:off x="-3281139" y="2461846"/>
            <a:ext cx="207799" cy="419519"/>
          </a:xfrm>
          <a:prstGeom prst="downArrow">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719334E4-92BB-F2F9-B98E-817515CCACCF}"/>
              </a:ext>
            </a:extLst>
          </p:cNvPr>
          <p:cNvSpPr txBox="1"/>
          <p:nvPr/>
        </p:nvSpPr>
        <p:spPr>
          <a:xfrm>
            <a:off x="-3686354" y="2032534"/>
            <a:ext cx="1018227" cy="369332"/>
          </a:xfrm>
          <a:prstGeom prst="rect">
            <a:avLst/>
          </a:prstGeom>
          <a:noFill/>
        </p:spPr>
        <p:txBody>
          <a:bodyPr wrap="none" rtlCol="0">
            <a:spAutoFit/>
          </a:bodyPr>
          <a:lstStyle/>
          <a:p>
            <a:pPr algn="l"/>
            <a:r>
              <a:rPr lang="en-VN" dirty="0">
                <a:latin typeface="Arial" panose="020B0604020202020204" pitchFamily="34" charset="0"/>
                <a:cs typeface="Arial" panose="020B0604020202020204" pitchFamily="34" charset="0"/>
              </a:rPr>
              <a:t>Process</a:t>
            </a:r>
          </a:p>
        </p:txBody>
      </p:sp>
      <p:pic>
        <p:nvPicPr>
          <p:cNvPr id="16" name="Picture 15">
            <a:extLst>
              <a:ext uri="{FF2B5EF4-FFF2-40B4-BE49-F238E27FC236}">
                <a16:creationId xmlns:a16="http://schemas.microsoft.com/office/drawing/2014/main" id="{8241632B-8ABB-20E0-6B6B-78AC5156DE70}"/>
              </a:ext>
            </a:extLst>
          </p:cNvPr>
          <p:cNvPicPr>
            <a:picLocks noChangeAspect="1"/>
          </p:cNvPicPr>
          <p:nvPr/>
        </p:nvPicPr>
        <p:blipFill>
          <a:blip r:embed="rId5"/>
          <a:stretch>
            <a:fillRect/>
          </a:stretch>
        </p:blipFill>
        <p:spPr>
          <a:xfrm>
            <a:off x="838200" y="2519528"/>
            <a:ext cx="4779210" cy="2188610"/>
          </a:xfrm>
          <a:prstGeom prst="rect">
            <a:avLst/>
          </a:prstGeom>
        </p:spPr>
      </p:pic>
      <p:cxnSp>
        <p:nvCxnSpPr>
          <p:cNvPr id="20" name="Straight Arrow Connector 19">
            <a:extLst>
              <a:ext uri="{FF2B5EF4-FFF2-40B4-BE49-F238E27FC236}">
                <a16:creationId xmlns:a16="http://schemas.microsoft.com/office/drawing/2014/main" id="{F84FEDA1-2C1C-AA68-F070-6BCE59FBEC1C}"/>
              </a:ext>
            </a:extLst>
          </p:cNvPr>
          <p:cNvCxnSpPr>
            <a:cxnSpLocks/>
          </p:cNvCxnSpPr>
          <p:nvPr/>
        </p:nvCxnSpPr>
        <p:spPr>
          <a:xfrm>
            <a:off x="-2901462" y="3138854"/>
            <a:ext cx="2479432" cy="0"/>
          </a:xfrm>
          <a:prstGeom prst="straightConnector1">
            <a:avLst/>
          </a:prstGeom>
          <a:ln w="19050" cap="rnd">
            <a:round/>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0D8B914-CE7D-EC54-1EA3-DFF3DFAA5130}"/>
              </a:ext>
            </a:extLst>
          </p:cNvPr>
          <p:cNvCxnSpPr>
            <a:cxnSpLocks/>
          </p:cNvCxnSpPr>
          <p:nvPr/>
        </p:nvCxnSpPr>
        <p:spPr>
          <a:xfrm>
            <a:off x="-2901462" y="3138854"/>
            <a:ext cx="2488224" cy="650631"/>
          </a:xfrm>
          <a:prstGeom prst="straightConnector1">
            <a:avLst/>
          </a:prstGeom>
          <a:ln w="19050" cap="rnd">
            <a:round/>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533BF48-C574-D8AD-7B75-FA47ED182ADF}"/>
              </a:ext>
            </a:extLst>
          </p:cNvPr>
          <p:cNvSpPr txBox="1"/>
          <p:nvPr/>
        </p:nvSpPr>
        <p:spPr>
          <a:xfrm>
            <a:off x="6360995" y="2114399"/>
            <a:ext cx="3749744" cy="1169551"/>
          </a:xfrm>
          <a:prstGeom prst="rect">
            <a:avLst/>
          </a:prstGeom>
          <a:noFill/>
          <a:ln w="19050" cap="rnd">
            <a:gradFill>
              <a:gsLst>
                <a:gs pos="0">
                  <a:srgbClr val="00C6FF"/>
                </a:gs>
                <a:gs pos="100000">
                  <a:srgbClr val="0072FF"/>
                </a:gs>
              </a:gsLst>
              <a:lin ang="5400000" scaled="1"/>
            </a:gradFill>
          </a:ln>
        </p:spPr>
        <p:txBody>
          <a:bodyPr wrap="none" rtlCol="0">
            <a:spAutoFit/>
          </a:bodyPr>
          <a:lstStyle/>
          <a:p>
            <a:r>
              <a:rPr lang="en-US" sz="1400" b="1" dirty="0">
                <a:gradFill>
                  <a:gsLst>
                    <a:gs pos="0">
                      <a:srgbClr val="00C6FF"/>
                    </a:gs>
                    <a:gs pos="100000">
                      <a:srgbClr val="0072FF"/>
                    </a:gs>
                  </a:gsLst>
                  <a:lin ang="5400000" scaled="1"/>
                </a:gradFill>
                <a:effectLst/>
                <a:latin typeface="Courier New" panose="02070309020205020404" pitchFamily="49" charset="0"/>
                <a:cs typeface="Courier New" panose="02070309020205020404" pitchFamily="49" charset="0"/>
              </a:rPr>
              <a:t>acquire() </a:t>
            </a:r>
            <a:r>
              <a:rPr lang="en-US" sz="1400" dirty="0">
                <a:effectLst/>
                <a:latin typeface="Courier New" panose="02070309020205020404" pitchFamily="49" charset="0"/>
                <a:cs typeface="Courier New" panose="02070309020205020404" pitchFamily="49" charset="0"/>
              </a:rPr>
              <a:t>{</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while (!available);</a:t>
            </a:r>
          </a:p>
          <a:p>
            <a:r>
              <a:rPr lang="en-US" sz="1400" dirty="0">
                <a:latin typeface="Courier New" panose="02070309020205020404" pitchFamily="49" charset="0"/>
                <a:cs typeface="Courier New" panose="02070309020205020404" pitchFamily="49" charset="0"/>
              </a:rPr>
              <a:t>		</a:t>
            </a:r>
            <a:r>
              <a:rPr lang="en-US" sz="1400" dirty="0">
                <a:effectLst/>
                <a:latin typeface="Courier New" panose="02070309020205020404" pitchFamily="49" charset="0"/>
                <a:cs typeface="Courier New" panose="02070309020205020404" pitchFamily="49" charset="0"/>
              </a:rPr>
              <a:t>/* busy wait */</a:t>
            </a:r>
          </a:p>
          <a:p>
            <a:r>
              <a:rPr lang="en-US" sz="1400" dirty="0">
                <a:effectLst/>
                <a:latin typeface="Courier New" panose="02070309020205020404" pitchFamily="49" charset="0"/>
                <a:cs typeface="Courier New" panose="02070309020205020404" pitchFamily="49" charset="0"/>
              </a:rPr>
              <a:t>	available = false;</a:t>
            </a: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sp>
        <p:nvSpPr>
          <p:cNvPr id="9" name="TextBox 8">
            <a:extLst>
              <a:ext uri="{FF2B5EF4-FFF2-40B4-BE49-F238E27FC236}">
                <a16:creationId xmlns:a16="http://schemas.microsoft.com/office/drawing/2014/main" id="{5F1BD3D5-1EF4-D8E0-1833-575081538E63}"/>
              </a:ext>
            </a:extLst>
          </p:cNvPr>
          <p:cNvSpPr txBox="1"/>
          <p:nvPr/>
        </p:nvSpPr>
        <p:spPr>
          <a:xfrm>
            <a:off x="6360995" y="3560719"/>
            <a:ext cx="3749744" cy="738664"/>
          </a:xfrm>
          <a:prstGeom prst="rect">
            <a:avLst/>
          </a:prstGeom>
          <a:noFill/>
          <a:ln w="19050" cap="rnd">
            <a:gradFill>
              <a:gsLst>
                <a:gs pos="0">
                  <a:srgbClr val="00C6FF"/>
                </a:gs>
                <a:gs pos="100000">
                  <a:srgbClr val="0072FF"/>
                </a:gs>
              </a:gsLst>
              <a:lin ang="5400000" scaled="1"/>
            </a:gradFill>
          </a:ln>
        </p:spPr>
        <p:txBody>
          <a:bodyPr wrap="square" rtlCol="0">
            <a:spAutoFit/>
          </a:bodyPr>
          <a:lstStyle/>
          <a:p>
            <a:r>
              <a:rPr lang="en-US" sz="1400" b="1" dirty="0">
                <a:gradFill>
                  <a:gsLst>
                    <a:gs pos="0">
                      <a:srgbClr val="00C6FF"/>
                    </a:gs>
                    <a:gs pos="100000">
                      <a:srgbClr val="0072FF"/>
                    </a:gs>
                  </a:gsLst>
                  <a:lin ang="5400000" scaled="1"/>
                </a:gradFill>
                <a:effectLst/>
                <a:latin typeface="Courier New" panose="02070309020205020404" pitchFamily="49" charset="0"/>
                <a:cs typeface="Courier New" panose="02070309020205020404" pitchFamily="49" charset="0"/>
              </a:rPr>
              <a:t>release() </a:t>
            </a:r>
            <a:r>
              <a:rPr lang="en-US" sz="1400" dirty="0">
                <a:effectLst/>
                <a:latin typeface="Courier New" panose="02070309020205020404" pitchFamily="49" charset="0"/>
                <a:cs typeface="Courier New" panose="02070309020205020404" pitchFamily="49" charset="0"/>
              </a:rPr>
              <a:t>{</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available = true;</a:t>
            </a: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cxnSp>
        <p:nvCxnSpPr>
          <p:cNvPr id="13" name="Straight Arrow Connector 12">
            <a:extLst>
              <a:ext uri="{FF2B5EF4-FFF2-40B4-BE49-F238E27FC236}">
                <a16:creationId xmlns:a16="http://schemas.microsoft.com/office/drawing/2014/main" id="{1B144F20-C9B6-3E35-8BFF-B525FEDB76C7}"/>
              </a:ext>
            </a:extLst>
          </p:cNvPr>
          <p:cNvCxnSpPr/>
          <p:nvPr/>
        </p:nvCxnSpPr>
        <p:spPr>
          <a:xfrm>
            <a:off x="3736731" y="3138854"/>
            <a:ext cx="2523392" cy="0"/>
          </a:xfrm>
          <a:prstGeom prst="straightConnector1">
            <a:avLst/>
          </a:prstGeom>
          <a:ln w="19050">
            <a:gradFill>
              <a:gsLst>
                <a:gs pos="0">
                  <a:srgbClr val="00C6FF"/>
                </a:gs>
                <a:gs pos="99000">
                  <a:srgbClr val="0072FF"/>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62F2FD4-6759-F733-A667-833ACFF374E6}"/>
              </a:ext>
            </a:extLst>
          </p:cNvPr>
          <p:cNvCxnSpPr/>
          <p:nvPr/>
        </p:nvCxnSpPr>
        <p:spPr>
          <a:xfrm>
            <a:off x="3736731" y="3718981"/>
            <a:ext cx="2523392" cy="0"/>
          </a:xfrm>
          <a:prstGeom prst="straightConnector1">
            <a:avLst/>
          </a:prstGeom>
          <a:ln w="19050">
            <a:gradFill>
              <a:gsLst>
                <a:gs pos="0">
                  <a:srgbClr val="00C6FF"/>
                </a:gs>
                <a:gs pos="99000">
                  <a:srgbClr val="0072FF"/>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E835176-4C0F-36AA-16F4-ECC25BE0CD37}"/>
              </a:ext>
            </a:extLst>
          </p:cNvPr>
          <p:cNvSpPr txBox="1"/>
          <p:nvPr/>
        </p:nvSpPr>
        <p:spPr>
          <a:xfrm>
            <a:off x="837688" y="5090855"/>
            <a:ext cx="9648795" cy="646331"/>
          </a:xfrm>
          <a:prstGeom prst="rect">
            <a:avLst/>
          </a:prstGeom>
          <a:noFill/>
        </p:spPr>
        <p:txBody>
          <a:bodyPr wrap="none" rtlCol="0">
            <a:spAutoFit/>
          </a:bodyPr>
          <a:lstStyle/>
          <a:p>
            <a:pPr algn="l"/>
            <a:r>
              <a:rPr lang="en-VN" dirty="0">
                <a:latin typeface="Arial" panose="020B0604020202020204" pitchFamily="34" charset="0"/>
                <a:cs typeface="Arial" panose="020B0604020202020204" pitchFamily="34" charset="0"/>
              </a:rPr>
              <a:t>Thao tác gọi </a:t>
            </a:r>
            <a:r>
              <a:rPr lang="en-VN" dirty="0">
                <a:latin typeface="Courier New" panose="02070309020205020404" pitchFamily="49" charset="0"/>
                <a:cs typeface="Courier New" panose="02070309020205020404" pitchFamily="49" charset="0"/>
              </a:rPr>
              <a:t>acquire()</a:t>
            </a:r>
            <a:r>
              <a:rPr lang="en-VN" dirty="0">
                <a:latin typeface="Arial" panose="020B0604020202020204" pitchFamily="34" charset="0"/>
                <a:cs typeface="Arial" panose="020B0604020202020204" pitchFamily="34" charset="0"/>
              </a:rPr>
              <a:t> hoặc </a:t>
            </a:r>
            <a:r>
              <a:rPr lang="en-VN" dirty="0">
                <a:latin typeface="Courier New" panose="02070309020205020404" pitchFamily="49" charset="0"/>
                <a:cs typeface="Courier New" panose="02070309020205020404" pitchFamily="49" charset="0"/>
              </a:rPr>
              <a:t>release()</a:t>
            </a:r>
            <a:r>
              <a:rPr lang="en-VN" dirty="0">
                <a:latin typeface="Arial" panose="020B0604020202020204" pitchFamily="34" charset="0"/>
                <a:cs typeface="Arial" panose="020B0604020202020204" pitchFamily="34" charset="0"/>
              </a:rPr>
              <a:t> phải được thực hiện </a:t>
            </a:r>
            <a:r>
              <a:rPr lang="en-VN" b="1" dirty="0">
                <a:latin typeface="Arial" panose="020B0604020202020204" pitchFamily="34" charset="0"/>
                <a:cs typeface="Arial" panose="020B0604020202020204" pitchFamily="34" charset="0"/>
              </a:rPr>
              <a:t>đơn nguyên</a:t>
            </a:r>
          </a:p>
          <a:p>
            <a:pPr algn="l"/>
            <a:r>
              <a:rPr lang="en-VN" dirty="0">
                <a:latin typeface="Arial" panose="020B0604020202020204" pitchFamily="34" charset="0"/>
                <a:cs typeface="Arial" panose="020B0604020202020204" pitchFamily="34" charset="0"/>
                <a:sym typeface="Wingdings" pitchFamily="2" charset="2"/>
              </a:rPr>
              <a:t> </a:t>
            </a:r>
            <a:r>
              <a:rPr lang="en-VN" dirty="0">
                <a:latin typeface="Arial" panose="020B0604020202020204" pitchFamily="34" charset="0"/>
                <a:cs typeface="Arial" panose="020B0604020202020204" pitchFamily="34" charset="0"/>
              </a:rPr>
              <a:t>Có thể được hiện thực thông qua lệnh phần cứng đơn nguyên như </a:t>
            </a:r>
            <a:r>
              <a:rPr lang="en-VN" dirty="0">
                <a:latin typeface="Courier New" panose="02070309020205020404" pitchFamily="49" charset="0"/>
                <a:cs typeface="Courier New" panose="02070309020205020404" pitchFamily="49" charset="0"/>
              </a:rPr>
              <a:t>compare_and_swap</a:t>
            </a:r>
            <a:r>
              <a:rPr lang="en-VN"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19320341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C6E31-1764-C9BF-8776-B36B0399F781}"/>
              </a:ext>
            </a:extLst>
          </p:cNvPr>
          <p:cNvSpPr>
            <a:spLocks noGrp="1"/>
          </p:cNvSpPr>
          <p:nvPr>
            <p:ph type="title"/>
          </p:nvPr>
        </p:nvSpPr>
        <p:spPr/>
        <p:txBody>
          <a:bodyPr/>
          <a:lstStyle/>
          <a:p>
            <a:r>
              <a:rPr lang="en-VN" dirty="0"/>
              <a:t>5.6.1. Định nghĩa mutex locks</a:t>
            </a:r>
          </a:p>
        </p:txBody>
      </p:sp>
      <p:sp>
        <p:nvSpPr>
          <p:cNvPr id="4" name="Footer Placeholder 3">
            <a:extLst>
              <a:ext uri="{FF2B5EF4-FFF2-40B4-BE49-F238E27FC236}">
                <a16:creationId xmlns:a16="http://schemas.microsoft.com/office/drawing/2014/main" id="{0AEFE11F-4A56-C005-A5A9-79B2ABD15FF4}"/>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49571B7F-6B12-2820-842B-AA56DEC212F7}"/>
              </a:ext>
            </a:extLst>
          </p:cNvPr>
          <p:cNvSpPr>
            <a:spLocks noGrp="1"/>
          </p:cNvSpPr>
          <p:nvPr>
            <p:ph type="sldNum" sz="quarter" idx="12"/>
          </p:nvPr>
        </p:nvSpPr>
        <p:spPr/>
        <p:txBody>
          <a:bodyPr/>
          <a:lstStyle/>
          <a:p>
            <a:fld id="{D8B0B3AC-44A8-D142-AAF6-9A453466E1A4}" type="slidenum">
              <a:rPr lang="en-VN" smtClean="0"/>
              <a:pPr/>
              <a:t>8</a:t>
            </a:fld>
            <a:endParaRPr lang="en-VN" dirty="0"/>
          </a:p>
        </p:txBody>
      </p:sp>
      <p:pic>
        <p:nvPicPr>
          <p:cNvPr id="16" name="Picture 15">
            <a:extLst>
              <a:ext uri="{FF2B5EF4-FFF2-40B4-BE49-F238E27FC236}">
                <a16:creationId xmlns:a16="http://schemas.microsoft.com/office/drawing/2014/main" id="{8241632B-8ABB-20E0-6B6B-78AC5156DE70}"/>
              </a:ext>
            </a:extLst>
          </p:cNvPr>
          <p:cNvPicPr>
            <a:picLocks noChangeAspect="1"/>
          </p:cNvPicPr>
          <p:nvPr/>
        </p:nvPicPr>
        <p:blipFill>
          <a:blip r:embed="rId3"/>
          <a:stretch>
            <a:fillRect/>
          </a:stretch>
        </p:blipFill>
        <p:spPr>
          <a:xfrm>
            <a:off x="-5989027" y="2519528"/>
            <a:ext cx="4779210" cy="2188610"/>
          </a:xfrm>
          <a:prstGeom prst="rect">
            <a:avLst/>
          </a:prstGeom>
        </p:spPr>
      </p:pic>
      <p:sp>
        <p:nvSpPr>
          <p:cNvPr id="3" name="TextBox 2">
            <a:extLst>
              <a:ext uri="{FF2B5EF4-FFF2-40B4-BE49-F238E27FC236}">
                <a16:creationId xmlns:a16="http://schemas.microsoft.com/office/drawing/2014/main" id="{C533BF48-C574-D8AD-7B75-FA47ED182ADF}"/>
              </a:ext>
            </a:extLst>
          </p:cNvPr>
          <p:cNvSpPr txBox="1"/>
          <p:nvPr/>
        </p:nvSpPr>
        <p:spPr>
          <a:xfrm>
            <a:off x="927349" y="2114399"/>
            <a:ext cx="3749744" cy="1169551"/>
          </a:xfrm>
          <a:prstGeom prst="rect">
            <a:avLst/>
          </a:prstGeom>
          <a:noFill/>
          <a:ln w="19050" cap="rnd">
            <a:gradFill>
              <a:gsLst>
                <a:gs pos="0">
                  <a:srgbClr val="00C6FF"/>
                </a:gs>
                <a:gs pos="100000">
                  <a:srgbClr val="0072FF"/>
                </a:gs>
              </a:gsLst>
              <a:lin ang="5400000" scaled="1"/>
            </a:gradFill>
          </a:ln>
        </p:spPr>
        <p:txBody>
          <a:bodyPr wrap="none" rtlCol="0">
            <a:spAutoFit/>
          </a:bodyPr>
          <a:lstStyle/>
          <a:p>
            <a:r>
              <a:rPr lang="en-US" sz="1400" b="1" dirty="0">
                <a:gradFill>
                  <a:gsLst>
                    <a:gs pos="0">
                      <a:srgbClr val="00C6FF"/>
                    </a:gs>
                    <a:gs pos="100000">
                      <a:srgbClr val="0072FF"/>
                    </a:gs>
                  </a:gsLst>
                  <a:lin ang="5400000" scaled="1"/>
                </a:gradFill>
                <a:effectLst/>
                <a:latin typeface="Courier New" panose="02070309020205020404" pitchFamily="49" charset="0"/>
                <a:cs typeface="Courier New" panose="02070309020205020404" pitchFamily="49" charset="0"/>
              </a:rPr>
              <a:t>acquire() </a:t>
            </a:r>
            <a:r>
              <a:rPr lang="en-US" sz="1400" dirty="0">
                <a:effectLst/>
                <a:latin typeface="Courier New" panose="02070309020205020404" pitchFamily="49" charset="0"/>
                <a:cs typeface="Courier New" panose="02070309020205020404" pitchFamily="49" charset="0"/>
              </a:rPr>
              <a:t>{</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a:t>
            </a:r>
            <a:r>
              <a:rPr lang="en-US" sz="1400" b="1" dirty="0">
                <a:gradFill>
                  <a:gsLst>
                    <a:gs pos="0">
                      <a:schemeClr val="accent4"/>
                    </a:gs>
                    <a:gs pos="100000">
                      <a:schemeClr val="accent3"/>
                    </a:gs>
                  </a:gsLst>
                  <a:lin ang="5400000" scaled="1"/>
                </a:gradFill>
                <a:effectLst/>
                <a:latin typeface="Courier New" panose="02070309020205020404" pitchFamily="49" charset="0"/>
                <a:cs typeface="Courier New" panose="02070309020205020404" pitchFamily="49" charset="0"/>
              </a:rPr>
              <a:t>while (!available);</a:t>
            </a:r>
          </a:p>
          <a:p>
            <a:r>
              <a:rPr lang="en-US" sz="1400" b="1" dirty="0">
                <a:gradFill>
                  <a:gsLst>
                    <a:gs pos="0">
                      <a:schemeClr val="accent4"/>
                    </a:gs>
                    <a:gs pos="100000">
                      <a:schemeClr val="accent3"/>
                    </a:gs>
                  </a:gsLst>
                  <a:lin ang="5400000" scaled="1"/>
                </a:gradFill>
                <a:latin typeface="Courier New" panose="02070309020205020404" pitchFamily="49" charset="0"/>
                <a:cs typeface="Courier New" panose="02070309020205020404" pitchFamily="49" charset="0"/>
              </a:rPr>
              <a:t>		</a:t>
            </a:r>
            <a:r>
              <a:rPr lang="en-US" sz="1400" b="1" dirty="0">
                <a:gradFill>
                  <a:gsLst>
                    <a:gs pos="0">
                      <a:schemeClr val="accent4"/>
                    </a:gs>
                    <a:gs pos="100000">
                      <a:schemeClr val="accent3"/>
                    </a:gs>
                  </a:gsLst>
                  <a:lin ang="5400000" scaled="1"/>
                </a:gradFill>
                <a:effectLst/>
                <a:latin typeface="Courier New" panose="02070309020205020404" pitchFamily="49" charset="0"/>
                <a:cs typeface="Courier New" panose="02070309020205020404" pitchFamily="49" charset="0"/>
              </a:rPr>
              <a:t>/* busy wait */</a:t>
            </a:r>
          </a:p>
          <a:p>
            <a:r>
              <a:rPr lang="en-US" sz="1400" dirty="0">
                <a:effectLst/>
                <a:latin typeface="Courier New" panose="02070309020205020404" pitchFamily="49" charset="0"/>
                <a:cs typeface="Courier New" panose="02070309020205020404" pitchFamily="49" charset="0"/>
              </a:rPr>
              <a:t>	available = false;</a:t>
            </a: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sp>
        <p:nvSpPr>
          <p:cNvPr id="9" name="TextBox 8">
            <a:extLst>
              <a:ext uri="{FF2B5EF4-FFF2-40B4-BE49-F238E27FC236}">
                <a16:creationId xmlns:a16="http://schemas.microsoft.com/office/drawing/2014/main" id="{5F1BD3D5-1EF4-D8E0-1833-575081538E63}"/>
              </a:ext>
            </a:extLst>
          </p:cNvPr>
          <p:cNvSpPr txBox="1"/>
          <p:nvPr/>
        </p:nvSpPr>
        <p:spPr>
          <a:xfrm>
            <a:off x="927349" y="3560719"/>
            <a:ext cx="3749744" cy="738664"/>
          </a:xfrm>
          <a:prstGeom prst="rect">
            <a:avLst/>
          </a:prstGeom>
          <a:noFill/>
          <a:ln w="19050" cap="rnd">
            <a:gradFill>
              <a:gsLst>
                <a:gs pos="0">
                  <a:srgbClr val="00C6FF"/>
                </a:gs>
                <a:gs pos="100000">
                  <a:srgbClr val="0072FF"/>
                </a:gs>
              </a:gsLst>
              <a:lin ang="5400000" scaled="1"/>
            </a:gradFill>
          </a:ln>
        </p:spPr>
        <p:txBody>
          <a:bodyPr wrap="square" rtlCol="0">
            <a:spAutoFit/>
          </a:bodyPr>
          <a:lstStyle/>
          <a:p>
            <a:r>
              <a:rPr lang="en-US" sz="1400" b="1" dirty="0">
                <a:gradFill>
                  <a:gsLst>
                    <a:gs pos="0">
                      <a:srgbClr val="00C6FF"/>
                    </a:gs>
                    <a:gs pos="100000">
                      <a:srgbClr val="0072FF"/>
                    </a:gs>
                  </a:gsLst>
                  <a:lin ang="5400000" scaled="1"/>
                </a:gradFill>
                <a:effectLst/>
                <a:latin typeface="Courier New" panose="02070309020205020404" pitchFamily="49" charset="0"/>
                <a:cs typeface="Courier New" panose="02070309020205020404" pitchFamily="49" charset="0"/>
              </a:rPr>
              <a:t>release() </a:t>
            </a:r>
            <a:r>
              <a:rPr lang="en-US" sz="1400" dirty="0">
                <a:effectLst/>
                <a:latin typeface="Courier New" panose="02070309020205020404" pitchFamily="49" charset="0"/>
                <a:cs typeface="Courier New" panose="02070309020205020404" pitchFamily="49" charset="0"/>
              </a:rPr>
              <a:t>{</a:t>
            </a:r>
            <a:br>
              <a:rPr lang="en-US" sz="1400" dirty="0">
                <a:effectLst/>
                <a:latin typeface="Courier New" panose="02070309020205020404" pitchFamily="49" charset="0"/>
                <a:cs typeface="Courier New" panose="02070309020205020404" pitchFamily="49" charset="0"/>
              </a:rPr>
            </a:br>
            <a:r>
              <a:rPr lang="en-US" sz="1400" dirty="0">
                <a:effectLst/>
                <a:latin typeface="Courier New" panose="02070309020205020404" pitchFamily="49" charset="0"/>
                <a:cs typeface="Courier New" panose="02070309020205020404" pitchFamily="49" charset="0"/>
              </a:rPr>
              <a:t>	available = true;</a:t>
            </a:r>
          </a:p>
          <a:p>
            <a:r>
              <a:rPr lang="en-US" sz="1400" dirty="0">
                <a:effectLst/>
                <a:latin typeface="Courier New" panose="02070309020205020404" pitchFamily="49" charset="0"/>
                <a:cs typeface="Courier New" panose="02070309020205020404" pitchFamily="49" charset="0"/>
              </a:rPr>
              <a:t>} </a:t>
            </a:r>
            <a:endParaRPr lang="en-US" sz="1400" dirty="0">
              <a:latin typeface="Courier New" panose="02070309020205020404" pitchFamily="49" charset="0"/>
              <a:cs typeface="Courier New" panose="02070309020205020404" pitchFamily="49" charset="0"/>
            </a:endParaRPr>
          </a:p>
        </p:txBody>
      </p:sp>
      <p:cxnSp>
        <p:nvCxnSpPr>
          <p:cNvPr id="13" name="Straight Arrow Connector 12">
            <a:extLst>
              <a:ext uri="{FF2B5EF4-FFF2-40B4-BE49-F238E27FC236}">
                <a16:creationId xmlns:a16="http://schemas.microsoft.com/office/drawing/2014/main" id="{1B144F20-C9B6-3E35-8BFF-B525FEDB76C7}"/>
              </a:ext>
            </a:extLst>
          </p:cNvPr>
          <p:cNvCxnSpPr/>
          <p:nvPr/>
        </p:nvCxnSpPr>
        <p:spPr>
          <a:xfrm>
            <a:off x="-3090496" y="3138854"/>
            <a:ext cx="2523392" cy="0"/>
          </a:xfrm>
          <a:prstGeom prst="straightConnector1">
            <a:avLst/>
          </a:prstGeom>
          <a:ln w="19050">
            <a:gradFill>
              <a:gsLst>
                <a:gs pos="0">
                  <a:srgbClr val="00C6FF"/>
                </a:gs>
                <a:gs pos="99000">
                  <a:srgbClr val="0072FF"/>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62F2FD4-6759-F733-A667-833ACFF374E6}"/>
              </a:ext>
            </a:extLst>
          </p:cNvPr>
          <p:cNvCxnSpPr/>
          <p:nvPr/>
        </p:nvCxnSpPr>
        <p:spPr>
          <a:xfrm>
            <a:off x="-3090496" y="3718981"/>
            <a:ext cx="2523392" cy="0"/>
          </a:xfrm>
          <a:prstGeom prst="straightConnector1">
            <a:avLst/>
          </a:prstGeom>
          <a:ln w="19050">
            <a:gradFill>
              <a:gsLst>
                <a:gs pos="0">
                  <a:srgbClr val="00C6FF"/>
                </a:gs>
                <a:gs pos="99000">
                  <a:srgbClr val="0072FF"/>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1D3B148-A6E8-5BCF-EF12-21CCB7946312}"/>
              </a:ext>
            </a:extLst>
          </p:cNvPr>
          <p:cNvCxnSpPr/>
          <p:nvPr/>
        </p:nvCxnSpPr>
        <p:spPr>
          <a:xfrm>
            <a:off x="4387362" y="2519528"/>
            <a:ext cx="1565030" cy="0"/>
          </a:xfrm>
          <a:prstGeom prst="straightConnector1">
            <a:avLst/>
          </a:prstGeom>
          <a:ln w="190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1A84ED1-9A80-517B-7F67-9254C16D848A}"/>
              </a:ext>
            </a:extLst>
          </p:cNvPr>
          <p:cNvSpPr txBox="1"/>
          <p:nvPr/>
        </p:nvSpPr>
        <p:spPr>
          <a:xfrm>
            <a:off x="6096000" y="2329842"/>
            <a:ext cx="2531462" cy="369332"/>
          </a:xfrm>
          <a:prstGeom prst="rect">
            <a:avLst/>
          </a:prstGeom>
          <a:noFill/>
        </p:spPr>
        <p:txBody>
          <a:bodyPr wrap="none" rtlCol="0">
            <a:spAutoFit/>
          </a:bodyPr>
          <a:lstStyle/>
          <a:p>
            <a:pPr algn="l"/>
            <a:r>
              <a:rPr lang="en-VN" b="1" dirty="0">
                <a:latin typeface="Arial" panose="020B0604020202020204" pitchFamily="34" charset="0"/>
                <a:cs typeface="Arial" panose="020B0604020202020204" pitchFamily="34" charset="0"/>
              </a:rPr>
              <a:t>Yêu cầu busy waiting</a:t>
            </a:r>
          </a:p>
        </p:txBody>
      </p:sp>
      <p:cxnSp>
        <p:nvCxnSpPr>
          <p:cNvPr id="24" name="Elbow Connector 23">
            <a:extLst>
              <a:ext uri="{FF2B5EF4-FFF2-40B4-BE49-F238E27FC236}">
                <a16:creationId xmlns:a16="http://schemas.microsoft.com/office/drawing/2014/main" id="{07A376BE-3A25-0502-C2B3-66A3DD82FE5C}"/>
              </a:ext>
            </a:extLst>
          </p:cNvPr>
          <p:cNvCxnSpPr>
            <a:cxnSpLocks/>
            <a:endCxn id="25" idx="1"/>
          </p:cNvCxnSpPr>
          <p:nvPr/>
        </p:nvCxnSpPr>
        <p:spPr>
          <a:xfrm>
            <a:off x="4677093" y="3429000"/>
            <a:ext cx="1418907" cy="1279138"/>
          </a:xfrm>
          <a:prstGeom prst="bentConnector3">
            <a:avLst>
              <a:gd name="adj1" fmla="val 50000"/>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DB446CB-1B60-9FA7-A7D1-E2003D7B1BDF}"/>
              </a:ext>
            </a:extLst>
          </p:cNvPr>
          <p:cNvSpPr txBox="1"/>
          <p:nvPr/>
        </p:nvSpPr>
        <p:spPr>
          <a:xfrm>
            <a:off x="6096000" y="4523472"/>
            <a:ext cx="4233851" cy="369332"/>
          </a:xfrm>
          <a:prstGeom prst="rect">
            <a:avLst/>
          </a:prstGeom>
          <a:noFill/>
        </p:spPr>
        <p:txBody>
          <a:bodyPr wrap="none" rtlCol="0">
            <a:spAutoFit/>
          </a:bodyPr>
          <a:lstStyle/>
          <a:p>
            <a:pPr algn="l"/>
            <a:r>
              <a:rPr lang="en-VN" dirty="0">
                <a:latin typeface="Arial" panose="020B0604020202020204" pitchFamily="34" charset="0"/>
                <a:cs typeface="Arial" panose="020B0604020202020204" pitchFamily="34" charset="0"/>
              </a:rPr>
              <a:t>Giải pháp này còn được gọi là </a:t>
            </a:r>
            <a:r>
              <a:rPr lang="en-VN"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spinlock</a:t>
            </a:r>
          </a:p>
        </p:txBody>
      </p:sp>
      <p:sp>
        <p:nvSpPr>
          <p:cNvPr id="8" name="TextBox 7">
            <a:extLst>
              <a:ext uri="{FF2B5EF4-FFF2-40B4-BE49-F238E27FC236}">
                <a16:creationId xmlns:a16="http://schemas.microsoft.com/office/drawing/2014/main" id="{AFF513AA-BB04-D3DD-4447-C2B655AF810A}"/>
              </a:ext>
            </a:extLst>
          </p:cNvPr>
          <p:cNvSpPr txBox="1"/>
          <p:nvPr/>
        </p:nvSpPr>
        <p:spPr>
          <a:xfrm>
            <a:off x="8471452" y="2329463"/>
            <a:ext cx="2252319" cy="369332"/>
          </a:xfrm>
          <a:prstGeom prst="rect">
            <a:avLst/>
          </a:prstGeom>
          <a:noFill/>
        </p:spPr>
        <p:txBody>
          <a:bodyPr wrap="square">
            <a:spAutoFit/>
          </a:bodyPr>
          <a:lstStyle/>
          <a:p>
            <a:r>
              <a:rPr lang="en-VN" b="1" dirty="0">
                <a:latin typeface="Arial" panose="020B0604020202020204" pitchFamily="34" charset="0"/>
                <a:cs typeface="Arial" panose="020B0604020202020204" pitchFamily="34" charset="0"/>
                <a:sym typeface="Wingdings" pitchFamily="2" charset="2"/>
              </a:rPr>
              <a:t> </a:t>
            </a:r>
            <a:r>
              <a:rPr lang="en-VN" b="1" dirty="0">
                <a:latin typeface="Arial" panose="020B0604020202020204" pitchFamily="34" charset="0"/>
                <a:cs typeface="Arial" panose="020B0604020202020204" pitchFamily="34" charset="0"/>
              </a:rPr>
              <a:t>Lãng phí CPU</a:t>
            </a:r>
            <a:endParaRPr lang="en-VN" dirty="0"/>
          </a:p>
        </p:txBody>
      </p:sp>
    </p:spTree>
    <p:extLst>
      <p:ext uri="{BB962C8B-B14F-4D97-AF65-F5344CB8AC3E}">
        <p14:creationId xmlns:p14="http://schemas.microsoft.com/office/powerpoint/2010/main" val="91255230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F6BB4F-3DEF-44A8-AED4-347275298D4F}"/>
              </a:ext>
            </a:extLst>
          </p:cNvPr>
          <p:cNvSpPr>
            <a:spLocks noGrp="1"/>
          </p:cNvSpPr>
          <p:nvPr>
            <p:ph type="sldNum" sz="quarter" idx="12"/>
          </p:nvPr>
        </p:nvSpPr>
        <p:spPr/>
        <p:txBody>
          <a:bodyPr/>
          <a:lstStyle/>
          <a:p>
            <a:fld id="{D8B0B3AC-44A8-D142-AAF6-9A453466E1A4}" type="slidenum">
              <a:rPr lang="en-VN" smtClean="0"/>
              <a:pPr/>
              <a:t>9</a:t>
            </a:fld>
            <a:endParaRPr lang="en-VN" dirty="0"/>
          </a:p>
        </p:txBody>
      </p:sp>
      <p:sp>
        <p:nvSpPr>
          <p:cNvPr id="3" name="Text Placeholder 2">
            <a:extLst>
              <a:ext uri="{FF2B5EF4-FFF2-40B4-BE49-F238E27FC236}">
                <a16:creationId xmlns:a16="http://schemas.microsoft.com/office/drawing/2014/main" id="{0A772C9E-790B-2C3A-879D-85F5491570C0}"/>
              </a:ext>
            </a:extLst>
          </p:cNvPr>
          <p:cNvSpPr>
            <a:spLocks noGrp="1"/>
          </p:cNvSpPr>
          <p:nvPr>
            <p:ph type="body" sz="quarter" idx="13"/>
          </p:nvPr>
        </p:nvSpPr>
        <p:spPr/>
        <p:txBody>
          <a:bodyPr/>
          <a:lstStyle/>
          <a:p>
            <a:r>
              <a:rPr lang="en-VN" dirty="0"/>
              <a:t>MUTEX LOCKS</a:t>
            </a:r>
          </a:p>
        </p:txBody>
      </p:sp>
      <p:sp>
        <p:nvSpPr>
          <p:cNvPr id="9" name="Text Placeholder 8">
            <a:extLst>
              <a:ext uri="{FF2B5EF4-FFF2-40B4-BE49-F238E27FC236}">
                <a16:creationId xmlns:a16="http://schemas.microsoft.com/office/drawing/2014/main" id="{1BEFC0A2-C8CF-B0BC-958C-F45B84E74560}"/>
              </a:ext>
            </a:extLst>
          </p:cNvPr>
          <p:cNvSpPr>
            <a:spLocks noGrp="1"/>
          </p:cNvSpPr>
          <p:nvPr>
            <p:ph type="body" sz="quarter" idx="14"/>
          </p:nvPr>
        </p:nvSpPr>
        <p:spPr/>
        <p:txBody>
          <a:bodyPr/>
          <a:lstStyle/>
          <a:p>
            <a:r>
              <a:rPr lang="en-VN" dirty="0"/>
              <a:t>5.6.2. Mutex locks không busy waiting</a:t>
            </a:r>
          </a:p>
        </p:txBody>
      </p:sp>
      <p:sp>
        <p:nvSpPr>
          <p:cNvPr id="5" name="Text Placeholder 4">
            <a:extLst>
              <a:ext uri="{FF2B5EF4-FFF2-40B4-BE49-F238E27FC236}">
                <a16:creationId xmlns:a16="http://schemas.microsoft.com/office/drawing/2014/main" id="{337DA10D-C1C3-98C9-CD99-E10D45455042}"/>
              </a:ext>
            </a:extLst>
          </p:cNvPr>
          <p:cNvSpPr>
            <a:spLocks noGrp="1"/>
          </p:cNvSpPr>
          <p:nvPr>
            <p:ph type="body" sz="quarter" idx="15"/>
          </p:nvPr>
        </p:nvSpPr>
        <p:spPr>
          <a:xfrm>
            <a:off x="1470930" y="3924167"/>
            <a:ext cx="7425646" cy="1094505"/>
          </a:xfrm>
        </p:spPr>
        <p:txBody>
          <a:bodyPr>
            <a:normAutofit/>
          </a:bodyPr>
          <a:lstStyle/>
          <a:p>
            <a:pPr algn="just"/>
            <a:r>
              <a:rPr lang="en-VN" dirty="0"/>
              <a:t>Để tránh busy waiting trong việc sử dụng khóa mutex, hệ điều hành cung cấp cơ chế cho phép khóa tiến trình – hay chủ động đưa tiến trình vào trạng thái ngủ, song song đó là cơ chế đánh thức tiến trình để đưa tiến trình vào trạng thái hoạt động trở lại. Hãy khảo sát cách thức triển khai mutex locks không busy waiting ngay sau đây.</a:t>
            </a:r>
          </a:p>
        </p:txBody>
      </p:sp>
      <p:sp>
        <p:nvSpPr>
          <p:cNvPr id="6" name="Text Placeholder 5">
            <a:extLst>
              <a:ext uri="{FF2B5EF4-FFF2-40B4-BE49-F238E27FC236}">
                <a16:creationId xmlns:a16="http://schemas.microsoft.com/office/drawing/2014/main" id="{5BDED498-F0CC-F6CD-81D6-D825989DC5C6}"/>
              </a:ext>
            </a:extLst>
          </p:cNvPr>
          <p:cNvSpPr>
            <a:spLocks noGrp="1"/>
          </p:cNvSpPr>
          <p:nvPr>
            <p:ph type="body" sz="quarter" idx="16"/>
          </p:nvPr>
        </p:nvSpPr>
        <p:spPr/>
        <p:txBody>
          <a:bodyPr>
            <a:normAutofit lnSpcReduction="10000"/>
          </a:bodyPr>
          <a:lstStyle/>
          <a:p>
            <a:r>
              <a:rPr lang="en-VN" dirty="0"/>
              <a:t>06.</a:t>
            </a:r>
          </a:p>
        </p:txBody>
      </p:sp>
      <p:sp>
        <p:nvSpPr>
          <p:cNvPr id="8" name="Footer Placeholder 7">
            <a:extLst>
              <a:ext uri="{FF2B5EF4-FFF2-40B4-BE49-F238E27FC236}">
                <a16:creationId xmlns:a16="http://schemas.microsoft.com/office/drawing/2014/main" id="{BFC0819E-459D-6728-1CD7-F6EB336ADA18}"/>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10201611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rgbClr val="00C6FF"/>
            </a:gs>
            <a:gs pos="100000">
              <a:srgbClr val="0072FF"/>
            </a:gs>
          </a:gsLst>
          <a:lin ang="5400000" scaled="1"/>
        </a:gradFill>
        <a:ln>
          <a:gradFill>
            <a:gsLst>
              <a:gs pos="0">
                <a:srgbClr val="00C6FF"/>
              </a:gs>
              <a:gs pos="100000">
                <a:srgbClr val="0072FF"/>
              </a:gs>
            </a:gsLst>
            <a:lin ang="5400000" scaled="1"/>
          </a:gradFill>
        </a:ln>
      </a:spPr>
      <a:bodyPr rtlCol="0" anchor="ctr"/>
      <a:lstStyle>
        <a:defPPr algn="ctr">
          <a:defRPr dirty="0" smtClean="0">
            <a:latin typeface="Arial" panose="020B0604020202020204" pitchFamily="34" charset="0"/>
            <a:cs typeface="Arial" panose="020B0604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lnSpc>
            <a:spcPct val="130000"/>
          </a:lnSpc>
          <a:spcBef>
            <a:spcPts val="300"/>
          </a:spcBef>
          <a:spcAft>
            <a:spcPts val="300"/>
          </a:spcAft>
          <a:defRPr dirty="0" smtClean="0">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#Week07 DONE -Chapter5.1 2023</Template>
  <TotalTime>2758</TotalTime>
  <Words>5286</Words>
  <Application>Microsoft Office PowerPoint</Application>
  <PresentationFormat>Widescreen</PresentationFormat>
  <Paragraphs>679</Paragraphs>
  <Slides>54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54</vt:i4>
      </vt:variant>
    </vt:vector>
  </HeadingPairs>
  <TitlesOfParts>
    <vt:vector size="61" baseType="lpstr">
      <vt:lpstr>Arial</vt:lpstr>
      <vt:lpstr>Calibri</vt:lpstr>
      <vt:lpstr>Courier New</vt:lpstr>
      <vt:lpstr>Monotype Sorts</vt:lpstr>
      <vt:lpstr>Times New Roman</vt:lpstr>
      <vt:lpstr>Wingdings</vt:lpstr>
      <vt:lpstr>Office Theme</vt:lpstr>
      <vt:lpstr>PowerPoint Presentation</vt:lpstr>
      <vt:lpstr>PowerPoint Presentation</vt:lpstr>
      <vt:lpstr>PowerPoint Presentation</vt:lpstr>
      <vt:lpstr>Review</vt:lpstr>
      <vt:lpstr>PowerPoint Presentation</vt:lpstr>
      <vt:lpstr>5.6.1. Định nghĩa mutex locks</vt:lpstr>
      <vt:lpstr>5.6.1. Định nghĩa mutex locks</vt:lpstr>
      <vt:lpstr>5.6.1. Định nghĩa mutex locks</vt:lpstr>
      <vt:lpstr>PowerPoint Presentation</vt:lpstr>
      <vt:lpstr>5.6.2. Mutex locks không busy waiting</vt:lpstr>
      <vt:lpstr>5.6.2. Mutex locks không busy waiting</vt:lpstr>
      <vt:lpstr>PowerPoint Presentation</vt:lpstr>
      <vt:lpstr>5.6.3. Cách sử dụng mutex locks</vt:lpstr>
      <vt:lpstr>PowerPoint Presentation</vt:lpstr>
      <vt:lpstr>5.7.1. Định nghĩa semaphore</vt:lpstr>
      <vt:lpstr>5.7.1. Định nghĩa semaphore</vt:lpstr>
      <vt:lpstr>5.7.1. Định nghĩa semaphore</vt:lpstr>
      <vt:lpstr>5.7.1. Định nghĩa semaphore</vt:lpstr>
      <vt:lpstr>5.7.1. Định nghĩa semaphore</vt:lpstr>
      <vt:lpstr>5.7.1. Định nghĩa semaphore</vt:lpstr>
      <vt:lpstr>5.7.1. Định nghĩa semaphore</vt:lpstr>
      <vt:lpstr>5.7.1. Định nghĩa semaphore</vt:lpstr>
      <vt:lpstr>5.7.1. Định nghĩa semaphore</vt:lpstr>
      <vt:lpstr>5.7.1. Định nghĩa semaphore</vt:lpstr>
      <vt:lpstr>PowerPoint Presentation</vt:lpstr>
      <vt:lpstr>5.7.2. Phân loại semaphore</vt:lpstr>
      <vt:lpstr>PowerPoint Presentation</vt:lpstr>
      <vt:lpstr>5.7.3. Hiện thực semaphore</vt:lpstr>
      <vt:lpstr>5.7.3. Hiện thực semaphore</vt:lpstr>
      <vt:lpstr>5.7.3. Hiện thực semaphore</vt:lpstr>
      <vt:lpstr>5.7.3. Hiện thực semaphore</vt:lpstr>
      <vt:lpstr>PowerPoint Presentation</vt:lpstr>
      <vt:lpstr>5.7.4. Ứng dụng semaphore</vt:lpstr>
      <vt:lpstr>5.7.4. Ứng dụng semaphore</vt:lpstr>
      <vt:lpstr>5.7.4. Ứng dụng semaphore</vt:lpstr>
      <vt:lpstr>PowerPoint Presentation</vt:lpstr>
      <vt:lpstr>5.7.5. Một số nhận xét về semaphore</vt:lpstr>
      <vt:lpstr>5.7.5. Một số nhận xét về semaphore</vt:lpstr>
      <vt:lpstr>PowerPoint Presentation</vt:lpstr>
      <vt:lpstr>5.7.6. Các vấn đề khi sử dụng semaphore</vt:lpstr>
      <vt:lpstr>5.7.6. Các vấn đề khi sử dụng semaphore</vt:lpstr>
      <vt:lpstr>PowerPoint Presentation</vt:lpstr>
      <vt:lpstr>5.8.1. Định nghĩa monitor</vt:lpstr>
      <vt:lpstr>5.8.1. Định nghĩa monitor</vt:lpstr>
      <vt:lpstr>5.8.1. Định nghĩa monitor</vt:lpstr>
      <vt:lpstr>PowerPoint Presentation</vt:lpstr>
      <vt:lpstr>5.8.2. Condition variable</vt:lpstr>
      <vt:lpstr>5.8.2. Condition variable</vt:lpstr>
      <vt:lpstr>5.8.2. Condition variable</vt:lpstr>
      <vt:lpstr>PowerPoint Presentation</vt:lpstr>
      <vt:lpstr>5.9 Liveness</vt:lpstr>
      <vt:lpstr>5.9 Liveness</vt:lpstr>
      <vt:lpstr>Tóm tắt lại nội dung buổi học</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9 - Chapter 5-2</dc:title>
  <dc:creator>Trần Hoàng Lộc</dc:creator>
  <cp:lastModifiedBy>Nguyễn Thanh Thiện</cp:lastModifiedBy>
  <cp:revision>330</cp:revision>
  <dcterms:created xsi:type="dcterms:W3CDTF">2023-03-03T01:55:04Z</dcterms:created>
  <dcterms:modified xsi:type="dcterms:W3CDTF">2023-11-02T13:09:02Z</dcterms:modified>
</cp:coreProperties>
</file>

<file path=docProps/thumbnail.jpeg>
</file>